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400" b="0" strike="noStrike" spc="-1">
                <a:solidFill>
                  <a:srgbClr val="000000"/>
                </a:solidFill>
                <a:latin typeface="Arial"/>
              </a:rPr>
              <a:t>Cliquez pour déplacer la diapo</a:t>
            </a:r>
          </a:p>
        </p:txBody>
      </p:sp>
      <p:sp>
        <p:nvSpPr>
          <p:cNvPr id="91"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92"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93"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94"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95"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811F9AAB-4368-41D7-9A72-8C04B9579832}"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noRot="1" noChangeAspect="1"/>
          </p:cNvSpPr>
          <p:nvPr>
            <p:ph type="sldImg"/>
          </p:nvPr>
        </p:nvSpPr>
        <p:spPr>
          <a:xfrm>
            <a:off x="381000" y="685800"/>
            <a:ext cx="6096000" cy="3429000"/>
          </a:xfrm>
          <a:prstGeom prst="rect">
            <a:avLst/>
          </a:prstGeom>
        </p:spPr>
      </p:sp>
      <p:sp>
        <p:nvSpPr>
          <p:cNvPr id="158" name="PlaceHolder 2"/>
          <p:cNvSpPr>
            <a:spLocks noGrp="1"/>
          </p:cNvSpPr>
          <p:nvPr>
            <p:ph type="body"/>
          </p:nvPr>
        </p:nvSpPr>
        <p:spPr>
          <a:xfrm>
            <a:off x="685800" y="4343400"/>
            <a:ext cx="5486040" cy="4114440"/>
          </a:xfrm>
          <a:prstGeom prst="rect">
            <a:avLst/>
          </a:prstGeom>
        </p:spPr>
        <p:txBody>
          <a:bodyPr tIns="91440" bIns="91440">
            <a:normAutofit/>
          </a:bodyPr>
          <a:lstStyle/>
          <a:p>
            <a:pPr marL="457200" indent="-298080">
              <a:lnSpc>
                <a:spcPct val="100000"/>
              </a:lnSpc>
            </a:pPr>
            <a:r>
              <a:rPr lang="fr-FR" sz="1100" b="0" strike="noStrike" spc="-1">
                <a:solidFill>
                  <a:srgbClr val="FF0000"/>
                </a:solidFill>
                <a:latin typeface="Arial"/>
                <a:ea typeface="Arial"/>
              </a:rPr>
              <a:t>Rappel rapide de ce qui a été vu en J1</a:t>
            </a:r>
            <a:endParaRPr lang="fr-FR" sz="11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381000" y="685800"/>
            <a:ext cx="6096000" cy="3429000"/>
          </a:xfrm>
          <a:prstGeom prst="rect">
            <a:avLst/>
          </a:prstGeom>
        </p:spPr>
      </p:sp>
      <p:sp>
        <p:nvSpPr>
          <p:cNvPr id="176" name="PlaceHolder 2"/>
          <p:cNvSpPr>
            <a:spLocks noGrp="1"/>
          </p:cNvSpPr>
          <p:nvPr>
            <p:ph type="body"/>
          </p:nvPr>
        </p:nvSpPr>
        <p:spPr>
          <a:xfrm>
            <a:off x="685800" y="4343400"/>
            <a:ext cx="5486040" cy="4114440"/>
          </a:xfrm>
          <a:prstGeom prst="rect">
            <a:avLst/>
          </a:prstGeom>
        </p:spPr>
        <p:txBody>
          <a:bodyPr tIns="91440" bIns="91440">
            <a:normAutofit/>
          </a:bodyPr>
          <a:lstStyle/>
          <a:p>
            <a:pPr>
              <a:lnSpc>
                <a:spcPct val="100000"/>
              </a:lnSpc>
            </a:pPr>
            <a:r>
              <a:rPr lang="fr-FR" sz="1100" b="1" u="sng" strike="noStrike" spc="-1">
                <a:solidFill>
                  <a:srgbClr val="FF0000"/>
                </a:solidFill>
                <a:uFillTx/>
                <a:latin typeface="Times New Roman"/>
                <a:ea typeface="Times New Roman"/>
              </a:rPr>
              <a:t>IV-</a:t>
            </a:r>
            <a:r>
              <a:rPr lang="fr-FR" sz="1100" b="0" strike="noStrike" spc="-1">
                <a:solidFill>
                  <a:srgbClr val="000000"/>
                </a:solidFill>
                <a:latin typeface="Times New Roman"/>
                <a:ea typeface="Times New Roman"/>
              </a:rPr>
              <a:t> </a:t>
            </a:r>
            <a:r>
              <a:rPr lang="fr-FR" sz="1100" b="1" u="sng" strike="noStrike" spc="-1">
                <a:solidFill>
                  <a:srgbClr val="FF0000"/>
                </a:solidFill>
                <a:uFillTx/>
                <a:latin typeface="Times New Roman"/>
                <a:ea typeface="Times New Roman"/>
              </a:rPr>
              <a:t>Comment utiliser ces écrits de travail pour travailler l’expression orale en interaction</a:t>
            </a:r>
            <a:endParaRPr lang="fr-FR" sz="1100" b="0" strike="noStrike" spc="-1">
              <a:latin typeface="Arial"/>
            </a:endParaRPr>
          </a:p>
          <a:p>
            <a:pPr>
              <a:lnSpc>
                <a:spcPct val="100000"/>
              </a:lnSpc>
            </a:pPr>
            <a:r>
              <a:rPr lang="fr-FR" sz="1100" b="1" u="sng" strike="noStrike" spc="-1">
                <a:solidFill>
                  <a:srgbClr val="548DD4"/>
                </a:solidFill>
                <a:uFillTx/>
                <a:latin typeface="Times New Roman"/>
                <a:ea typeface="Times New Roman"/>
              </a:rPr>
              <a:t>1- Par exemple, on peut préparer un débat avec des “note cards” qui seront testées en groupes puis remaniées en cas de besoin.</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On peut répartir la classe en un même nombre de groupes « pour » et de groupes « contre ».</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Ensuite demander aux élèves de préparer à l’écrit sous forme de mots clés un maximum d’arguments « pour » ou « contre » en fonction des groupes.</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Remanier les groupes avec 2 élèves « pour » et 2 élèves « contre » pour qu’ils testent leurs arguments et en trouvent d’autres pour répondre aux arguments avancés par l’autre camp.</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(Ajuster/ développer les écrits de travail).</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Remanier une dernière fois les groupes pour que les élèves se confrontent à d’autres idées.</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Et enfin préparer des « note cards » avec les arguments sous forme de mots clés pour le débat final.</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1" u="sng" strike="noStrike" spc="-1">
                <a:solidFill>
                  <a:srgbClr val="548DD4"/>
                </a:solidFill>
                <a:uFillTx/>
                <a:latin typeface="Times New Roman"/>
                <a:ea typeface="Times New Roman"/>
              </a:rPr>
              <a:t>2- En expression orale en interaction il est important d’entraîner les élèves à utiliser les “gap fillers” et leur permettre de développer des automatismes.</a:t>
            </a:r>
            <a:r>
              <a:rPr lang="fr-FR" sz="1100" b="0" strike="noStrike" spc="-1">
                <a:solidFill>
                  <a:srgbClr val="000000"/>
                </a:solidFill>
                <a:latin typeface="Times New Roman"/>
                <a:ea typeface="Times New Roman"/>
              </a:rPr>
              <a:t> (Au début de l’année, on peut leur permettre d’en noter quelques-un sur un support écrit pour les sécuriser)</a:t>
            </a:r>
            <a:endParaRPr lang="fr-FR" sz="1100" b="0" strike="noStrike" spc="-1">
              <a:latin typeface="Arial"/>
            </a:endParaRPr>
          </a:p>
          <a:p>
            <a:pPr>
              <a:lnSpc>
                <a:spcPct val="100000"/>
              </a:lnSpc>
            </a:pPr>
            <a:endParaRPr lang="fr-FR" sz="1100" b="0" strike="noStrike" spc="-1">
              <a:latin typeface="Arial"/>
            </a:endParaRPr>
          </a:p>
          <a:p>
            <a:pPr>
              <a:lnSpc>
                <a:spcPct val="100000"/>
              </a:lnSpc>
            </a:pPr>
            <a:endParaRPr lang="fr-FR" sz="1100" b="0" strike="noStrike" spc="-1">
              <a:latin typeface="Arial"/>
            </a:endParaRPr>
          </a:p>
          <a:p>
            <a:pPr marL="457200" indent="-228240">
              <a:lnSpc>
                <a:spcPct val="100000"/>
              </a:lnSpc>
            </a:pPr>
            <a:endParaRPr lang="fr-FR" sz="11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noRot="1" noChangeAspect="1"/>
          </p:cNvSpPr>
          <p:nvPr>
            <p:ph type="sldImg"/>
          </p:nvPr>
        </p:nvSpPr>
        <p:spPr>
          <a:xfrm>
            <a:off x="381000" y="685800"/>
            <a:ext cx="6096000" cy="3429000"/>
          </a:xfrm>
          <a:prstGeom prst="rect">
            <a:avLst/>
          </a:prstGeom>
        </p:spPr>
      </p:sp>
      <p:sp>
        <p:nvSpPr>
          <p:cNvPr id="178"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solidFill>
                  <a:srgbClr val="000000"/>
                </a:solidFill>
                <a:latin typeface="Arial"/>
                <a:ea typeface="Arial"/>
              </a:rPr>
              <a:t>- Faire un point sur la prise de note des stagiaires: « méthodes et stratégies utilisées »</a:t>
            </a:r>
            <a:endParaRPr lang="fr-FR" sz="11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381000" y="685800"/>
            <a:ext cx="6096000" cy="3429000"/>
          </a:xfrm>
          <a:prstGeom prst="rect">
            <a:avLst/>
          </a:prstGeom>
        </p:spPr>
      </p:sp>
      <p:sp>
        <p:nvSpPr>
          <p:cNvPr id="180"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1" u="sng" strike="noStrike" spc="-1">
                <a:solidFill>
                  <a:srgbClr val="000000"/>
                </a:solidFill>
                <a:uFillTx/>
                <a:latin typeface="Arial"/>
                <a:ea typeface="Arial"/>
              </a:rPr>
              <a:t>Consigne: </a:t>
            </a:r>
            <a:r>
              <a:rPr lang="fr-FR" sz="1100" b="0" strike="noStrike" spc="-1">
                <a:solidFill>
                  <a:srgbClr val="000000"/>
                </a:solidFill>
                <a:latin typeface="Arial"/>
                <a:ea typeface="Arial"/>
              </a:rPr>
              <a:t>lisez ce texte, annotez le et verbalisez les stratégies de compréhension que vous avez utilisées</a:t>
            </a:r>
            <a:endParaRPr lang="fr-FR" sz="11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381000" y="685800"/>
            <a:ext cx="6096000" cy="3429000"/>
          </a:xfrm>
          <a:prstGeom prst="rect">
            <a:avLst/>
          </a:prstGeom>
        </p:spPr>
      </p:sp>
      <p:sp>
        <p:nvSpPr>
          <p:cNvPr id="182" name="PlaceHolder 2"/>
          <p:cNvSpPr>
            <a:spLocks noGrp="1"/>
          </p:cNvSpPr>
          <p:nvPr>
            <p:ph type="body"/>
          </p:nvPr>
        </p:nvSpPr>
        <p:spPr>
          <a:xfrm>
            <a:off x="685800" y="4343400"/>
            <a:ext cx="5486040" cy="4114440"/>
          </a:xfrm>
          <a:prstGeom prst="rect">
            <a:avLst/>
          </a:prstGeom>
        </p:spPr>
        <p:txBody>
          <a:bodyPr tIns="91440" bIns="91440">
            <a:normAutofit/>
          </a:bodyPr>
          <a:lstStyle/>
          <a:p>
            <a:pPr>
              <a:lnSpc>
                <a:spcPct val="100000"/>
              </a:lnSpc>
            </a:pPr>
            <a:r>
              <a:rPr lang="fr-FR" sz="1100" b="1" u="sng" strike="noStrike" spc="-1">
                <a:solidFill>
                  <a:srgbClr val="548DD4"/>
                </a:solidFill>
                <a:uFillTx/>
                <a:latin typeface="Times New Roman"/>
                <a:ea typeface="Times New Roman"/>
              </a:rPr>
              <a:t>1- Comment utiliser ces écrits de travail pour aider l’élève à mieux comprendre :</a:t>
            </a:r>
            <a:endParaRPr lang="fr-FR" sz="1100" b="0" strike="noStrike" spc="-1">
              <a:latin typeface="Arial"/>
            </a:endParaRPr>
          </a:p>
          <a:p>
            <a:pPr>
              <a:lnSpc>
                <a:spcPct val="100000"/>
              </a:lnSpc>
            </a:pPr>
            <a:r>
              <a:rPr lang="fr-FR" sz="1100" b="0" strike="noStrike" spc="-1">
                <a:solidFill>
                  <a:srgbClr val="548DD4"/>
                </a:solidFill>
                <a:latin typeface="Times New Roman"/>
                <a:ea typeface="Times New Roman"/>
              </a:rPr>
              <a:t>- Comme dans le texte précédent, on peut entrainer les élèves à faire les </a:t>
            </a:r>
            <a:r>
              <a:rPr lang="fr-FR" sz="1100" b="0" strike="noStrike" spc="-1">
                <a:solidFill>
                  <a:srgbClr val="000000"/>
                </a:solidFill>
                <a:highlight>
                  <a:srgbClr val="FFFFFF"/>
                </a:highlight>
                <a:latin typeface="Arial"/>
                <a:ea typeface="Arial"/>
              </a:rPr>
              <a:t>repérages de base: Mots transparents, noms propres, chiffres…</a:t>
            </a:r>
            <a:endParaRPr lang="fr-FR" sz="1100" b="0" strike="noStrike" spc="-1">
              <a:latin typeface="Arial"/>
            </a:endParaRPr>
          </a:p>
          <a:p>
            <a:pPr>
              <a:lnSpc>
                <a:spcPct val="100000"/>
              </a:lnSpc>
            </a:pPr>
            <a:r>
              <a:rPr lang="fr-FR" sz="1100" b="0" strike="noStrike" spc="-1">
                <a:solidFill>
                  <a:srgbClr val="000000"/>
                </a:solidFill>
                <a:highlight>
                  <a:srgbClr val="FFFFFF"/>
                </a:highlight>
                <a:latin typeface="Times New Roman"/>
                <a:ea typeface="Times New Roman"/>
              </a:rPr>
              <a:t>- Dans un texte narratif, par exemple, on peut  demander aux élèves de  lister les actions qui s’enchaînent afin de les entraîner à repérer la progression de l’histoire et à hiérarchiser les informations afin de synthétiser ce texte.</a:t>
            </a:r>
            <a:endParaRPr lang="fr-FR" sz="1100" b="0" strike="noStrike" spc="-1">
              <a:latin typeface="Arial"/>
            </a:endParaRPr>
          </a:p>
          <a:p>
            <a:pPr>
              <a:lnSpc>
                <a:spcPct val="100000"/>
              </a:lnSpc>
            </a:pPr>
            <a:r>
              <a:rPr lang="fr-FR" sz="1100" b="0" strike="noStrike" spc="-1">
                <a:solidFill>
                  <a:srgbClr val="000000"/>
                </a:solidFill>
                <a:highlight>
                  <a:srgbClr val="FFFFFF"/>
                </a:highlight>
                <a:latin typeface="Times New Roman"/>
                <a:ea typeface="Times New Roman"/>
              </a:rPr>
              <a:t>(pour relier ce travail à l’oral et créer un déficit d’information, on peut envisager de faire travailler certains élèves sur la première partie de l’histoire et d’autres sur la deuxième partie, ou sur deux chapitres différents d’un même roman puis de leur demander d’échanger ensuite leurs informations afin que chacun soit capable de reconstruire le tout.)</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strike="noStrike" spc="-1">
                <a:solidFill>
                  <a:srgbClr val="000000"/>
                </a:solidFill>
                <a:highlight>
                  <a:srgbClr val="FFFFFF"/>
                </a:highlight>
                <a:latin typeface="Times New Roman"/>
                <a:ea typeface="Times New Roman"/>
              </a:rPr>
              <a:t>- Toujours dans un texte narratif, on peut faire lister les personnages et les adjectifs qui les caractérisent. On peut aussi envisager d’établir un organigramme pour mieux comprendre les relations entre les différents personnages.</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strike="noStrike" spc="-1">
                <a:solidFill>
                  <a:srgbClr val="000000"/>
                </a:solidFill>
                <a:highlight>
                  <a:srgbClr val="FFFFFF"/>
                </a:highlight>
                <a:latin typeface="Times New Roman"/>
                <a:ea typeface="Times New Roman"/>
              </a:rPr>
              <a:t>- sur un texte, faire surligner de différentes couleurs pour faciliter les repérages: qui, où, quand,quoi.</a:t>
            </a:r>
            <a:endParaRPr lang="fr-FR" sz="1100" b="0" strike="noStrike" spc="-1">
              <a:latin typeface="Arial"/>
            </a:endParaRPr>
          </a:p>
          <a:p>
            <a:pPr>
              <a:lnSpc>
                <a:spcPct val="100000"/>
              </a:lnSpc>
            </a:pPr>
            <a:endParaRPr lang="fr-FR" sz="1100" b="0" strike="noStrike" spc="-1">
              <a:latin typeface="Arial"/>
            </a:endParaRPr>
          </a:p>
          <a:p>
            <a:pPr marL="457200" indent="-228240">
              <a:lnSpc>
                <a:spcPct val="100000"/>
              </a:lnSpc>
            </a:pPr>
            <a:endParaRPr lang="fr-FR" sz="11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381000" y="685800"/>
            <a:ext cx="6096000" cy="3429000"/>
          </a:xfrm>
          <a:prstGeom prst="rect">
            <a:avLst/>
          </a:prstGeom>
        </p:spPr>
      </p:sp>
      <p:sp>
        <p:nvSpPr>
          <p:cNvPr id="184" name="PlaceHolder 2"/>
          <p:cNvSpPr>
            <a:spLocks noGrp="1"/>
          </p:cNvSpPr>
          <p:nvPr>
            <p:ph type="body"/>
          </p:nvPr>
        </p:nvSpPr>
        <p:spPr>
          <a:xfrm>
            <a:off x="685800" y="4343400"/>
            <a:ext cx="5486040" cy="4114440"/>
          </a:xfrm>
          <a:prstGeom prst="rect">
            <a:avLst/>
          </a:prstGeom>
        </p:spPr>
        <p:txBody>
          <a:bodyPr tIns="91440" bIns="91440">
            <a:normAutofit/>
          </a:bodyPr>
          <a:lstStyle/>
          <a:p>
            <a:pPr>
              <a:lnSpc>
                <a:spcPct val="100000"/>
              </a:lnSpc>
            </a:pPr>
            <a:r>
              <a:rPr lang="fr-FR" sz="1100" b="1" u="sng" strike="noStrike" spc="-1">
                <a:solidFill>
                  <a:srgbClr val="548DD4"/>
                </a:solidFill>
                <a:uFillTx/>
                <a:latin typeface="Times New Roman"/>
                <a:ea typeface="Times New Roman"/>
              </a:rPr>
              <a:t>2- Comment utiliser ces écrits de travail pour aider l’élève à  intégrer les spécificités de chaque type de texte :</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On peut éventuellement, faire lister les caractéristiques d’un texte afin d’élaborer une « fiche d’identité » sur les différents types de textes (conte, recette, texte narratif, lettre…) afin que les élèves soient capables de mieux les comprendre et de les reproduire en en respectant les codes.</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Sur un texte particulier, en faire repérer les spécificités pour pouvoir « écrire à la manière de ». Sur le site académique d’anglais vous trouverez par exemple une fiche séquence pour amener les élèves à écrire à la manière de </a:t>
            </a:r>
            <a:r>
              <a:rPr lang="fr-FR" sz="1100" b="0" strike="noStrike" spc="-1">
                <a:solidFill>
                  <a:srgbClr val="2A3990"/>
                </a:solidFill>
                <a:latin typeface="Times New Roman"/>
                <a:ea typeface="Times New Roman"/>
              </a:rPr>
              <a:t>Joe Brainard  « I remember ».</a:t>
            </a:r>
            <a:endParaRPr lang="fr-FR" sz="1100" b="0" strike="noStrike" spc="-1">
              <a:latin typeface="Arial"/>
            </a:endParaRPr>
          </a:p>
          <a:p>
            <a:pPr>
              <a:lnSpc>
                <a:spcPct val="100000"/>
              </a:lnSpc>
            </a:pPr>
            <a:endParaRPr lang="fr-FR" sz="1100" b="0" strike="noStrike" spc="-1">
              <a:latin typeface="Arial"/>
            </a:endParaRPr>
          </a:p>
          <a:p>
            <a:pPr>
              <a:lnSpc>
                <a:spcPct val="100000"/>
              </a:lnSpc>
            </a:pPr>
            <a:endParaRPr lang="fr-FR" sz="1100" b="0" strike="noStrike" spc="-1">
              <a:latin typeface="Arial"/>
            </a:endParaRPr>
          </a:p>
          <a:p>
            <a:pPr marL="457200" indent="-228240">
              <a:lnSpc>
                <a:spcPct val="100000"/>
              </a:lnSpc>
            </a:pPr>
            <a:endParaRPr lang="fr-FR" sz="11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noRot="1" noChangeAspect="1"/>
          </p:cNvSpPr>
          <p:nvPr>
            <p:ph type="sldImg"/>
          </p:nvPr>
        </p:nvSpPr>
        <p:spPr>
          <a:xfrm>
            <a:off x="381000" y="685800"/>
            <a:ext cx="6096000" cy="3429000"/>
          </a:xfrm>
          <a:prstGeom prst="rect">
            <a:avLst/>
          </a:prstGeom>
        </p:spPr>
      </p:sp>
      <p:sp>
        <p:nvSpPr>
          <p:cNvPr id="186"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200" b="1" u="sng" strike="noStrike" spc="-1">
                <a:solidFill>
                  <a:srgbClr val="548DD4"/>
                </a:solidFill>
                <a:uFillTx/>
                <a:latin typeface="Times New Roman"/>
                <a:ea typeface="Times New Roman"/>
              </a:rPr>
              <a:t> </a:t>
            </a:r>
            <a:endParaRPr lang="fr-FR"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381000" y="685800"/>
            <a:ext cx="6096000" cy="3429000"/>
          </a:xfrm>
          <a:prstGeom prst="rect">
            <a:avLst/>
          </a:prstGeom>
        </p:spPr>
      </p:sp>
      <p:sp>
        <p:nvSpPr>
          <p:cNvPr id="188"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15000"/>
              </a:lnSpc>
              <a:spcBef>
                <a:spcPts val="1199"/>
              </a:spcBef>
            </a:pPr>
            <a:r>
              <a:rPr lang="fr-FR" sz="1100" b="1" u="sng" strike="noStrike" spc="-1">
                <a:solidFill>
                  <a:srgbClr val="FF0000"/>
                </a:solidFill>
                <a:uFillTx/>
                <a:latin typeface="Arial"/>
                <a:ea typeface="Arial"/>
              </a:rPr>
              <a:t>Maria : (élève moyenne -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a:t>
            </a:r>
            <a:r>
              <a:rPr lang="fr-FR" sz="1100" b="1" u="sng" strike="noStrike" spc="-1">
                <a:solidFill>
                  <a:srgbClr val="000000"/>
                </a:solidFill>
                <a:uFillTx/>
                <a:latin typeface="Arial"/>
                <a:ea typeface="Arial"/>
              </a:rPr>
              <a:t>Fiche de remédiation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on constate beaucoup de corrections sur le brouillon entre les « his » et les « her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les « s » à la 3</a:t>
            </a:r>
            <a:r>
              <a:rPr lang="fr-FR" sz="1100" b="0" strike="noStrike" spc="-1" baseline="30000">
                <a:solidFill>
                  <a:srgbClr val="000000"/>
                </a:solidFill>
                <a:latin typeface="Arial"/>
                <a:ea typeface="Arial"/>
              </a:rPr>
              <a:t>ème</a:t>
            </a:r>
            <a:r>
              <a:rPr lang="fr-FR" sz="1100" b="0" strike="noStrike" spc="-1">
                <a:solidFill>
                  <a:srgbClr val="000000"/>
                </a:solidFill>
                <a:latin typeface="Arial"/>
                <a:ea typeface="Arial"/>
              </a:rPr>
              <a:t> personne du singulier sont présents et les « ing » aussi. (Je ne sais pas si ils étaient déjà là ou pas)</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Le verbe « avoir » à été remplacé par le verbe « être » pour l’âge.</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Par contre malgré le rappel des choses à mentionner pour chaque personnage dans la fiche de remédiation il manque encore plusieurs critères dans la première version finale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pour le premier personnage : la personnalité, la description physique et  la famille.</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pour le deuxième personnage : la personnalité et  la famille</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pour le troisième personnage : la description physique, la famille et ce qu’il n’aime pas.</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pour le quatrième personnage : la personnalité, la description physique et  la famille.</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a:t>
            </a:r>
            <a:r>
              <a:rPr lang="fr-FR" sz="1100" b="1" u="sng" strike="noStrike" spc="-1">
                <a:solidFill>
                  <a:srgbClr val="000000"/>
                </a:solidFill>
                <a:uFillTx/>
                <a:latin typeface="Arial"/>
                <a:ea typeface="Arial"/>
              </a:rPr>
              <a:t>Lecture de modèles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La deuxième version finale après lecture d’un modèle (les élèves n’ayant pas eu 20/20 ont lu en moyenne 2 copies notées 20/20 afin de voir exactement ce que j’attendais d’eux)</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On constate que le premier personnage de Maria sur cette version est parfait et même beaucoup plus étoffé que ce qui était demandé ( plusieurs adj de personnalité, formes négatives, animaux…) (une seule erreur subsiste sur le mot « white » mais il ne faisait pas partie des erreurs à traquer).</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On retrouve un verbe « avoir » pour l’âge mais tous les autres sont bien avec le verbe « être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Malheureusement, on voit que la vigilance sur les critères s’étiole au fil des personnages et qu’il manque le cinquième personnage par manque de temps.</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a:t>
            </a:r>
            <a:r>
              <a:rPr lang="fr-FR" sz="1100" b="1" u="sng" strike="noStrike" spc="-1">
                <a:solidFill>
                  <a:srgbClr val="FF0000"/>
                </a:solidFill>
                <a:uFillTx/>
                <a:latin typeface="Arial"/>
                <a:ea typeface="Arial"/>
              </a:rPr>
              <a:t>Gabriel : (bon élève)</a:t>
            </a:r>
            <a:endParaRPr lang="fr-FR" sz="1100" b="0" strike="noStrike" spc="-1">
              <a:latin typeface="Arial"/>
            </a:endParaRPr>
          </a:p>
          <a:p>
            <a:pPr>
              <a:lnSpc>
                <a:spcPct val="115000"/>
              </a:lnSpc>
              <a:spcBef>
                <a:spcPts val="1199"/>
              </a:spcBef>
            </a:pPr>
            <a:r>
              <a:rPr lang="fr-FR" sz="1100" b="1" u="sng" strike="noStrike" spc="-1">
                <a:solidFill>
                  <a:srgbClr val="FF0000"/>
                </a:solidFill>
                <a:uFillTx/>
                <a:latin typeface="Arial"/>
                <a:ea typeface="Arial"/>
              </a:rPr>
              <a:t> </a:t>
            </a:r>
            <a:r>
              <a:rPr lang="fr-FR" sz="1100" b="1" u="sng" strike="noStrike" spc="-1">
                <a:solidFill>
                  <a:srgbClr val="000000"/>
                </a:solidFill>
                <a:uFillTx/>
                <a:latin typeface="Arial"/>
                <a:ea typeface="Arial"/>
              </a:rPr>
              <a:t>Fiche de remédiation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-Les erreurs récurrentes (he is hobbies*/ he is likes*/he is twenty-one years*/ his name friends is Bryan) ont été corrigées et les phrases simples ont été coordonnées avec « and » j’attendais aussi des « but » des « whereas » mais on ne peut pas tout avoir ☺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a:t>
            </a:r>
            <a:r>
              <a:rPr lang="fr-FR" sz="1100" b="1" u="sng" strike="noStrike" spc="-1">
                <a:solidFill>
                  <a:srgbClr val="FF0000"/>
                </a:solidFill>
                <a:uFillTx/>
                <a:latin typeface="Arial"/>
                <a:ea typeface="Arial"/>
              </a:rPr>
              <a:t>Nina : (très bonne élève)</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a:t>
            </a:r>
            <a:r>
              <a:rPr lang="fr-FR" sz="1100" b="1" u="sng" strike="noStrike" spc="-1">
                <a:solidFill>
                  <a:srgbClr val="000000"/>
                </a:solidFill>
                <a:uFillTx/>
                <a:latin typeface="Arial"/>
                <a:ea typeface="Arial"/>
              </a:rPr>
              <a:t>Fiche de remédiation :</a:t>
            </a:r>
            <a:endParaRPr lang="fr-FR" sz="1100" b="0" strike="noStrike" spc="-1">
              <a:latin typeface="Arial"/>
            </a:endParaRPr>
          </a:p>
          <a:p>
            <a:pPr>
              <a:lnSpc>
                <a:spcPct val="115000"/>
              </a:lnSpc>
              <a:spcBef>
                <a:spcPts val="1199"/>
              </a:spcBef>
            </a:pPr>
            <a:r>
              <a:rPr lang="fr-FR" sz="1100" b="0" strike="noStrike" spc="-1">
                <a:solidFill>
                  <a:srgbClr val="000000"/>
                </a:solidFill>
                <a:latin typeface="Arial"/>
                <a:ea typeface="Arial"/>
              </a:rPr>
              <a:t> La fiche de remédiation marche, les erreurs sont corrigées même si le travail de départ était déjà très bon !</a:t>
            </a:r>
            <a:endParaRPr lang="fr-FR" sz="1100" b="0" strike="noStrike" spc="-1">
              <a:latin typeface="Arial"/>
            </a:endParaRPr>
          </a:p>
          <a:p>
            <a:pPr>
              <a:lnSpc>
                <a:spcPct val="100000"/>
              </a:lnSpc>
              <a:spcBef>
                <a:spcPts val="1199"/>
              </a:spcBef>
            </a:pPr>
            <a:endParaRPr lang="fr-FR" sz="11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381000" y="685800"/>
            <a:ext cx="6096000" cy="3429000"/>
          </a:xfrm>
          <a:prstGeom prst="rect">
            <a:avLst/>
          </a:prstGeom>
        </p:spPr>
      </p:sp>
      <p:sp>
        <p:nvSpPr>
          <p:cNvPr id="190" name="PlaceHolder 2"/>
          <p:cNvSpPr>
            <a:spLocks noGrp="1"/>
          </p:cNvSpPr>
          <p:nvPr>
            <p:ph type="body"/>
          </p:nvPr>
        </p:nvSpPr>
        <p:spPr>
          <a:xfrm>
            <a:off x="685800" y="4343400"/>
            <a:ext cx="5486040" cy="4114440"/>
          </a:xfrm>
          <a:prstGeom prst="rect">
            <a:avLst/>
          </a:prstGeom>
        </p:spPr>
        <p:txBody>
          <a:bodyPr tIns="91440" bIns="91440">
            <a:normAutofit/>
          </a:bodyPr>
          <a:lstStyle/>
          <a:p>
            <a:pPr>
              <a:lnSpc>
                <a:spcPct val="80000"/>
              </a:lnSpc>
            </a:pPr>
            <a:r>
              <a:rPr lang="fr-FR" sz="770" b="1" u="sng" strike="noStrike" spc="-1">
                <a:solidFill>
                  <a:srgbClr val="548DD4"/>
                </a:solidFill>
                <a:uFillTx/>
                <a:latin typeface="Times New Roman"/>
                <a:ea typeface="Times New Roman"/>
              </a:rPr>
              <a:t>D’autres pistes pour utiliser les écrits de travail au service de l’expression écrite:</a:t>
            </a:r>
            <a:endParaRPr lang="fr-FR" sz="770" b="0" strike="noStrike" spc="-1">
              <a:latin typeface="Arial"/>
            </a:endParaRPr>
          </a:p>
          <a:p>
            <a:pPr>
              <a:lnSpc>
                <a:spcPct val="80000"/>
              </a:lnSpc>
            </a:pPr>
            <a:r>
              <a:rPr lang="fr-FR" sz="770" b="1" u="sng" strike="noStrike" spc="-1">
                <a:solidFill>
                  <a:srgbClr val="548DD4"/>
                </a:solidFill>
                <a:uFillTx/>
                <a:latin typeface="Times New Roman"/>
                <a:ea typeface="Times New Roman"/>
              </a:rPr>
              <a:t>1- Avant l’écriture : on peut proposer</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de décrire le sujet /de faire des associations d’idées sur le sujet /d'argumenter pour ou contre s’il y a une problématique…</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Sous forme de brainstorming ou en demandant aux élèves de construire le plan de leur histoire</a:t>
            </a:r>
            <a:endParaRPr lang="fr-FR" sz="770" b="0" strike="noStrike" spc="-1">
              <a:latin typeface="Arial"/>
            </a:endParaRPr>
          </a:p>
          <a:p>
            <a:pPr>
              <a:lnSpc>
                <a:spcPct val="80000"/>
              </a:lnSpc>
            </a:pPr>
            <a:endParaRPr lang="fr-FR" sz="770" b="0" strike="noStrike" spc="-1">
              <a:latin typeface="Arial"/>
            </a:endParaRPr>
          </a:p>
          <a:p>
            <a:pPr>
              <a:lnSpc>
                <a:spcPct val="80000"/>
              </a:lnSpc>
            </a:pPr>
            <a:r>
              <a:rPr lang="fr-FR" sz="770" b="1" u="sng" strike="noStrike" spc="-1">
                <a:solidFill>
                  <a:srgbClr val="548DD4"/>
                </a:solidFill>
                <a:uFillTx/>
                <a:latin typeface="Times New Roman"/>
                <a:ea typeface="Times New Roman"/>
              </a:rPr>
              <a:t>2-Pour travailler sur l’écriture du fond :</a:t>
            </a:r>
            <a:endParaRPr lang="fr-FR" sz="770" b="0" strike="noStrike" spc="-1">
              <a:latin typeface="Arial"/>
            </a:endParaRPr>
          </a:p>
          <a:p>
            <a:pPr>
              <a:lnSpc>
                <a:spcPct val="80000"/>
              </a:lnSpc>
            </a:pP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On peut leur faire écrire pendant 3 à 5 minutes le plus de choses possibles sur le sujet (s’ils ne connaissent pas un mot, ils le mettent en français)</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Puis partager ces idées en groupes</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et enfin leur demander de changer de point de vue : la victime relate l’événement dans son journal intime/ le journaliste écrit un article de presse/ le témoin fait une déclaration à la police…</a:t>
            </a:r>
            <a:endParaRPr lang="fr-FR" sz="770" b="0" strike="noStrike" spc="-1">
              <a:latin typeface="Arial"/>
            </a:endParaRPr>
          </a:p>
          <a:p>
            <a:pPr>
              <a:lnSpc>
                <a:spcPct val="80000"/>
              </a:lnSpc>
            </a:pPr>
            <a:endParaRPr lang="fr-FR" sz="770" b="0" strike="noStrike" spc="-1">
              <a:latin typeface="Arial"/>
            </a:endParaRPr>
          </a:p>
          <a:p>
            <a:pPr>
              <a:lnSpc>
                <a:spcPct val="80000"/>
              </a:lnSpc>
            </a:pPr>
            <a:r>
              <a:rPr lang="fr-FR" sz="770" b="1" u="sng" strike="noStrike" spc="-1">
                <a:solidFill>
                  <a:srgbClr val="548DD4"/>
                </a:solidFill>
                <a:uFillTx/>
                <a:latin typeface="Times New Roman"/>
                <a:ea typeface="Times New Roman"/>
              </a:rPr>
              <a:t>3- Le travail sur le fond ayant été effectué, il faut ensuite passer à la correction de la forme :</a:t>
            </a:r>
            <a:endParaRPr lang="fr-FR" sz="770" b="0" strike="noStrike" spc="-1">
              <a:latin typeface="Arial"/>
            </a:endParaRPr>
          </a:p>
          <a:p>
            <a:pPr>
              <a:lnSpc>
                <a:spcPct val="80000"/>
              </a:lnSpc>
            </a:pP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Il faut aider les élèves à organiser les idées qui ont émergé (partir de ce que le lecteur doit savoir depuis le début puis  dévoiler les informations au fur et à mesure).</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Puis les amener à vérifier la syntaxe : les temps puis l’ordre des mots dans la phrase …</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Et les entraîner à complexifier leurs énoncés : ajouter des adj, puis des adv, puis des compléments circonstanciels…</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Pour l’autocorrection, on peut proposer un petit livret d’autocorrection adapté à chaque niveau voir cet exemple :</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a:t>
            </a:r>
            <a:r>
              <a:rPr lang="fr-FR" sz="770" b="0" u="sng" strike="noStrike" spc="-1">
                <a:solidFill>
                  <a:srgbClr val="000000"/>
                </a:solidFill>
                <a:uFillTx/>
                <a:latin typeface="Times New Roman"/>
                <a:ea typeface="Times New Roman"/>
                <a:hlinkClick r:id="rId3"/>
              </a:rPr>
              <a:t>file:///C:/Users/Utilisateur/Downloads/p_relecture-1.pdf</a:t>
            </a:r>
            <a:endParaRPr lang="fr-FR" sz="770" b="0" strike="noStrike" spc="-1">
              <a:latin typeface="Arial"/>
            </a:endParaRPr>
          </a:p>
          <a:p>
            <a:pPr>
              <a:lnSpc>
                <a:spcPct val="80000"/>
              </a:lnSpc>
            </a:pP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On peut envisager une vérification par les pairs en binôme avec discussion sur la forme. Durant cette phase, l’enseignant peut demander aux élèves de focaliser leur attention sur 2 ou 3 points linguistiques vus dans la séquence.</a:t>
            </a:r>
            <a:endParaRPr lang="fr-FR" sz="770" b="0" strike="noStrike" spc="-1">
              <a:latin typeface="Arial"/>
            </a:endParaRPr>
          </a:p>
          <a:p>
            <a:pPr>
              <a:lnSpc>
                <a:spcPct val="80000"/>
              </a:lnSpc>
            </a:pP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En expression écrite, le principal objectif est de se concentrer sur le fond pas sur la forme pour ne pas bloquer l’imagination.</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des études montrent que focaliser sur les fautes de langues ne permet pas à l’élève de progresser en grammaire ni dans la maîtrise du lexique</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Par contre ces compétences progressent  chez les élèves si l’enseignant devient lecteur au lieu de correcteur ou évaluateur. De plus les élèves doivent prendre conscience qu’ils écrivent pour être lus et doivent se poser des questions pour répondre aux attentes de l’exercice : Par qui vont-ils être lus ? Qu’est-ce que le lecteur doit savoir ? Ils doivent comprendre que ce qu’ils écrivent sur leurs écrits de travail peut être modifié, qu’ils peuvent supprimer, ajouter, réorganiser des choses etc.…En français, les enseignants du primaire utilisent beaucoup la technique du DRAS (déplacer, remplacer,ajouter, supprimer)</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 La recherche montre que la correction est plus efficace entre les différents écrits de travail que si elle n’intervient que sur le produit fini.</a:t>
            </a:r>
            <a:endParaRPr lang="fr-FR" sz="770" b="0" strike="noStrike" spc="-1">
              <a:latin typeface="Arial"/>
            </a:endParaRPr>
          </a:p>
          <a:p>
            <a:pPr>
              <a:lnSpc>
                <a:spcPct val="80000"/>
              </a:lnSpc>
            </a:pPr>
            <a:r>
              <a:rPr lang="fr-FR" sz="770" b="0" strike="noStrike" spc="-1">
                <a:solidFill>
                  <a:srgbClr val="000000"/>
                </a:solidFill>
                <a:latin typeface="Times New Roman"/>
                <a:ea typeface="Times New Roman"/>
              </a:rPr>
              <a:t>-Ce travail d’écriture peut être individuel ou collectif (écriture collaborative)</a:t>
            </a:r>
            <a:endParaRPr lang="fr-FR" sz="770" b="0" strike="noStrike" spc="-1">
              <a:latin typeface="Arial"/>
            </a:endParaRPr>
          </a:p>
          <a:p>
            <a:pPr>
              <a:lnSpc>
                <a:spcPct val="80000"/>
              </a:lnSpc>
            </a:pPr>
            <a:endParaRPr lang="fr-FR" sz="770" b="0" strike="noStrike" spc="-1">
              <a:latin typeface="Arial"/>
            </a:endParaRPr>
          </a:p>
          <a:p>
            <a:pPr>
              <a:lnSpc>
                <a:spcPct val="80000"/>
              </a:lnSpc>
            </a:pPr>
            <a:endParaRPr lang="fr-FR" sz="770" b="0" strike="noStrike" spc="-1">
              <a:latin typeface="Arial"/>
            </a:endParaRPr>
          </a:p>
          <a:p>
            <a:pPr marL="457200" indent="-228240">
              <a:lnSpc>
                <a:spcPct val="80000"/>
              </a:lnSpc>
            </a:pPr>
            <a:endParaRPr lang="fr-FR" sz="77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381000" y="685800"/>
            <a:ext cx="6096000" cy="3429000"/>
          </a:xfrm>
          <a:prstGeom prst="rect">
            <a:avLst/>
          </a:prstGeom>
        </p:spPr>
      </p:sp>
      <p:sp>
        <p:nvSpPr>
          <p:cNvPr id="160"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solidFill>
                  <a:srgbClr val="000000"/>
                </a:solidFill>
                <a:latin typeface="Arial"/>
                <a:ea typeface="Arial"/>
              </a:rPr>
              <a:t>Ajouter le retour sur les questionnaires renvoyés par les stagiaires</a:t>
            </a:r>
            <a:endParaRPr lang="fr-FR" sz="11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381000" y="685800"/>
            <a:ext cx="6096000" cy="3429000"/>
          </a:xfrm>
          <a:prstGeom prst="rect">
            <a:avLst/>
          </a:prstGeom>
        </p:spPr>
      </p:sp>
      <p:sp>
        <p:nvSpPr>
          <p:cNvPr id="162" name="PlaceHolder 2"/>
          <p:cNvSpPr>
            <a:spLocks noGrp="1"/>
          </p:cNvSpPr>
          <p:nvPr>
            <p:ph type="body"/>
          </p:nvPr>
        </p:nvSpPr>
        <p:spPr>
          <a:xfrm>
            <a:off x="685800" y="4343400"/>
            <a:ext cx="5486040" cy="4114440"/>
          </a:xfrm>
          <a:prstGeom prst="rect">
            <a:avLst/>
          </a:prstGeom>
        </p:spPr>
        <p:txBody>
          <a:bodyPr tIns="91440" bIns="91440">
            <a:normAutofit/>
          </a:bodyPr>
          <a:lstStyle/>
          <a:p>
            <a:pPr marL="457200" indent="-298080">
              <a:lnSpc>
                <a:spcPct val="100000"/>
              </a:lnSpc>
              <a:buClr>
                <a:srgbClr val="000000"/>
              </a:buClr>
              <a:buFont typeface="Arial"/>
              <a:buChar char="●"/>
            </a:pPr>
            <a:r>
              <a:rPr lang="fr-FR" sz="1100" b="0" strike="noStrike" spc="-1">
                <a:solidFill>
                  <a:srgbClr val="000000"/>
                </a:solidFill>
                <a:latin typeface="Arial"/>
                <a:ea typeface="Arial"/>
              </a:rPr>
              <a:t>La majeur partie des publications concerne l’utilisation des écrits de travail au sein des cours de français ou de sciences donc la question est maintenant comment intégrer ces écrits de travail dans la classe de langue et plus particulièrement dans le cours d’anglais.</a:t>
            </a:r>
            <a:endParaRPr lang="fr-FR" sz="11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noRot="1" noChangeAspect="1"/>
          </p:cNvSpPr>
          <p:nvPr>
            <p:ph type="sldImg"/>
          </p:nvPr>
        </p:nvSpPr>
        <p:spPr>
          <a:xfrm>
            <a:off x="381000" y="685800"/>
            <a:ext cx="6096000" cy="3429000"/>
          </a:xfrm>
          <a:prstGeom prst="rect">
            <a:avLst/>
          </a:prstGeom>
        </p:spPr>
      </p:sp>
      <p:sp>
        <p:nvSpPr>
          <p:cNvPr id="164"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solidFill>
                  <a:srgbClr val="000000"/>
                </a:solidFill>
                <a:latin typeface="Arial"/>
                <a:ea typeface="Arial"/>
              </a:rPr>
              <a:t>Site compagnon E for English:</a:t>
            </a:r>
            <a:endParaRPr lang="fr-FR" sz="1100" b="0" strike="noStrike" spc="-1">
              <a:latin typeface="Arial"/>
            </a:endParaRPr>
          </a:p>
          <a:p>
            <a:pPr>
              <a:lnSpc>
                <a:spcPct val="100000"/>
              </a:lnSpc>
            </a:pPr>
            <a:r>
              <a:rPr lang="fr-FR" sz="1100" b="0" strike="noStrike" spc="-1">
                <a:solidFill>
                  <a:srgbClr val="000000"/>
                </a:solidFill>
                <a:latin typeface="Arial"/>
                <a:ea typeface="Arial"/>
              </a:rPr>
              <a:t>“Earth hour” pour les troisièmes project 2.</a:t>
            </a:r>
            <a:endParaRPr lang="fr-FR" sz="1100" b="0" strike="noStrike" spc="-1">
              <a:latin typeface="Arial"/>
            </a:endParaRPr>
          </a:p>
          <a:p>
            <a:pPr>
              <a:lnSpc>
                <a:spcPct val="100000"/>
              </a:lnSpc>
            </a:pPr>
            <a:r>
              <a:rPr lang="fr-FR" sz="1100" b="0" strike="noStrike" spc="-1">
                <a:solidFill>
                  <a:srgbClr val="000000"/>
                </a:solidFill>
                <a:latin typeface="Arial"/>
                <a:ea typeface="Arial"/>
              </a:rPr>
              <a:t>“More about the story’s characters” pour les sixièmes project 2 track 25</a:t>
            </a:r>
            <a:endParaRPr lang="fr-FR" sz="1100" b="0" strike="noStrike" spc="-1">
              <a:latin typeface="Arial"/>
            </a:endParaRPr>
          </a:p>
          <a:p>
            <a:pPr>
              <a:lnSpc>
                <a:spcPct val="100000"/>
              </a:lnSpc>
            </a:pPr>
            <a:endParaRPr lang="fr-FR" sz="11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noRot="1" noChangeAspect="1"/>
          </p:cNvSpPr>
          <p:nvPr>
            <p:ph type="sldImg"/>
          </p:nvPr>
        </p:nvSpPr>
        <p:spPr>
          <a:xfrm>
            <a:off x="381000" y="685800"/>
            <a:ext cx="6096000" cy="3429000"/>
          </a:xfrm>
          <a:prstGeom prst="rect">
            <a:avLst/>
          </a:prstGeom>
        </p:spPr>
      </p:sp>
      <p:sp>
        <p:nvSpPr>
          <p:cNvPr id="166"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solidFill>
                  <a:srgbClr val="000000"/>
                </a:solidFill>
                <a:latin typeface="Arial"/>
                <a:ea typeface="Arial"/>
              </a:rPr>
              <a:t>Exemple de CO “Wyldène” prise de notes puis 1er jet.</a:t>
            </a:r>
            <a:endParaRPr lang="fr-FR" sz="11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381000" y="685800"/>
            <a:ext cx="6096000" cy="3429000"/>
          </a:xfrm>
          <a:prstGeom prst="rect">
            <a:avLst/>
          </a:prstGeom>
        </p:spPr>
      </p:sp>
      <p:sp>
        <p:nvSpPr>
          <p:cNvPr id="168"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pPr>
            <a:r>
              <a:rPr lang="fr-FR" sz="1100" b="0" strike="noStrike" spc="-1">
                <a:solidFill>
                  <a:srgbClr val="000000"/>
                </a:solidFill>
                <a:latin typeface="Arial"/>
                <a:ea typeface="Arial"/>
              </a:rPr>
              <a:t>Exemple de CO “Wyldène” version finale.</a:t>
            </a:r>
            <a:endParaRPr lang="fr-FR" sz="11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381000" y="685800"/>
            <a:ext cx="6096000" cy="3429000"/>
          </a:xfrm>
          <a:prstGeom prst="rect">
            <a:avLst/>
          </a:prstGeom>
        </p:spPr>
      </p:sp>
      <p:sp>
        <p:nvSpPr>
          <p:cNvPr id="170" name="PlaceHolder 2"/>
          <p:cNvSpPr>
            <a:spLocks noGrp="1"/>
          </p:cNvSpPr>
          <p:nvPr>
            <p:ph type="body"/>
          </p:nvPr>
        </p:nvSpPr>
        <p:spPr>
          <a:xfrm>
            <a:off x="685800" y="4343400"/>
            <a:ext cx="5486040" cy="4114440"/>
          </a:xfrm>
          <a:prstGeom prst="rect">
            <a:avLst/>
          </a:prstGeom>
        </p:spPr>
        <p:txBody>
          <a:bodyPr tIns="91440" bIns="91440">
            <a:noAutofit/>
          </a:bodyPr>
          <a:lstStyle/>
          <a:p>
            <a:pPr marL="457200" indent="-298080">
              <a:lnSpc>
                <a:spcPct val="100000"/>
              </a:lnSpc>
              <a:buClr>
                <a:srgbClr val="000000"/>
              </a:buClr>
              <a:buFont typeface="Arial"/>
              <a:buChar char="➢"/>
            </a:pPr>
            <a:r>
              <a:rPr lang="fr-FR" sz="1100" b="0" strike="noStrike" spc="-1">
                <a:solidFill>
                  <a:srgbClr val="000000"/>
                </a:solidFill>
                <a:latin typeface="Arial"/>
                <a:ea typeface="Arial"/>
              </a:rPr>
              <a:t>Chaque atelier de 5 personnes désigne “un hôte” qui ne bougera pas.</a:t>
            </a:r>
            <a:endParaRPr lang="fr-FR" sz="1100" b="0" strike="noStrike" spc="-1">
              <a:latin typeface="Arial"/>
            </a:endParaRPr>
          </a:p>
          <a:p>
            <a:pPr marL="457200" indent="-298080">
              <a:lnSpc>
                <a:spcPct val="100000"/>
              </a:lnSpc>
              <a:buClr>
                <a:srgbClr val="000000"/>
              </a:buClr>
              <a:buFont typeface="Arial"/>
              <a:buChar char="➢"/>
            </a:pPr>
            <a:r>
              <a:rPr lang="fr-FR" sz="1100" b="0" strike="noStrike" spc="-1">
                <a:solidFill>
                  <a:srgbClr val="000000"/>
                </a:solidFill>
                <a:latin typeface="Arial"/>
                <a:ea typeface="Arial"/>
              </a:rPr>
              <a:t>Les stagiaires choisissent leur première AL puis tournent toutes les 8 minutes pour travailler sur les 5 ateliers.</a:t>
            </a:r>
            <a:endParaRPr lang="fr-FR" sz="1100" b="0" strike="noStrike" spc="-1">
              <a:latin typeface="Arial"/>
            </a:endParaRPr>
          </a:p>
          <a:p>
            <a:pPr marL="457200" indent="-298080">
              <a:lnSpc>
                <a:spcPct val="100000"/>
              </a:lnSpc>
              <a:buClr>
                <a:srgbClr val="000000"/>
              </a:buClr>
              <a:buFont typeface="Arial"/>
              <a:buChar char="➢"/>
            </a:pPr>
            <a:r>
              <a:rPr lang="fr-FR" sz="1100" b="0" strike="noStrike" spc="-1">
                <a:solidFill>
                  <a:srgbClr val="000000"/>
                </a:solidFill>
                <a:latin typeface="Arial"/>
                <a:ea typeface="Arial"/>
              </a:rPr>
              <a:t>Les hôtes expliquent les traces écrites laissées par les précédents participants et les nouveaux abondent les productions. </a:t>
            </a:r>
            <a:endParaRPr lang="fr-FR" sz="1100" b="0" strike="noStrike" spc="-1">
              <a:latin typeface="Arial"/>
            </a:endParaRPr>
          </a:p>
          <a:p>
            <a:pPr marL="457200" indent="-298080">
              <a:lnSpc>
                <a:spcPct val="100000"/>
              </a:lnSpc>
              <a:buClr>
                <a:srgbClr val="000000"/>
              </a:buClr>
              <a:buFont typeface="Arial"/>
              <a:buChar char="➢"/>
            </a:pPr>
            <a:r>
              <a:rPr lang="fr-FR" sz="1100" b="0" strike="noStrike" spc="-1">
                <a:solidFill>
                  <a:srgbClr val="000000"/>
                </a:solidFill>
                <a:latin typeface="Arial"/>
                <a:ea typeface="Arial"/>
              </a:rPr>
              <a:t>Après 4 rotations, tout le monde a contribué aux 5 ateliers, on prépare pendant 5 minutes la restitution en 180 secondes.</a:t>
            </a:r>
            <a:endParaRPr lang="fr-FR" sz="1100" b="0" strike="noStrike" spc="-1">
              <a:latin typeface="Arial"/>
            </a:endParaRPr>
          </a:p>
          <a:p>
            <a:pPr marL="457200" indent="-298080">
              <a:lnSpc>
                <a:spcPct val="100000"/>
              </a:lnSpc>
              <a:buClr>
                <a:srgbClr val="000000"/>
              </a:buClr>
              <a:buFont typeface="Arial"/>
              <a:buChar char="➢"/>
            </a:pPr>
            <a:r>
              <a:rPr lang="fr-FR" sz="1100" b="0" strike="noStrike" spc="-1">
                <a:solidFill>
                  <a:srgbClr val="000000"/>
                </a:solidFill>
                <a:latin typeface="Arial"/>
                <a:ea typeface="Arial"/>
              </a:rPr>
              <a:t>Restitution en 180’’ des 5 ateliers.</a:t>
            </a:r>
            <a:endParaRPr lang="fr-FR" sz="11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381000" y="685800"/>
            <a:ext cx="6096000" cy="3429000"/>
          </a:xfrm>
          <a:prstGeom prst="rect">
            <a:avLst/>
          </a:prstGeom>
        </p:spPr>
      </p:sp>
      <p:sp>
        <p:nvSpPr>
          <p:cNvPr id="172" name="PlaceHolder 2"/>
          <p:cNvSpPr>
            <a:spLocks noGrp="1"/>
          </p:cNvSpPr>
          <p:nvPr>
            <p:ph type="body"/>
          </p:nvPr>
        </p:nvSpPr>
        <p:spPr>
          <a:xfrm>
            <a:off x="685800" y="4343400"/>
            <a:ext cx="5486040" cy="4114440"/>
          </a:xfrm>
          <a:prstGeom prst="rect">
            <a:avLst/>
          </a:prstGeom>
        </p:spPr>
        <p:txBody>
          <a:bodyPr tIns="91440" bIns="91440">
            <a:normAutofit fontScale="42000"/>
          </a:bodyPr>
          <a:lstStyle/>
          <a:p>
            <a:pPr>
              <a:lnSpc>
                <a:spcPct val="90000"/>
              </a:lnSpc>
            </a:pPr>
            <a:r>
              <a:rPr lang="fr-FR" sz="1020" b="1" u="sng" strike="noStrike" spc="-1">
                <a:solidFill>
                  <a:srgbClr val="FF0000"/>
                </a:solidFill>
                <a:uFillTx/>
                <a:latin typeface="Times New Roman"/>
                <a:ea typeface="Times New Roman"/>
              </a:rPr>
              <a:t>II- Comment utiliser ces écrits de travail pour travailler la compréhension de l’oral </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1" u="sng" strike="noStrike" spc="-1">
                <a:solidFill>
                  <a:srgbClr val="548DD4"/>
                </a:solidFill>
                <a:uFillTx/>
                <a:latin typeface="Times New Roman"/>
                <a:ea typeface="Times New Roman"/>
              </a:rPr>
              <a:t>1- On peut anticiper le contenu du document à partir du titre ou d’une illustration:</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On peut proposer un brainstorming sous forme de mots clés (ou de phrases) d’abord individuel puis avec une mise en commun notée au tableau. (Là on a un écrit de travail de base qui permettra de vérifier les hypothèses émises et qui sera ensuite modifié)</a:t>
            </a:r>
            <a:endParaRPr lang="fr-FR" sz="1020" b="0" strike="noStrike" spc="-1">
              <a:latin typeface="Arial"/>
            </a:endParaRPr>
          </a:p>
          <a:p>
            <a:pPr>
              <a:lnSpc>
                <a:spcPct val="90000"/>
              </a:lnSpc>
            </a:pP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1" u="sng" strike="noStrike" spc="-1">
                <a:solidFill>
                  <a:srgbClr val="548DD4"/>
                </a:solidFill>
                <a:uFillTx/>
                <a:latin typeface="Times New Roman"/>
                <a:ea typeface="Times New Roman"/>
              </a:rPr>
              <a:t>2-En compréhension de l’oral, il est indispensable d’apprendre à prendre des notes.</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Lors d’une activité de compréhension de l’oral, les élèves n’ont pas le temps de tout noter, il faut donc les habituer à se focaliser sur les mots clés en supprimant les mots grammaticaux de leurs notes. </a:t>
            </a: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On peut montrer aux élèves différentes techniques de prise de notes : en linéaire, sous forme de carte mentale, en colonnes, avec une couleur différente pour chaque écoute…</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1" u="sng" strike="noStrike" spc="-1">
                <a:solidFill>
                  <a:srgbClr val="548DD4"/>
                </a:solidFill>
                <a:uFillTx/>
                <a:latin typeface="Times New Roman"/>
                <a:ea typeface="Times New Roman"/>
              </a:rPr>
              <a:t>3- Ensuite, il s’agit de lier les informations de l’écrit de travail entre elles pour reconstruire le sens :</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Et retrouver tous les mots grammaticaux qui ont été enlevés pour reconstruire des phrases simples.</a:t>
            </a: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 </a:t>
            </a:r>
            <a:endParaRPr lang="fr-FR" sz="1020" b="0" strike="noStrike" spc="-1">
              <a:latin typeface="Arial"/>
            </a:endParaRPr>
          </a:p>
          <a:p>
            <a:pPr>
              <a:lnSpc>
                <a:spcPct val="90000"/>
              </a:lnSpc>
            </a:pPr>
            <a:r>
              <a:rPr lang="fr-FR" sz="1020" b="1" u="sng" strike="noStrike" spc="-1">
                <a:solidFill>
                  <a:srgbClr val="548DD4"/>
                </a:solidFill>
                <a:uFillTx/>
                <a:latin typeface="Times New Roman"/>
                <a:ea typeface="Times New Roman"/>
              </a:rPr>
              <a:t>4- Il peut être intéressant d’alterner les phases d’écoute et de mise en commun :</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D’abord en binômes (pour rassurer les élèves) puis en classe entière pour soutenir les élèves en difficulté. Les élèves proposent leurs mots clés et on les note au tableau afin que tous puissent participer ensuite à la reconstruction du sens.</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1" u="sng" strike="noStrike" spc="-1">
                <a:solidFill>
                  <a:srgbClr val="FF0000"/>
                </a:solidFill>
                <a:uFillTx/>
                <a:latin typeface="Times New Roman"/>
                <a:ea typeface="Times New Roman"/>
              </a:rPr>
              <a:t>II- Comment utiliser ces écrits de travail pour travailler la compréhension de l’oral </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1" u="sng" strike="noStrike" spc="-1">
                <a:solidFill>
                  <a:srgbClr val="548DD4"/>
                </a:solidFill>
                <a:uFillTx/>
                <a:latin typeface="Times New Roman"/>
                <a:ea typeface="Times New Roman"/>
              </a:rPr>
              <a:t>1- On peut anticiper le contenu du document à partir du titre ou d’une illustration:</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On peut proposer un brainstorming sous forme de mots clés (ou de phrases) d’abord individuel puis avec une mise en commun notée au tableau. (Là on a un écrit de travail de base qui permettra de vérifier les hypothèses émises et qui sera ensuite modifié)</a:t>
            </a:r>
            <a:endParaRPr lang="fr-FR" sz="1020" b="0" strike="noStrike" spc="-1">
              <a:latin typeface="Arial"/>
            </a:endParaRPr>
          </a:p>
          <a:p>
            <a:pPr>
              <a:lnSpc>
                <a:spcPct val="90000"/>
              </a:lnSpc>
            </a:pP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1" u="sng" strike="noStrike" spc="-1">
                <a:solidFill>
                  <a:srgbClr val="548DD4"/>
                </a:solidFill>
                <a:uFillTx/>
                <a:latin typeface="Times New Roman"/>
                <a:ea typeface="Times New Roman"/>
              </a:rPr>
              <a:t>2-En compréhension de l’oral, il est indispensable d’apprendre à prendre des notes.</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Lors d’une activité de compréhension de l’oral, les élèves n’ont pas le temps de tout noter, il faut donc les habituer à se focaliser sur les mots clés en supprimant les mots grammaticaux de leurs notes. </a:t>
            </a: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On peut montrer aux élèves différentes techniques de prise de notes : en linéaire, sous forme de carte mentale, en colonnes, avec une couleur différente pour chaque écoute…</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1" u="sng" strike="noStrike" spc="-1">
                <a:solidFill>
                  <a:srgbClr val="548DD4"/>
                </a:solidFill>
                <a:uFillTx/>
                <a:latin typeface="Times New Roman"/>
                <a:ea typeface="Times New Roman"/>
              </a:rPr>
              <a:t>3- Ensuite, il s’agit de lier les informations de l’écrit de travail entre elles pour reconstruire le sens :</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Et retrouver tous les mots grammaticaux qui ont été enlevés pour reconstruire des phrases simples.</a:t>
            </a: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 </a:t>
            </a:r>
            <a:endParaRPr lang="fr-FR" sz="1020" b="0" strike="noStrike" spc="-1">
              <a:latin typeface="Arial"/>
            </a:endParaRPr>
          </a:p>
          <a:p>
            <a:pPr>
              <a:lnSpc>
                <a:spcPct val="90000"/>
              </a:lnSpc>
            </a:pPr>
            <a:r>
              <a:rPr lang="fr-FR" sz="1020" b="1" u="sng" strike="noStrike" spc="-1">
                <a:solidFill>
                  <a:srgbClr val="548DD4"/>
                </a:solidFill>
                <a:uFillTx/>
                <a:latin typeface="Times New Roman"/>
                <a:ea typeface="Times New Roman"/>
              </a:rPr>
              <a:t>4- Il peut être intéressant d’alterner les phases d’écoute et de mise en commun :</a:t>
            </a:r>
            <a:endParaRPr lang="fr-FR" sz="1020" b="0" strike="noStrike" spc="-1">
              <a:latin typeface="Arial"/>
            </a:endParaRPr>
          </a:p>
          <a:p>
            <a:pPr>
              <a:lnSpc>
                <a:spcPct val="90000"/>
              </a:lnSpc>
            </a:pPr>
            <a:endParaRPr lang="fr-FR" sz="1020" b="0" strike="noStrike" spc="-1">
              <a:latin typeface="Arial"/>
            </a:endParaRPr>
          </a:p>
          <a:p>
            <a:pPr>
              <a:lnSpc>
                <a:spcPct val="90000"/>
              </a:lnSpc>
            </a:pPr>
            <a:r>
              <a:rPr lang="fr-FR" sz="1020" b="0" strike="noStrike" spc="-1">
                <a:solidFill>
                  <a:srgbClr val="000000"/>
                </a:solidFill>
                <a:latin typeface="Times New Roman"/>
                <a:ea typeface="Times New Roman"/>
              </a:rPr>
              <a:t>D’abord en binômes (pour rassurer les élèves) puis en classe entière pour soutenir les élèves en difficulté. Les élèves proposent leurs mots clés et on les note au tableau afin que tous puissent participer ensuite à la reconstruction du sens.</a:t>
            </a:r>
            <a:endParaRPr lang="fr-FR" sz="1020" b="0" strike="noStrike" spc="-1">
              <a:latin typeface="Arial"/>
            </a:endParaRPr>
          </a:p>
          <a:p>
            <a:pPr>
              <a:lnSpc>
                <a:spcPct val="90000"/>
              </a:lnSpc>
            </a:pPr>
            <a:endParaRPr lang="fr-FR" sz="1020" b="0" strike="noStrike" spc="-1">
              <a:latin typeface="Arial"/>
            </a:endParaRPr>
          </a:p>
          <a:p>
            <a:pPr marL="457200" indent="-228240">
              <a:lnSpc>
                <a:spcPct val="90000"/>
              </a:lnSpc>
            </a:pPr>
            <a:endParaRPr lang="fr-FR" sz="102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noRot="1" noChangeAspect="1"/>
          </p:cNvSpPr>
          <p:nvPr>
            <p:ph type="sldImg"/>
          </p:nvPr>
        </p:nvSpPr>
        <p:spPr>
          <a:xfrm>
            <a:off x="381000" y="685800"/>
            <a:ext cx="6096000" cy="3429000"/>
          </a:xfrm>
          <a:prstGeom prst="rect">
            <a:avLst/>
          </a:prstGeom>
        </p:spPr>
      </p:sp>
      <p:sp>
        <p:nvSpPr>
          <p:cNvPr id="174" name="PlaceHolder 2"/>
          <p:cNvSpPr>
            <a:spLocks noGrp="1"/>
          </p:cNvSpPr>
          <p:nvPr>
            <p:ph type="body"/>
          </p:nvPr>
        </p:nvSpPr>
        <p:spPr>
          <a:xfrm>
            <a:off x="685800" y="4343400"/>
            <a:ext cx="5486040" cy="4114440"/>
          </a:xfrm>
          <a:prstGeom prst="rect">
            <a:avLst/>
          </a:prstGeom>
        </p:spPr>
        <p:txBody>
          <a:bodyPr tIns="91440" bIns="91440">
            <a:normAutofit/>
          </a:bodyPr>
          <a:lstStyle/>
          <a:p>
            <a:pPr>
              <a:lnSpc>
                <a:spcPct val="100000"/>
              </a:lnSpc>
            </a:pPr>
            <a:r>
              <a:rPr lang="fr-FR" sz="1100" b="1" u="sng" strike="noStrike" spc="-1">
                <a:solidFill>
                  <a:srgbClr val="FF0000"/>
                </a:solidFill>
                <a:uFillTx/>
                <a:latin typeface="Times New Roman"/>
                <a:ea typeface="Times New Roman"/>
              </a:rPr>
              <a:t>Comment utiliser ces écrits de travail pour travailler l’expression orale en continu</a:t>
            </a:r>
            <a:endParaRPr lang="fr-FR" sz="1100" b="0" strike="noStrike" spc="-1">
              <a:latin typeface="Arial"/>
            </a:endParaRPr>
          </a:p>
          <a:p>
            <a:pPr>
              <a:lnSpc>
                <a:spcPct val="100000"/>
              </a:lnSpc>
            </a:pPr>
            <a:r>
              <a:rPr lang="fr-FR" sz="1100" b="1" u="sng" strike="noStrike" spc="-1">
                <a:solidFill>
                  <a:srgbClr val="548DD4"/>
                </a:solidFill>
                <a:uFillTx/>
                <a:latin typeface="Times New Roman"/>
                <a:ea typeface="Times New Roman"/>
              </a:rPr>
              <a:t> 1- Lors de la phase de restitution d’une CO comme on vient de le voir.</a:t>
            </a:r>
            <a:endParaRPr lang="fr-FR" sz="1100" b="0" strike="noStrike" spc="-1">
              <a:latin typeface="Arial"/>
            </a:endParaRPr>
          </a:p>
          <a:p>
            <a:pPr>
              <a:lnSpc>
                <a:spcPct val="100000"/>
              </a:lnSpc>
            </a:pPr>
            <a:r>
              <a:rPr lang="fr-FR" sz="1100" b="1" u="sng" strike="noStrike" spc="-1">
                <a:solidFill>
                  <a:srgbClr val="548DD4"/>
                </a:solidFill>
                <a:uFillTx/>
                <a:latin typeface="Times New Roman"/>
                <a:ea typeface="Times New Roman"/>
              </a:rPr>
              <a:t>2- En évaluation de début de cours par exemple :</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Afin d’éviter aux élèves de réciter un texte appris par cœur, on préférera leur demander de préparer une liste de mots clés qu’ils utiliseront pour reconstruire le cours précédent.</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1" u="sng" strike="noStrike" spc="-1">
                <a:solidFill>
                  <a:srgbClr val="548DD4"/>
                </a:solidFill>
                <a:uFillTx/>
                <a:latin typeface="Times New Roman"/>
                <a:ea typeface="Times New Roman"/>
              </a:rPr>
              <a:t>3- Ou en préparation d’un speech avec des “note cards” qui seront testées en groupes puis remaniées en cas de besoin.</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Sur le même principe que pour la préparation d’un débat on peut envisager de demander aux élèves de préparer un discours en créant un power point ou des « notes cards » avec les idées principales..</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Ensuite en groupes de 4 on peut les faire tester leur discours : les 3 autres notent ce qu’ils ont bien ou mal compris et les aident à améliorer leur travail. Ils peuvent aussi bien sûr noter des idées qu’ils pourront réutiliser dans leur propre discours.</a:t>
            </a:r>
            <a:endParaRPr lang="fr-FR" sz="1100" b="0" strike="noStrike" spc="-1">
              <a:latin typeface="Arial"/>
            </a:endParaRPr>
          </a:p>
          <a:p>
            <a:pPr>
              <a:lnSpc>
                <a:spcPct val="100000"/>
              </a:lnSpc>
            </a:pPr>
            <a:r>
              <a:rPr lang="fr-FR" sz="1100" b="0" strike="noStrike" spc="-1">
                <a:solidFill>
                  <a:srgbClr val="000000"/>
                </a:solidFill>
                <a:latin typeface="Times New Roman"/>
                <a:ea typeface="Times New Roman"/>
              </a:rPr>
              <a:t>- Enfin, les élèves ajustent leur power point ou leurs « note cards » pour la version finale.</a:t>
            </a:r>
            <a:endParaRPr lang="fr-FR" sz="1100" b="0" strike="noStrike" spc="-1">
              <a:latin typeface="Arial"/>
            </a:endParaRPr>
          </a:p>
          <a:p>
            <a:pPr>
              <a:lnSpc>
                <a:spcPct val="100000"/>
              </a:lnSpc>
            </a:pPr>
            <a:endParaRPr lang="fr-FR" sz="1100" b="0" strike="noStrike" spc="-1">
              <a:latin typeface="Arial"/>
            </a:endParaRPr>
          </a:p>
          <a:p>
            <a:pPr marL="457200" indent="-228240">
              <a:lnSpc>
                <a:spcPct val="100000"/>
              </a:lnSpc>
            </a:pPr>
            <a:endParaRPr lang="fr-FR" sz="11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1" name="PlaceHolder 2"/>
          <p:cNvSpPr>
            <a:spLocks noGrp="1"/>
          </p:cNvSpPr>
          <p:nvPr>
            <p:ph type="body"/>
          </p:nvPr>
        </p:nvSpPr>
        <p:spPr>
          <a:xfrm>
            <a:off x="311760" y="1229760"/>
            <a:ext cx="852012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2" name="PlaceHolder 3"/>
          <p:cNvSpPr>
            <a:spLocks noGrp="1"/>
          </p:cNvSpPr>
          <p:nvPr>
            <p:ph type="body"/>
          </p:nvPr>
        </p:nvSpPr>
        <p:spPr>
          <a:xfrm>
            <a:off x="311760" y="2973600"/>
            <a:ext cx="852012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4" name="PlaceHolder 2"/>
          <p:cNvSpPr>
            <a:spLocks noGrp="1"/>
          </p:cNvSpPr>
          <p:nvPr>
            <p:ph type="body"/>
          </p:nvPr>
        </p:nvSpPr>
        <p:spPr>
          <a:xfrm>
            <a:off x="31176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5" name="PlaceHolder 3"/>
          <p:cNvSpPr>
            <a:spLocks noGrp="1"/>
          </p:cNvSpPr>
          <p:nvPr>
            <p:ph type="body"/>
          </p:nvPr>
        </p:nvSpPr>
        <p:spPr>
          <a:xfrm>
            <a:off x="467784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6" name="PlaceHolder 4"/>
          <p:cNvSpPr>
            <a:spLocks noGrp="1"/>
          </p:cNvSpPr>
          <p:nvPr>
            <p:ph type="body"/>
          </p:nvPr>
        </p:nvSpPr>
        <p:spPr>
          <a:xfrm>
            <a:off x="311760" y="297360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37" name="PlaceHolder 5"/>
          <p:cNvSpPr>
            <a:spLocks noGrp="1"/>
          </p:cNvSpPr>
          <p:nvPr>
            <p:ph type="body"/>
          </p:nvPr>
        </p:nvSpPr>
        <p:spPr>
          <a:xfrm>
            <a:off x="4677840" y="297360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39" name="PlaceHolder 2"/>
          <p:cNvSpPr>
            <a:spLocks noGrp="1"/>
          </p:cNvSpPr>
          <p:nvPr>
            <p:ph type="body"/>
          </p:nvPr>
        </p:nvSpPr>
        <p:spPr>
          <a:xfrm>
            <a:off x="311760" y="122976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0" name="PlaceHolder 3"/>
          <p:cNvSpPr>
            <a:spLocks noGrp="1"/>
          </p:cNvSpPr>
          <p:nvPr>
            <p:ph type="body"/>
          </p:nvPr>
        </p:nvSpPr>
        <p:spPr>
          <a:xfrm>
            <a:off x="3192480" y="122976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1" name="PlaceHolder 4"/>
          <p:cNvSpPr>
            <a:spLocks noGrp="1"/>
          </p:cNvSpPr>
          <p:nvPr>
            <p:ph type="body"/>
          </p:nvPr>
        </p:nvSpPr>
        <p:spPr>
          <a:xfrm>
            <a:off x="6073200" y="122976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2" name="PlaceHolder 5"/>
          <p:cNvSpPr>
            <a:spLocks noGrp="1"/>
          </p:cNvSpPr>
          <p:nvPr>
            <p:ph type="body"/>
          </p:nvPr>
        </p:nvSpPr>
        <p:spPr>
          <a:xfrm>
            <a:off x="311760" y="297360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3" name="PlaceHolder 6"/>
          <p:cNvSpPr>
            <a:spLocks noGrp="1"/>
          </p:cNvSpPr>
          <p:nvPr>
            <p:ph type="body"/>
          </p:nvPr>
        </p:nvSpPr>
        <p:spPr>
          <a:xfrm>
            <a:off x="3192480" y="297360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44" name="PlaceHolder 7"/>
          <p:cNvSpPr>
            <a:spLocks noGrp="1"/>
          </p:cNvSpPr>
          <p:nvPr>
            <p:ph type="body"/>
          </p:nvPr>
        </p:nvSpPr>
        <p:spPr>
          <a:xfrm>
            <a:off x="6073200" y="297360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55" name="PlaceHolder 2"/>
          <p:cNvSpPr>
            <a:spLocks noGrp="1"/>
          </p:cNvSpPr>
          <p:nvPr>
            <p:ph type="subTitle"/>
          </p:nvPr>
        </p:nvSpPr>
        <p:spPr>
          <a:xfrm>
            <a:off x="311760" y="1229760"/>
            <a:ext cx="8520120" cy="3338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57" name="PlaceHolder 2"/>
          <p:cNvSpPr>
            <a:spLocks noGrp="1"/>
          </p:cNvSpPr>
          <p:nvPr>
            <p:ph type="body"/>
          </p:nvPr>
        </p:nvSpPr>
        <p:spPr>
          <a:xfrm>
            <a:off x="311760" y="1229760"/>
            <a:ext cx="8520120" cy="333864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59" name="PlaceHolder 2"/>
          <p:cNvSpPr>
            <a:spLocks noGrp="1"/>
          </p:cNvSpPr>
          <p:nvPr>
            <p:ph type="body"/>
          </p:nvPr>
        </p:nvSpPr>
        <p:spPr>
          <a:xfrm>
            <a:off x="311760" y="1229760"/>
            <a:ext cx="4157640" cy="333864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0" name="PlaceHolder 3"/>
          <p:cNvSpPr>
            <a:spLocks noGrp="1"/>
          </p:cNvSpPr>
          <p:nvPr>
            <p:ph type="body"/>
          </p:nvPr>
        </p:nvSpPr>
        <p:spPr>
          <a:xfrm>
            <a:off x="4677840" y="1229760"/>
            <a:ext cx="4157640" cy="333864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311760" y="410040"/>
            <a:ext cx="8520120" cy="2816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64" name="PlaceHolder 2"/>
          <p:cNvSpPr>
            <a:spLocks noGrp="1"/>
          </p:cNvSpPr>
          <p:nvPr>
            <p:ph type="body"/>
          </p:nvPr>
        </p:nvSpPr>
        <p:spPr>
          <a:xfrm>
            <a:off x="31176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5" name="PlaceHolder 3"/>
          <p:cNvSpPr>
            <a:spLocks noGrp="1"/>
          </p:cNvSpPr>
          <p:nvPr>
            <p:ph type="body"/>
          </p:nvPr>
        </p:nvSpPr>
        <p:spPr>
          <a:xfrm>
            <a:off x="4677840" y="1229760"/>
            <a:ext cx="4157640" cy="333864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6" name="PlaceHolder 4"/>
          <p:cNvSpPr>
            <a:spLocks noGrp="1"/>
          </p:cNvSpPr>
          <p:nvPr>
            <p:ph type="body"/>
          </p:nvPr>
        </p:nvSpPr>
        <p:spPr>
          <a:xfrm>
            <a:off x="311760" y="297360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0" name="PlaceHolder 2"/>
          <p:cNvSpPr>
            <a:spLocks noGrp="1"/>
          </p:cNvSpPr>
          <p:nvPr>
            <p:ph type="subTitle"/>
          </p:nvPr>
        </p:nvSpPr>
        <p:spPr>
          <a:xfrm>
            <a:off x="311760" y="1229760"/>
            <a:ext cx="8520120" cy="3338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68" name="PlaceHolder 2"/>
          <p:cNvSpPr>
            <a:spLocks noGrp="1"/>
          </p:cNvSpPr>
          <p:nvPr>
            <p:ph type="body"/>
          </p:nvPr>
        </p:nvSpPr>
        <p:spPr>
          <a:xfrm>
            <a:off x="311760" y="1229760"/>
            <a:ext cx="4157640" cy="333864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69" name="PlaceHolder 3"/>
          <p:cNvSpPr>
            <a:spLocks noGrp="1"/>
          </p:cNvSpPr>
          <p:nvPr>
            <p:ph type="body"/>
          </p:nvPr>
        </p:nvSpPr>
        <p:spPr>
          <a:xfrm>
            <a:off x="467784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0" name="PlaceHolder 4"/>
          <p:cNvSpPr>
            <a:spLocks noGrp="1"/>
          </p:cNvSpPr>
          <p:nvPr>
            <p:ph type="body"/>
          </p:nvPr>
        </p:nvSpPr>
        <p:spPr>
          <a:xfrm>
            <a:off x="4677840" y="297360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72" name="PlaceHolder 2"/>
          <p:cNvSpPr>
            <a:spLocks noGrp="1"/>
          </p:cNvSpPr>
          <p:nvPr>
            <p:ph type="body"/>
          </p:nvPr>
        </p:nvSpPr>
        <p:spPr>
          <a:xfrm>
            <a:off x="31176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3" name="PlaceHolder 3"/>
          <p:cNvSpPr>
            <a:spLocks noGrp="1"/>
          </p:cNvSpPr>
          <p:nvPr>
            <p:ph type="body"/>
          </p:nvPr>
        </p:nvSpPr>
        <p:spPr>
          <a:xfrm>
            <a:off x="467784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4" name="PlaceHolder 4"/>
          <p:cNvSpPr>
            <a:spLocks noGrp="1"/>
          </p:cNvSpPr>
          <p:nvPr>
            <p:ph type="body"/>
          </p:nvPr>
        </p:nvSpPr>
        <p:spPr>
          <a:xfrm>
            <a:off x="311760" y="2973600"/>
            <a:ext cx="852012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76" name="PlaceHolder 2"/>
          <p:cNvSpPr>
            <a:spLocks noGrp="1"/>
          </p:cNvSpPr>
          <p:nvPr>
            <p:ph type="body"/>
          </p:nvPr>
        </p:nvSpPr>
        <p:spPr>
          <a:xfrm>
            <a:off x="311760" y="1229760"/>
            <a:ext cx="852012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77" name="PlaceHolder 3"/>
          <p:cNvSpPr>
            <a:spLocks noGrp="1"/>
          </p:cNvSpPr>
          <p:nvPr>
            <p:ph type="body"/>
          </p:nvPr>
        </p:nvSpPr>
        <p:spPr>
          <a:xfrm>
            <a:off x="311760" y="2973600"/>
            <a:ext cx="852012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79" name="PlaceHolder 2"/>
          <p:cNvSpPr>
            <a:spLocks noGrp="1"/>
          </p:cNvSpPr>
          <p:nvPr>
            <p:ph type="body"/>
          </p:nvPr>
        </p:nvSpPr>
        <p:spPr>
          <a:xfrm>
            <a:off x="31176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0" name="PlaceHolder 3"/>
          <p:cNvSpPr>
            <a:spLocks noGrp="1"/>
          </p:cNvSpPr>
          <p:nvPr>
            <p:ph type="body"/>
          </p:nvPr>
        </p:nvSpPr>
        <p:spPr>
          <a:xfrm>
            <a:off x="467784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1" name="PlaceHolder 4"/>
          <p:cNvSpPr>
            <a:spLocks noGrp="1"/>
          </p:cNvSpPr>
          <p:nvPr>
            <p:ph type="body"/>
          </p:nvPr>
        </p:nvSpPr>
        <p:spPr>
          <a:xfrm>
            <a:off x="311760" y="297360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2" name="PlaceHolder 5"/>
          <p:cNvSpPr>
            <a:spLocks noGrp="1"/>
          </p:cNvSpPr>
          <p:nvPr>
            <p:ph type="body"/>
          </p:nvPr>
        </p:nvSpPr>
        <p:spPr>
          <a:xfrm>
            <a:off x="4677840" y="297360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84" name="PlaceHolder 2"/>
          <p:cNvSpPr>
            <a:spLocks noGrp="1"/>
          </p:cNvSpPr>
          <p:nvPr>
            <p:ph type="body"/>
          </p:nvPr>
        </p:nvSpPr>
        <p:spPr>
          <a:xfrm>
            <a:off x="311760" y="122976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5" name="PlaceHolder 3"/>
          <p:cNvSpPr>
            <a:spLocks noGrp="1"/>
          </p:cNvSpPr>
          <p:nvPr>
            <p:ph type="body"/>
          </p:nvPr>
        </p:nvSpPr>
        <p:spPr>
          <a:xfrm>
            <a:off x="3192480" y="122976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6" name="PlaceHolder 4"/>
          <p:cNvSpPr>
            <a:spLocks noGrp="1"/>
          </p:cNvSpPr>
          <p:nvPr>
            <p:ph type="body"/>
          </p:nvPr>
        </p:nvSpPr>
        <p:spPr>
          <a:xfrm>
            <a:off x="6073200" y="122976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7" name="PlaceHolder 5"/>
          <p:cNvSpPr>
            <a:spLocks noGrp="1"/>
          </p:cNvSpPr>
          <p:nvPr>
            <p:ph type="body"/>
          </p:nvPr>
        </p:nvSpPr>
        <p:spPr>
          <a:xfrm>
            <a:off x="311760" y="297360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8" name="PlaceHolder 6"/>
          <p:cNvSpPr>
            <a:spLocks noGrp="1"/>
          </p:cNvSpPr>
          <p:nvPr>
            <p:ph type="body"/>
          </p:nvPr>
        </p:nvSpPr>
        <p:spPr>
          <a:xfrm>
            <a:off x="3192480" y="297360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89" name="PlaceHolder 7"/>
          <p:cNvSpPr>
            <a:spLocks noGrp="1"/>
          </p:cNvSpPr>
          <p:nvPr>
            <p:ph type="body"/>
          </p:nvPr>
        </p:nvSpPr>
        <p:spPr>
          <a:xfrm>
            <a:off x="6073200" y="2973600"/>
            <a:ext cx="274320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2" name="PlaceHolder 2"/>
          <p:cNvSpPr>
            <a:spLocks noGrp="1"/>
          </p:cNvSpPr>
          <p:nvPr>
            <p:ph type="body"/>
          </p:nvPr>
        </p:nvSpPr>
        <p:spPr>
          <a:xfrm>
            <a:off x="311760" y="1229760"/>
            <a:ext cx="8520120" cy="333864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4" name="PlaceHolder 2"/>
          <p:cNvSpPr>
            <a:spLocks noGrp="1"/>
          </p:cNvSpPr>
          <p:nvPr>
            <p:ph type="body"/>
          </p:nvPr>
        </p:nvSpPr>
        <p:spPr>
          <a:xfrm>
            <a:off x="311760" y="1229760"/>
            <a:ext cx="4157640" cy="333864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15" name="PlaceHolder 3"/>
          <p:cNvSpPr>
            <a:spLocks noGrp="1"/>
          </p:cNvSpPr>
          <p:nvPr>
            <p:ph type="body"/>
          </p:nvPr>
        </p:nvSpPr>
        <p:spPr>
          <a:xfrm>
            <a:off x="4677840" y="1229760"/>
            <a:ext cx="4157640" cy="333864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11760" y="410040"/>
            <a:ext cx="8520120" cy="28166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19" name="PlaceHolder 2"/>
          <p:cNvSpPr>
            <a:spLocks noGrp="1"/>
          </p:cNvSpPr>
          <p:nvPr>
            <p:ph type="body"/>
          </p:nvPr>
        </p:nvSpPr>
        <p:spPr>
          <a:xfrm>
            <a:off x="31176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0" name="PlaceHolder 3"/>
          <p:cNvSpPr>
            <a:spLocks noGrp="1"/>
          </p:cNvSpPr>
          <p:nvPr>
            <p:ph type="body"/>
          </p:nvPr>
        </p:nvSpPr>
        <p:spPr>
          <a:xfrm>
            <a:off x="4677840" y="1229760"/>
            <a:ext cx="4157640" cy="333864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1" name="PlaceHolder 4"/>
          <p:cNvSpPr>
            <a:spLocks noGrp="1"/>
          </p:cNvSpPr>
          <p:nvPr>
            <p:ph type="body"/>
          </p:nvPr>
        </p:nvSpPr>
        <p:spPr>
          <a:xfrm>
            <a:off x="311760" y="297360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3" name="PlaceHolder 2"/>
          <p:cNvSpPr>
            <a:spLocks noGrp="1"/>
          </p:cNvSpPr>
          <p:nvPr>
            <p:ph type="body"/>
          </p:nvPr>
        </p:nvSpPr>
        <p:spPr>
          <a:xfrm>
            <a:off x="311760" y="1229760"/>
            <a:ext cx="4157640" cy="333864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4" name="PlaceHolder 3"/>
          <p:cNvSpPr>
            <a:spLocks noGrp="1"/>
          </p:cNvSpPr>
          <p:nvPr>
            <p:ph type="body"/>
          </p:nvPr>
        </p:nvSpPr>
        <p:spPr>
          <a:xfrm>
            <a:off x="467784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5" name="PlaceHolder 4"/>
          <p:cNvSpPr>
            <a:spLocks noGrp="1"/>
          </p:cNvSpPr>
          <p:nvPr>
            <p:ph type="body"/>
          </p:nvPr>
        </p:nvSpPr>
        <p:spPr>
          <a:xfrm>
            <a:off x="4677840" y="297360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410040"/>
            <a:ext cx="8520120" cy="607320"/>
          </a:xfrm>
          <a:prstGeom prst="rect">
            <a:avLst/>
          </a:prstGeom>
        </p:spPr>
        <p:txBody>
          <a:bodyPr lIns="0" tIns="0" rIns="0" bIns="0" anchor="ctr">
            <a:noAutofit/>
          </a:bodyPr>
          <a:lstStyle/>
          <a:p>
            <a:endParaRPr lang="fr-FR" sz="1400" b="0" strike="noStrike" spc="-1">
              <a:solidFill>
                <a:srgbClr val="000000"/>
              </a:solidFill>
              <a:latin typeface="Arial"/>
            </a:endParaRPr>
          </a:p>
        </p:txBody>
      </p:sp>
      <p:sp>
        <p:nvSpPr>
          <p:cNvPr id="27" name="PlaceHolder 2"/>
          <p:cNvSpPr>
            <a:spLocks noGrp="1"/>
          </p:cNvSpPr>
          <p:nvPr>
            <p:ph type="body"/>
          </p:nvPr>
        </p:nvSpPr>
        <p:spPr>
          <a:xfrm>
            <a:off x="31176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8" name="PlaceHolder 3"/>
          <p:cNvSpPr>
            <a:spLocks noGrp="1"/>
          </p:cNvSpPr>
          <p:nvPr>
            <p:ph type="body"/>
          </p:nvPr>
        </p:nvSpPr>
        <p:spPr>
          <a:xfrm>
            <a:off x="4677840" y="1229760"/>
            <a:ext cx="4157640" cy="1592280"/>
          </a:xfrm>
          <a:prstGeom prst="rect">
            <a:avLst/>
          </a:prstGeom>
        </p:spPr>
        <p:txBody>
          <a:bodyPr lIns="0" tIns="0" rIns="0" bIns="0">
            <a:normAutofit/>
          </a:bodyPr>
          <a:lstStyle/>
          <a:p>
            <a:endParaRPr lang="fr-FR" sz="1400" b="0" strike="noStrike" spc="-1">
              <a:solidFill>
                <a:srgbClr val="000000"/>
              </a:solidFill>
              <a:latin typeface="Arial"/>
            </a:endParaRPr>
          </a:p>
        </p:txBody>
      </p:sp>
      <p:sp>
        <p:nvSpPr>
          <p:cNvPr id="29" name="PlaceHolder 4"/>
          <p:cNvSpPr>
            <a:spLocks noGrp="1"/>
          </p:cNvSpPr>
          <p:nvPr>
            <p:ph type="body"/>
          </p:nvPr>
        </p:nvSpPr>
        <p:spPr>
          <a:xfrm>
            <a:off x="311760" y="2973600"/>
            <a:ext cx="8520120" cy="1592280"/>
          </a:xfrm>
          <a:prstGeom prst="rect">
            <a:avLst/>
          </a:prstGeom>
        </p:spPr>
        <p:txBody>
          <a:bodyPr lIns="0" tIns="0" rIns="0" bIns="0">
            <a:normAutofit/>
          </a:bodyPr>
          <a:lstStyle/>
          <a:p>
            <a:endParaRPr lang="fr-FR"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3990"/>
        </a:solidFill>
        <a:effectLst/>
      </p:bgPr>
    </p:bg>
    <p:spTree>
      <p:nvGrpSpPr>
        <p:cNvPr id="1" name=""/>
        <p:cNvGrpSpPr/>
        <p:nvPr/>
      </p:nvGrpSpPr>
      <p:grpSpPr>
        <a:xfrm>
          <a:off x="0" y="0"/>
          <a:ext cx="0" cy="0"/>
          <a:chOff x="0" y="0"/>
          <a:chExt cx="0" cy="0"/>
        </a:xfrm>
      </p:grpSpPr>
      <p:grpSp>
        <p:nvGrpSpPr>
          <p:cNvPr id="9" name="Group 1"/>
          <p:cNvGrpSpPr/>
          <p:nvPr/>
        </p:nvGrpSpPr>
        <p:grpSpPr>
          <a:xfrm>
            <a:off x="6098760" y="0"/>
            <a:ext cx="3045240" cy="2030400"/>
            <a:chOff x="6098760" y="0"/>
            <a:chExt cx="3045240" cy="2030400"/>
          </a:xfrm>
        </p:grpSpPr>
        <p:sp>
          <p:nvSpPr>
            <p:cNvPr id="10" name="CustomShape 2"/>
            <p:cNvSpPr/>
            <p:nvPr/>
          </p:nvSpPr>
          <p:spPr>
            <a:xfrm>
              <a:off x="8128800" y="0"/>
              <a:ext cx="1014840" cy="101484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2" name="CustomShape 3"/>
            <p:cNvSpPr/>
            <p:nvPr/>
          </p:nvSpPr>
          <p:spPr>
            <a:xfrm flipH="1">
              <a:off x="7112880" y="0"/>
              <a:ext cx="1014840" cy="1014840"/>
            </a:xfrm>
            <a:prstGeom prst="rtTriangle">
              <a:avLst/>
            </a:prstGeom>
            <a:solidFill>
              <a:schemeClr val="accent2"/>
            </a:solidFill>
            <a:ln>
              <a:noFill/>
            </a:ln>
          </p:spPr>
          <p:style>
            <a:lnRef idx="0">
              <a:scrgbClr r="0" g="0" b="0"/>
            </a:lnRef>
            <a:fillRef idx="0">
              <a:scrgbClr r="0" g="0" b="0"/>
            </a:fillRef>
            <a:effectRef idx="0">
              <a:scrgbClr r="0" g="0" b="0"/>
            </a:effectRef>
            <a:fontRef idx="minor"/>
          </p:style>
        </p:sp>
        <p:sp>
          <p:nvSpPr>
            <p:cNvPr id="3" name="CustomShape 4"/>
            <p:cNvSpPr/>
            <p:nvPr/>
          </p:nvSpPr>
          <p:spPr>
            <a:xfrm rot="10800000" flipH="1">
              <a:off x="7113240" y="360"/>
              <a:ext cx="1014840" cy="1014840"/>
            </a:xfrm>
            <a:prstGeom prst="rtTriangle">
              <a:avLst/>
            </a:prstGeom>
            <a:solidFill>
              <a:schemeClr val="accent6"/>
            </a:solidFill>
            <a:ln>
              <a:noFill/>
            </a:ln>
          </p:spPr>
          <p:style>
            <a:lnRef idx="0">
              <a:scrgbClr r="0" g="0" b="0"/>
            </a:lnRef>
            <a:fillRef idx="0">
              <a:scrgbClr r="0" g="0" b="0"/>
            </a:fillRef>
            <a:effectRef idx="0">
              <a:scrgbClr r="0" g="0" b="0"/>
            </a:effectRef>
            <a:fontRef idx="minor"/>
          </p:style>
        </p:sp>
        <p:sp>
          <p:nvSpPr>
            <p:cNvPr id="4" name="CustomShape 5"/>
            <p:cNvSpPr/>
            <p:nvPr/>
          </p:nvSpPr>
          <p:spPr>
            <a:xfrm rot="10800000">
              <a:off x="6098760" y="0"/>
              <a:ext cx="1014840" cy="1014840"/>
            </a:xfrm>
            <a:prstGeom prst="rtTriangle">
              <a:avLst/>
            </a:prstGeom>
            <a:solidFill>
              <a:schemeClr val="accent1"/>
            </a:solidFill>
            <a:ln>
              <a:noFill/>
            </a:ln>
          </p:spPr>
          <p:style>
            <a:lnRef idx="0">
              <a:scrgbClr r="0" g="0" b="0"/>
            </a:lnRef>
            <a:fillRef idx="0">
              <a:scrgbClr r="0" g="0" b="0"/>
            </a:fillRef>
            <a:effectRef idx="0">
              <a:scrgbClr r="0" g="0" b="0"/>
            </a:effectRef>
            <a:fontRef idx="minor"/>
          </p:style>
        </p:sp>
        <p:sp>
          <p:nvSpPr>
            <p:cNvPr id="5" name="CustomShape 6"/>
            <p:cNvSpPr/>
            <p:nvPr/>
          </p:nvSpPr>
          <p:spPr>
            <a:xfrm rot="10800000">
              <a:off x="8129160" y="1015200"/>
              <a:ext cx="1014840" cy="1014840"/>
            </a:xfrm>
            <a:prstGeom prst="rtTriangle">
              <a:avLst/>
            </a:prstGeom>
            <a:solidFill>
              <a:schemeClr val="accent6"/>
            </a:solidFill>
            <a:ln>
              <a:noFill/>
            </a:ln>
          </p:spPr>
          <p:style>
            <a:lnRef idx="0">
              <a:scrgbClr r="0" g="0" b="0"/>
            </a:lnRef>
            <a:fillRef idx="0">
              <a:scrgbClr r="0" g="0" b="0"/>
            </a:fillRef>
            <a:effectRef idx="0">
              <a:scrgbClr r="0" g="0" b="0"/>
            </a:effectRef>
            <a:fontRef idx="minor"/>
          </p:style>
        </p:sp>
      </p:grpSp>
      <p:sp>
        <p:nvSpPr>
          <p:cNvPr id="6" name="PlaceHolder 7"/>
          <p:cNvSpPr>
            <a:spLocks noGrp="1"/>
          </p:cNvSpPr>
          <p:nvPr>
            <p:ph type="title"/>
          </p:nvPr>
        </p:nvSpPr>
        <p:spPr>
          <a:xfrm>
            <a:off x="597960" y="1775160"/>
            <a:ext cx="8221680" cy="838440"/>
          </a:xfrm>
          <a:prstGeom prst="rect">
            <a:avLst/>
          </a:prstGeom>
        </p:spPr>
        <p:txBody>
          <a:bodyPr tIns="91440" bIns="91440" anchor="b">
            <a:normAutofit fontScale="40000"/>
          </a:bodyPr>
          <a:lstStyle/>
          <a:p>
            <a:pPr algn="ctr"/>
            <a:r>
              <a:rPr lang="fr-FR" sz="4200" b="0" strike="noStrike" spc="-1">
                <a:solidFill>
                  <a:srgbClr val="000000"/>
                </a:solidFill>
                <a:latin typeface="Arial"/>
              </a:rPr>
              <a:t>Cliquez pour éditer le format du texte-titre</a:t>
            </a:r>
          </a:p>
        </p:txBody>
      </p:sp>
      <p:sp>
        <p:nvSpPr>
          <p:cNvPr id="7" name="PlaceHolder 8"/>
          <p:cNvSpPr>
            <a:spLocks noGrp="1"/>
          </p:cNvSpPr>
          <p:nvPr>
            <p:ph type="sldNum"/>
          </p:nvPr>
        </p:nvSpPr>
        <p:spPr>
          <a:xfrm>
            <a:off x="8460360" y="4651200"/>
            <a:ext cx="548280" cy="393120"/>
          </a:xfrm>
          <a:prstGeom prst="rect">
            <a:avLst/>
          </a:prstGeom>
        </p:spPr>
        <p:txBody>
          <a:bodyPr tIns="91440" bIns="91440" anchor="ctr">
            <a:normAutofit/>
          </a:bodyPr>
          <a:lstStyle/>
          <a:p>
            <a:pPr algn="r">
              <a:lnSpc>
                <a:spcPct val="100000"/>
              </a:lnSpc>
            </a:pPr>
            <a:fld id="{F37899F2-8C8A-4B3A-9943-43B2DB5763A3}" type="slidenum">
              <a:rPr lang="fr-FR" sz="1000" b="0" strike="noStrike" spc="-1">
                <a:solidFill>
                  <a:srgbClr val="FFFFFF"/>
                </a:solidFill>
                <a:latin typeface="Roboto"/>
                <a:ea typeface="Roboto"/>
              </a:rPr>
              <a:t>‹N°›</a:t>
            </a:fld>
            <a:endParaRPr lang="fr-FR" sz="1000" b="0" strike="noStrike" spc="-1">
              <a:latin typeface="Times New Roman"/>
            </a:endParaRPr>
          </a:p>
        </p:txBody>
      </p:sp>
      <p:sp>
        <p:nvSpPr>
          <p:cNvPr id="8" name="PlaceHolder 9"/>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5" name="Group 1"/>
          <p:cNvGrpSpPr/>
          <p:nvPr/>
        </p:nvGrpSpPr>
        <p:grpSpPr>
          <a:xfrm>
            <a:off x="0" y="3903840"/>
            <a:ext cx="9144000" cy="1239480"/>
            <a:chOff x="0" y="3903840"/>
            <a:chExt cx="9144000" cy="1239480"/>
          </a:xfrm>
        </p:grpSpPr>
        <p:sp>
          <p:nvSpPr>
            <p:cNvPr id="46" name="CustomShape 2"/>
            <p:cNvSpPr/>
            <p:nvPr/>
          </p:nvSpPr>
          <p:spPr>
            <a:xfrm>
              <a:off x="8154720" y="3903840"/>
              <a:ext cx="988920" cy="987480"/>
            </a:xfrm>
            <a:prstGeom prst="rtTriangle">
              <a:avLst/>
            </a:prstGeom>
            <a:solidFill>
              <a:schemeClr val="accent5"/>
            </a:solidFill>
            <a:ln>
              <a:noFill/>
            </a:ln>
          </p:spPr>
          <p:style>
            <a:lnRef idx="0">
              <a:scrgbClr r="0" g="0" b="0"/>
            </a:lnRef>
            <a:fillRef idx="0">
              <a:scrgbClr r="0" g="0" b="0"/>
            </a:fillRef>
            <a:effectRef idx="0">
              <a:scrgbClr r="0" g="0" b="0"/>
            </a:effectRef>
            <a:fontRef idx="minor"/>
          </p:style>
        </p:sp>
        <p:sp>
          <p:nvSpPr>
            <p:cNvPr id="47" name="CustomShape 3"/>
            <p:cNvSpPr/>
            <p:nvPr/>
          </p:nvSpPr>
          <p:spPr>
            <a:xfrm flipH="1">
              <a:off x="6180480" y="3903840"/>
              <a:ext cx="988920" cy="987480"/>
            </a:xfrm>
            <a:prstGeom prst="rtTriangle">
              <a:avLst/>
            </a:prstGeom>
            <a:solidFill>
              <a:schemeClr val="accent5"/>
            </a:solidFill>
            <a:ln>
              <a:noFill/>
            </a:ln>
          </p:spPr>
          <p:style>
            <a:lnRef idx="0">
              <a:scrgbClr r="0" g="0" b="0"/>
            </a:lnRef>
            <a:fillRef idx="0">
              <a:scrgbClr r="0" g="0" b="0"/>
            </a:fillRef>
            <a:effectRef idx="0">
              <a:scrgbClr r="0" g="0" b="0"/>
            </a:effectRef>
            <a:fontRef idx="minor"/>
          </p:style>
        </p:sp>
        <p:sp>
          <p:nvSpPr>
            <p:cNvPr id="48" name="CustomShape 4"/>
            <p:cNvSpPr/>
            <p:nvPr/>
          </p:nvSpPr>
          <p:spPr>
            <a:xfrm>
              <a:off x="7170120" y="3903840"/>
              <a:ext cx="988920" cy="987480"/>
            </a:xfrm>
            <a:prstGeom prst="rect">
              <a:avLst/>
            </a:prstGeom>
            <a:solidFill>
              <a:schemeClr val="accent4"/>
            </a:solidFill>
            <a:ln>
              <a:noFill/>
            </a:ln>
          </p:spPr>
          <p:style>
            <a:lnRef idx="0">
              <a:scrgbClr r="0" g="0" b="0"/>
            </a:lnRef>
            <a:fillRef idx="0">
              <a:scrgbClr r="0" g="0" b="0"/>
            </a:fillRef>
            <a:effectRef idx="0">
              <a:scrgbClr r="0" g="0" b="0"/>
            </a:effectRef>
            <a:fontRef idx="minor"/>
          </p:style>
        </p:sp>
        <p:sp>
          <p:nvSpPr>
            <p:cNvPr id="49" name="CustomShape 5"/>
            <p:cNvSpPr/>
            <p:nvPr/>
          </p:nvSpPr>
          <p:spPr>
            <a:xfrm rot="10800000">
              <a:off x="8155080" y="3904200"/>
              <a:ext cx="988920" cy="987480"/>
            </a:xfrm>
            <a:prstGeom prst="rtTriangle">
              <a:avLst/>
            </a:prstGeom>
            <a:solidFill>
              <a:schemeClr val="accent3"/>
            </a:solidFill>
            <a:ln>
              <a:noFill/>
            </a:ln>
          </p:spPr>
          <p:style>
            <a:lnRef idx="0">
              <a:scrgbClr r="0" g="0" b="0"/>
            </a:lnRef>
            <a:fillRef idx="0">
              <a:scrgbClr r="0" g="0" b="0"/>
            </a:fillRef>
            <a:effectRef idx="0">
              <a:scrgbClr r="0" g="0" b="0"/>
            </a:effectRef>
            <a:fontRef idx="minor"/>
          </p:style>
        </p:sp>
        <p:sp>
          <p:nvSpPr>
            <p:cNvPr id="50" name="CustomShape 6"/>
            <p:cNvSpPr/>
            <p:nvPr/>
          </p:nvSpPr>
          <p:spPr>
            <a:xfrm>
              <a:off x="0" y="4891680"/>
              <a:ext cx="9143640" cy="251640"/>
            </a:xfrm>
            <a:prstGeom prst="rect">
              <a:avLst/>
            </a:prstGeom>
            <a:solidFill>
              <a:schemeClr val="dk1"/>
            </a:solidFill>
            <a:ln>
              <a:noFill/>
            </a:ln>
          </p:spPr>
          <p:style>
            <a:lnRef idx="0">
              <a:scrgbClr r="0" g="0" b="0"/>
            </a:lnRef>
            <a:fillRef idx="0">
              <a:scrgbClr r="0" g="0" b="0"/>
            </a:fillRef>
            <a:effectRef idx="0">
              <a:scrgbClr r="0" g="0" b="0"/>
            </a:effectRef>
            <a:fontRef idx="minor"/>
          </p:style>
        </p:sp>
      </p:grpSp>
      <p:sp>
        <p:nvSpPr>
          <p:cNvPr id="51" name="PlaceHolder 7"/>
          <p:cNvSpPr>
            <a:spLocks noGrp="1"/>
          </p:cNvSpPr>
          <p:nvPr>
            <p:ph type="title"/>
          </p:nvPr>
        </p:nvSpPr>
        <p:spPr>
          <a:xfrm>
            <a:off x="311760" y="410040"/>
            <a:ext cx="8520120" cy="607320"/>
          </a:xfrm>
          <a:prstGeom prst="rect">
            <a:avLst/>
          </a:prstGeom>
        </p:spPr>
        <p:txBody>
          <a:bodyPr tIns="91440" bIns="91440">
            <a:normAutofit fontScale="97000"/>
          </a:bodyPr>
          <a:lstStyle/>
          <a:p>
            <a:pPr algn="ctr"/>
            <a:r>
              <a:rPr lang="fr-FR" sz="3000" b="0" strike="noStrike" spc="-1">
                <a:solidFill>
                  <a:srgbClr val="000000"/>
                </a:solidFill>
                <a:latin typeface="Arial"/>
              </a:rPr>
              <a:t>Cliquez pour éditer le format du texte-titre</a:t>
            </a:r>
          </a:p>
        </p:txBody>
      </p:sp>
      <p:sp>
        <p:nvSpPr>
          <p:cNvPr id="52" name="PlaceHolder 8"/>
          <p:cNvSpPr>
            <a:spLocks noGrp="1"/>
          </p:cNvSpPr>
          <p:nvPr>
            <p:ph type="body"/>
          </p:nvPr>
        </p:nvSpPr>
        <p:spPr>
          <a:xfrm>
            <a:off x="311760" y="1229760"/>
            <a:ext cx="8520120" cy="3338640"/>
          </a:xfrm>
          <a:prstGeom prst="rect">
            <a:avLst/>
          </a:prstGeom>
        </p:spPr>
        <p:txBody>
          <a:bodyPr tIns="91440" bIns="91440">
            <a:normAutofit/>
          </a:bodyPr>
          <a:lstStyle/>
          <a:p>
            <a:pPr marL="432000" indent="-324000" algn="ctr">
              <a:spcBef>
                <a:spcPts val="1417"/>
              </a:spcBef>
              <a:buClr>
                <a:srgbClr val="000000"/>
              </a:buClr>
              <a:buSzPct val="45000"/>
              <a:buFont typeface="Wingdings" charset="2"/>
              <a:buChar char=""/>
            </a:pPr>
            <a:r>
              <a:rPr lang="fr-FR" sz="1800" b="0" strike="noStrike" spc="-1">
                <a:solidFill>
                  <a:srgbClr val="000000"/>
                </a:solidFill>
                <a:latin typeface="Arial"/>
              </a:rPr>
              <a:t>Cliquez pour éditer le format du plan de texte</a:t>
            </a:r>
          </a:p>
          <a:p>
            <a:pPr marL="864000" lvl="1" indent="-324000" algn="ctr">
              <a:spcBef>
                <a:spcPts val="1134"/>
              </a:spcBef>
              <a:buClr>
                <a:srgbClr val="000000"/>
              </a:buClr>
              <a:buSzPct val="75000"/>
              <a:buFont typeface="Symbol" charset="2"/>
              <a:buChar char=""/>
            </a:pPr>
            <a:r>
              <a:rPr lang="fr-FR" sz="1800" b="0" strike="noStrike" spc="-1">
                <a:solidFill>
                  <a:srgbClr val="000000"/>
                </a:solidFill>
                <a:latin typeface="Arial"/>
              </a:rPr>
              <a:t>Second niveau de plan</a:t>
            </a:r>
          </a:p>
          <a:p>
            <a:pPr marL="1296000" lvl="2" indent="-288000" algn="ctr">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lgn="ctr">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lgn="ctr">
              <a:spcBef>
                <a:spcPts val="283"/>
              </a:spcBef>
              <a:buClr>
                <a:srgbClr val="000000"/>
              </a:buClr>
              <a:buSzPct val="45000"/>
              <a:buFont typeface="Wingdings" charset="2"/>
              <a:buChar char=""/>
            </a:pPr>
            <a:r>
              <a:rPr lang="fr-FR" sz="1800" b="0" strike="noStrike" spc="-1">
                <a:solidFill>
                  <a:srgbClr val="000000"/>
                </a:solidFill>
                <a:latin typeface="Arial"/>
              </a:rPr>
              <a:t>Cinquième niveau de plan</a:t>
            </a:r>
          </a:p>
          <a:p>
            <a:pPr marL="2592000" lvl="5" indent="-216000" algn="ctr">
              <a:spcBef>
                <a:spcPts val="283"/>
              </a:spcBef>
              <a:buClr>
                <a:srgbClr val="000000"/>
              </a:buClr>
              <a:buSzPct val="45000"/>
              <a:buFont typeface="Wingdings" charset="2"/>
              <a:buChar char=""/>
            </a:pPr>
            <a:r>
              <a:rPr lang="fr-FR" sz="1800" b="0" strike="noStrike" spc="-1">
                <a:solidFill>
                  <a:srgbClr val="000000"/>
                </a:solidFill>
                <a:latin typeface="Arial"/>
              </a:rPr>
              <a:t>Sixième niveau de plan</a:t>
            </a:r>
          </a:p>
          <a:p>
            <a:pPr marL="3024000" lvl="6" indent="-216000" algn="ctr">
              <a:spcBef>
                <a:spcPts val="283"/>
              </a:spcBef>
              <a:buClr>
                <a:srgbClr val="000000"/>
              </a:buClr>
              <a:buSzPct val="45000"/>
              <a:buFont typeface="Wingdings" charset="2"/>
              <a:buChar char=""/>
            </a:pPr>
            <a:r>
              <a:rPr lang="fr-FR" sz="1800" b="0" strike="noStrike" spc="-1">
                <a:solidFill>
                  <a:srgbClr val="000000"/>
                </a:solidFill>
                <a:latin typeface="Arial"/>
              </a:rPr>
              <a:t>Septième niveau de plan</a:t>
            </a:r>
          </a:p>
        </p:txBody>
      </p:sp>
      <p:sp>
        <p:nvSpPr>
          <p:cNvPr id="53" name="PlaceHolder 9"/>
          <p:cNvSpPr>
            <a:spLocks noGrp="1"/>
          </p:cNvSpPr>
          <p:nvPr>
            <p:ph type="sldNum"/>
          </p:nvPr>
        </p:nvSpPr>
        <p:spPr>
          <a:xfrm>
            <a:off x="8460360" y="4651200"/>
            <a:ext cx="548280" cy="393120"/>
          </a:xfrm>
          <a:prstGeom prst="rect">
            <a:avLst/>
          </a:prstGeom>
        </p:spPr>
        <p:txBody>
          <a:bodyPr tIns="91440" bIns="91440" anchor="ctr">
            <a:normAutofit/>
          </a:bodyPr>
          <a:lstStyle/>
          <a:p>
            <a:pPr algn="r">
              <a:lnSpc>
                <a:spcPct val="100000"/>
              </a:lnSpc>
            </a:pPr>
            <a:fld id="{01005F1C-8AE1-46CF-AD7E-889DBE6A1CD2}" type="slidenum">
              <a:rPr lang="fr-FR" sz="1000" b="0" strike="noStrike" spc="-1">
                <a:solidFill>
                  <a:srgbClr val="FFFFFF"/>
                </a:solidFill>
                <a:latin typeface="Roboto"/>
                <a:ea typeface="Roboto"/>
              </a:rPr>
              <a:t>‹N°›</a:t>
            </a:fld>
            <a:endParaRPr lang="fr-FR"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cambridge-community.org.uk/professional-development/gswmeta/index.html?fbclid=IwAR1Yjc0EnMhnatolmo359rRxhQddebYM54b1GiMu6iyuD_TpdSSTG96UclU"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
        <p:cNvGrpSpPr/>
        <p:nvPr/>
      </p:nvGrpSpPr>
      <p:grpSpPr>
        <a:xfrm>
          <a:off x="0" y="0"/>
          <a:ext cx="0" cy="0"/>
          <a:chOff x="0" y="0"/>
          <a:chExt cx="0" cy="0"/>
        </a:xfrm>
      </p:grpSpPr>
      <p:sp>
        <p:nvSpPr>
          <p:cNvPr id="96" name="TextShape 1"/>
          <p:cNvSpPr txBox="1"/>
          <p:nvPr/>
        </p:nvSpPr>
        <p:spPr>
          <a:xfrm>
            <a:off x="597960" y="1775160"/>
            <a:ext cx="8221680" cy="838440"/>
          </a:xfrm>
          <a:prstGeom prst="rect">
            <a:avLst/>
          </a:prstGeom>
          <a:noFill/>
          <a:ln>
            <a:noFill/>
          </a:ln>
        </p:spPr>
        <p:txBody>
          <a:bodyPr tIns="91440" bIns="91440" anchor="b">
            <a:normAutofit/>
          </a:bodyPr>
          <a:lstStyle/>
          <a:p>
            <a:pPr>
              <a:lnSpc>
                <a:spcPct val="100000"/>
              </a:lnSpc>
            </a:pPr>
            <a:r>
              <a:rPr lang="fr-FR" sz="4200" b="0" strike="noStrike" spc="-1">
                <a:solidFill>
                  <a:srgbClr val="FFFFFF"/>
                </a:solidFill>
                <a:latin typeface="Roboto"/>
                <a:ea typeface="Roboto"/>
              </a:rPr>
              <a:t>            Les écrits de travail</a:t>
            </a:r>
            <a:endParaRPr lang="fr-FR" sz="4200" b="0" strike="noStrike" spc="-1">
              <a:solidFill>
                <a:srgbClr val="000000"/>
              </a:solidFill>
              <a:latin typeface="Arial"/>
            </a:endParaRPr>
          </a:p>
        </p:txBody>
      </p:sp>
      <p:sp>
        <p:nvSpPr>
          <p:cNvPr id="97" name="TextShape 2"/>
          <p:cNvSpPr txBox="1"/>
          <p:nvPr/>
        </p:nvSpPr>
        <p:spPr>
          <a:xfrm>
            <a:off x="597960" y="2715840"/>
            <a:ext cx="8221680" cy="432720"/>
          </a:xfrm>
          <a:prstGeom prst="rect">
            <a:avLst/>
          </a:prstGeom>
          <a:noFill/>
          <a:ln>
            <a:noFill/>
          </a:ln>
        </p:spPr>
        <p:txBody>
          <a:bodyPr tIns="91440" bIns="91440">
            <a:normAutofit fontScale="70000"/>
          </a:bodyPr>
          <a:lstStyle/>
          <a:p>
            <a:pPr>
              <a:lnSpc>
                <a:spcPct val="100000"/>
              </a:lnSpc>
            </a:pPr>
            <a:r>
              <a:rPr lang="fr-FR" sz="2100" b="0" strike="noStrike" spc="-1">
                <a:solidFill>
                  <a:srgbClr val="FFFFFF"/>
                </a:solidFill>
                <a:latin typeface="Roboto"/>
                <a:ea typeface="Roboto"/>
              </a:rPr>
              <a:t>                          Formation en présentiel du 24/03/2022</a:t>
            </a:r>
            <a:endParaRPr lang="fr-FR"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311760" y="410040"/>
            <a:ext cx="8520120" cy="1302120"/>
          </a:xfrm>
          <a:prstGeom prst="rect">
            <a:avLst/>
          </a:prstGeom>
          <a:noFill/>
          <a:ln>
            <a:noFill/>
          </a:ln>
        </p:spPr>
        <p:txBody>
          <a:bodyPr tIns="91440" bIns="91440">
            <a:normAutofit fontScale="75000"/>
          </a:bodyPr>
          <a:lstStyle/>
          <a:p>
            <a:pPr algn="ctr">
              <a:lnSpc>
                <a:spcPct val="100000"/>
              </a:lnSpc>
            </a:pPr>
            <a:r>
              <a:rPr lang="fr-FR" sz="3000" b="0" strike="noStrike" spc="-1">
                <a:solidFill>
                  <a:srgbClr val="2A3990"/>
                </a:solidFill>
                <a:latin typeface="Roboto"/>
                <a:ea typeface="Roboto"/>
              </a:rPr>
              <a:t>WORLD CAFÉ :</a:t>
            </a:r>
            <a:r>
              <a:t/>
            </a:r>
            <a:br/>
            <a:r>
              <a:rPr lang="fr-FR" sz="3000" b="0" strike="noStrike" spc="-1">
                <a:solidFill>
                  <a:srgbClr val="2A3990"/>
                </a:solidFill>
                <a:latin typeface="Roboto"/>
                <a:ea typeface="Roboto"/>
              </a:rPr>
              <a:t>Quelles mises en oeuvre pour les 5 activités langagières?</a:t>
            </a:r>
            <a:endParaRPr lang="fr-FR" sz="3000" b="0" strike="noStrike" spc="-1">
              <a:solidFill>
                <a:srgbClr val="000000"/>
              </a:solidFill>
              <a:latin typeface="Arial"/>
            </a:endParaRPr>
          </a:p>
        </p:txBody>
      </p:sp>
      <p:sp>
        <p:nvSpPr>
          <p:cNvPr id="118" name="TextShape 2"/>
          <p:cNvSpPr txBox="1"/>
          <p:nvPr/>
        </p:nvSpPr>
        <p:spPr>
          <a:xfrm>
            <a:off x="269280" y="1712160"/>
            <a:ext cx="8520120" cy="3273480"/>
          </a:xfrm>
          <a:prstGeom prst="rect">
            <a:avLst/>
          </a:prstGeom>
          <a:noFill/>
          <a:ln>
            <a:noFill/>
          </a:ln>
        </p:spPr>
        <p:txBody>
          <a:bodyPr tIns="91440" bIns="91440">
            <a:normAutofit/>
          </a:bodyPr>
          <a:lstStyle/>
          <a:p>
            <a:pPr marL="457200" indent="-342720">
              <a:lnSpc>
                <a:spcPct val="115000"/>
              </a:lnSpc>
              <a:buClr>
                <a:srgbClr val="2A3990"/>
              </a:buClr>
              <a:buFont typeface="Roboto"/>
              <a:buChar char="➢"/>
            </a:pPr>
            <a:r>
              <a:rPr lang="fr-FR" sz="1800" b="0" strike="noStrike" spc="-1">
                <a:solidFill>
                  <a:srgbClr val="2A3990"/>
                </a:solidFill>
                <a:latin typeface="Roboto"/>
                <a:ea typeface="Roboto"/>
              </a:rPr>
              <a:t>Comment intégrer les écrits de travail aux activités de </a:t>
            </a:r>
            <a:r>
              <a:rPr lang="fr-FR" sz="1800" b="1" strike="noStrike" spc="-1">
                <a:solidFill>
                  <a:srgbClr val="2A3990"/>
                </a:solidFill>
                <a:latin typeface="Roboto"/>
                <a:ea typeface="Roboto"/>
              </a:rPr>
              <a:t>compréhension de l’oral?</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Comment intégrer les écrits de travail aux activités de </a:t>
            </a:r>
            <a:r>
              <a:rPr lang="fr-FR" sz="1800" b="1" strike="noStrike" spc="-1">
                <a:solidFill>
                  <a:srgbClr val="2A3990"/>
                </a:solidFill>
                <a:latin typeface="Roboto"/>
                <a:ea typeface="Roboto"/>
              </a:rPr>
              <a:t>compréhension de l’écrit?</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Comment intégrer les écrits de travail aux activités d’</a:t>
            </a:r>
            <a:r>
              <a:rPr lang="fr-FR" sz="1800" b="1" strike="noStrike" spc="-1">
                <a:solidFill>
                  <a:srgbClr val="2A3990"/>
                </a:solidFill>
                <a:latin typeface="Roboto"/>
                <a:ea typeface="Roboto"/>
              </a:rPr>
              <a:t>expression orale en continu?</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Comment intégrer les écrits de travail aux activités d’</a:t>
            </a:r>
            <a:r>
              <a:rPr lang="fr-FR" sz="1800" b="1" strike="noStrike" spc="-1">
                <a:solidFill>
                  <a:srgbClr val="2A3990"/>
                </a:solidFill>
                <a:latin typeface="Roboto"/>
                <a:ea typeface="Roboto"/>
              </a:rPr>
              <a:t>expression orale en interaction?</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Comment intégrer les écrits de travail aux activités d’</a:t>
            </a:r>
            <a:r>
              <a:rPr lang="fr-FR" sz="1800" b="1" strike="noStrike" spc="-1">
                <a:solidFill>
                  <a:srgbClr val="2A3990"/>
                </a:solidFill>
                <a:latin typeface="Roboto"/>
                <a:ea typeface="Roboto"/>
              </a:rPr>
              <a:t>expression écrite ?</a:t>
            </a:r>
            <a:endParaRPr lang="fr-FR" sz="1800" b="0" strike="noStrike" spc="-1">
              <a:solidFill>
                <a:srgbClr val="000000"/>
              </a:solidFill>
              <a:latin typeface="Arial"/>
            </a:endParaRPr>
          </a:p>
          <a:p>
            <a:pPr marL="45720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311760" y="410040"/>
            <a:ext cx="8520120" cy="981720"/>
          </a:xfrm>
          <a:prstGeom prst="rect">
            <a:avLst/>
          </a:prstGeom>
          <a:noFill/>
          <a:ln>
            <a:noFill/>
          </a:ln>
        </p:spPr>
        <p:txBody>
          <a:bodyPr tIns="91440" bIns="91440">
            <a:normAutofit fontScale="83000"/>
          </a:bodyPr>
          <a:lstStyle/>
          <a:p>
            <a:pPr algn="ctr">
              <a:lnSpc>
                <a:spcPct val="100000"/>
              </a:lnSpc>
            </a:pPr>
            <a:r>
              <a:rPr lang="fr-FR" sz="3000" b="0" strike="noStrike" spc="-1">
                <a:solidFill>
                  <a:srgbClr val="2A3990"/>
                </a:solidFill>
                <a:latin typeface="Roboto"/>
                <a:ea typeface="Roboto"/>
              </a:rPr>
              <a:t>DES ÉCRITS DE TRAVAIL AU SERVICE DE LA COMPRÉHENSION DE L’ORAL</a:t>
            </a:r>
            <a:endParaRPr lang="fr-FR" sz="3000" b="0" strike="noStrike" spc="-1">
              <a:solidFill>
                <a:srgbClr val="000000"/>
              </a:solidFill>
              <a:latin typeface="Arial"/>
            </a:endParaRPr>
          </a:p>
        </p:txBody>
      </p:sp>
      <p:sp>
        <p:nvSpPr>
          <p:cNvPr id="120" name="TextShape 2"/>
          <p:cNvSpPr txBox="1"/>
          <p:nvPr/>
        </p:nvSpPr>
        <p:spPr>
          <a:xfrm>
            <a:off x="311760" y="1378440"/>
            <a:ext cx="8520120" cy="3189960"/>
          </a:xfrm>
          <a:prstGeom prst="rect">
            <a:avLst/>
          </a:prstGeom>
          <a:noFill/>
          <a:ln>
            <a:noFill/>
          </a:ln>
        </p:spPr>
        <p:txBody>
          <a:bodyPr tIns="91440" bIns="91440">
            <a:normAutofit/>
          </a:bodyPr>
          <a:lstStyle/>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Anticiper le contenu du document à partir du titre ou d’une illustration.</a:t>
            </a:r>
            <a:endParaRPr lang="fr-FR" sz="1800" b="0" strike="noStrike" spc="-1">
              <a:solidFill>
                <a:srgbClr val="000000"/>
              </a:solidFill>
              <a:latin typeface="Arial"/>
            </a:endParaRPr>
          </a:p>
          <a:p>
            <a:pPr marL="457200" indent="-39348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Apprendre à prendre des notes.</a:t>
            </a:r>
            <a:endParaRPr lang="fr-FR" sz="1800" b="0" strike="noStrike" spc="-1">
              <a:solidFill>
                <a:srgbClr val="000000"/>
              </a:solidFill>
              <a:latin typeface="Arial"/>
            </a:endParaRPr>
          </a:p>
          <a:p>
            <a:pPr marL="457200" indent="-39348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Lier les informations de l’écrit de travail entre elles pour reconstruire le sens.</a:t>
            </a:r>
            <a:endParaRPr lang="fr-FR" sz="1800" b="0" strike="noStrike" spc="-1">
              <a:solidFill>
                <a:srgbClr val="000000"/>
              </a:solidFill>
              <a:latin typeface="Arial"/>
            </a:endParaRPr>
          </a:p>
          <a:p>
            <a:pPr marL="457200" indent="-39348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Alterner les phases d’écoute et de mise en commun pour soutenir les élèves en difficulté.</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311760" y="410040"/>
            <a:ext cx="8520120" cy="995400"/>
          </a:xfrm>
          <a:prstGeom prst="rect">
            <a:avLst/>
          </a:prstGeom>
          <a:noFill/>
          <a:ln>
            <a:noFill/>
          </a:ln>
        </p:spPr>
        <p:txBody>
          <a:bodyPr tIns="91440" bIns="91440">
            <a:normAutofit fontScale="85000"/>
          </a:bodyPr>
          <a:lstStyle/>
          <a:p>
            <a:pPr algn="ctr">
              <a:lnSpc>
                <a:spcPct val="100000"/>
              </a:lnSpc>
            </a:pPr>
            <a:r>
              <a:rPr lang="fr-FR" sz="3000" b="0" strike="noStrike" spc="-1">
                <a:solidFill>
                  <a:srgbClr val="2A3990"/>
                </a:solidFill>
                <a:latin typeface="Roboto"/>
                <a:ea typeface="Roboto"/>
              </a:rPr>
              <a:t>DES ÉCRITS DE TRAVAIL AU SERVICE DE L’EXPRESSION ORALE EN CONTINU</a:t>
            </a:r>
            <a:endParaRPr lang="fr-FR" sz="3000" b="0" strike="noStrike" spc="-1">
              <a:solidFill>
                <a:srgbClr val="000000"/>
              </a:solidFill>
              <a:latin typeface="Arial"/>
            </a:endParaRPr>
          </a:p>
        </p:txBody>
      </p:sp>
      <p:sp>
        <p:nvSpPr>
          <p:cNvPr id="122" name="TextShape 2"/>
          <p:cNvSpPr txBox="1"/>
          <p:nvPr/>
        </p:nvSpPr>
        <p:spPr>
          <a:xfrm>
            <a:off x="311760" y="1378440"/>
            <a:ext cx="8520120" cy="3189960"/>
          </a:xfrm>
          <a:prstGeom prst="rect">
            <a:avLst/>
          </a:prstGeom>
          <a:noFill/>
          <a:ln>
            <a:noFill/>
          </a:ln>
        </p:spPr>
        <p:txBody>
          <a:bodyPr tIns="91440" bIns="91440">
            <a:normAutofit/>
          </a:bodyPr>
          <a:lstStyle/>
          <a:p>
            <a:pPr marL="457200" indent="-393480">
              <a:lnSpc>
                <a:spcPct val="120000"/>
              </a:lnSpc>
              <a:buClr>
                <a:srgbClr val="2A3990"/>
              </a:buClr>
              <a:buFont typeface="Noto Sans Symbols"/>
              <a:buChar char="⮚"/>
            </a:pPr>
            <a:r>
              <a:rPr lang="fr-FR" sz="1800" b="0" strike="noStrike" spc="-1">
                <a:solidFill>
                  <a:srgbClr val="2A3990"/>
                </a:solidFill>
                <a:highlight>
                  <a:srgbClr val="FFFFFF"/>
                </a:highlight>
                <a:latin typeface="Arial"/>
                <a:ea typeface="Arial"/>
              </a:rPr>
              <a:t>Lors de la phase de restitution d’une CO.</a:t>
            </a:r>
            <a:endParaRPr lang="fr-FR" sz="1800" b="0" strike="noStrike" spc="-1">
              <a:solidFill>
                <a:srgbClr val="000000"/>
              </a:solidFill>
              <a:latin typeface="Arial"/>
            </a:endParaRPr>
          </a:p>
          <a:p>
            <a:pPr marL="457200" indent="-39348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En évaluation de début de cours avec une liste de mots clés.</a:t>
            </a:r>
            <a:endParaRPr lang="fr-FR" sz="1800" b="0" strike="noStrike" spc="-1">
              <a:solidFill>
                <a:srgbClr val="000000"/>
              </a:solidFill>
              <a:latin typeface="Arial"/>
            </a:endParaRPr>
          </a:p>
          <a:p>
            <a:pPr>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Préparation d’un speech avec des “note cards” qui seront testées en groupes puis remaniées en cas de besoin.</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311760" y="410040"/>
            <a:ext cx="8520120" cy="900000"/>
          </a:xfrm>
          <a:prstGeom prst="rect">
            <a:avLst/>
          </a:prstGeom>
          <a:noFill/>
          <a:ln>
            <a:noFill/>
          </a:ln>
        </p:spPr>
        <p:txBody>
          <a:bodyPr tIns="91440" bIns="91440">
            <a:normAutofit fontScale="70000"/>
          </a:bodyPr>
          <a:lstStyle/>
          <a:p>
            <a:pPr algn="ctr">
              <a:lnSpc>
                <a:spcPct val="100000"/>
              </a:lnSpc>
            </a:pPr>
            <a:r>
              <a:rPr lang="fr-FR" sz="3000" b="0" strike="noStrike" spc="-1">
                <a:solidFill>
                  <a:srgbClr val="2A3990"/>
                </a:solidFill>
                <a:latin typeface="Roboto"/>
                <a:ea typeface="Roboto"/>
              </a:rPr>
              <a:t>DES ÉCRITS DE TRAVAIL AU SERVICE DE L’EXPRESSION ORALE EN INTERACTION</a:t>
            </a:r>
            <a:endParaRPr lang="fr-FR" sz="3000" b="0" strike="noStrike" spc="-1">
              <a:solidFill>
                <a:srgbClr val="000000"/>
              </a:solidFill>
              <a:latin typeface="Arial"/>
            </a:endParaRPr>
          </a:p>
        </p:txBody>
      </p:sp>
      <p:sp>
        <p:nvSpPr>
          <p:cNvPr id="124" name="TextShape 2"/>
          <p:cNvSpPr txBox="1"/>
          <p:nvPr/>
        </p:nvSpPr>
        <p:spPr>
          <a:xfrm>
            <a:off x="311760" y="1446840"/>
            <a:ext cx="8520120" cy="3121920"/>
          </a:xfrm>
          <a:prstGeom prst="rect">
            <a:avLst/>
          </a:prstGeom>
          <a:noFill/>
          <a:ln>
            <a:noFill/>
          </a:ln>
        </p:spPr>
        <p:txBody>
          <a:bodyPr tIns="91440" bIns="91440">
            <a:normAutofit/>
          </a:bodyPr>
          <a:lstStyle/>
          <a:p>
            <a:pPr marL="457200" indent="-228240">
              <a:lnSpc>
                <a:spcPct val="120000"/>
              </a:lnSpc>
            </a:pPr>
            <a:endParaRPr lang="fr-FR" sz="14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Préparation d’un débat avec des “note cards” qui seront testées en groupes puis remaniées en cas de besoin.</a:t>
            </a:r>
            <a:endParaRPr lang="fr-FR" sz="1800" b="0" strike="noStrike" spc="-1">
              <a:solidFill>
                <a:srgbClr val="000000"/>
              </a:solidFill>
              <a:latin typeface="Arial"/>
            </a:endParaRPr>
          </a:p>
          <a:p>
            <a:pPr marL="457200" indent="-39348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Entraîner les élèves à utiliser les “gap fillers” et leur permettre de développer des automatismes.</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311760" y="410040"/>
            <a:ext cx="8520120" cy="60732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LA MÉTACOGNITION</a:t>
            </a:r>
            <a:endParaRPr lang="fr-FR" sz="3000" b="0" strike="noStrike" spc="-1">
              <a:solidFill>
                <a:srgbClr val="000000"/>
              </a:solidFill>
              <a:latin typeface="Arial"/>
            </a:endParaRPr>
          </a:p>
        </p:txBody>
      </p:sp>
      <p:sp>
        <p:nvSpPr>
          <p:cNvPr id="126" name="TextShape 2"/>
          <p:cNvSpPr txBox="1"/>
          <p:nvPr/>
        </p:nvSpPr>
        <p:spPr>
          <a:xfrm>
            <a:off x="311760" y="1229760"/>
            <a:ext cx="8520120" cy="3338640"/>
          </a:xfrm>
          <a:prstGeom prst="rect">
            <a:avLst/>
          </a:prstGeom>
          <a:noFill/>
          <a:ln>
            <a:noFill/>
          </a:ln>
        </p:spPr>
        <p:txBody>
          <a:bodyPr tIns="91440" bIns="91440">
            <a:normAutofit/>
          </a:bodyPr>
          <a:lstStyle/>
          <a:p>
            <a:pPr marL="457200" indent="-393480">
              <a:lnSpc>
                <a:spcPct val="120000"/>
              </a:lnSpc>
            </a:pPr>
            <a:endParaRPr lang="fr-FR" sz="1400" b="0" strike="noStrike" spc="-1">
              <a:solidFill>
                <a:srgbClr val="000000"/>
              </a:solidFill>
              <a:latin typeface="Arial"/>
            </a:endParaRPr>
          </a:p>
          <a:p>
            <a:pPr marL="457200" indent="-393480">
              <a:lnSpc>
                <a:spcPct val="120000"/>
              </a:lnSpc>
            </a:pPr>
            <a:endParaRPr lang="fr-FR" sz="1400" b="0" strike="noStrike" spc="-1">
              <a:solidFill>
                <a:srgbClr val="000000"/>
              </a:solidFill>
              <a:latin typeface="Arial"/>
            </a:endParaRPr>
          </a:p>
          <a:p>
            <a:pPr marL="457200" indent="-393480">
              <a:lnSpc>
                <a:spcPct val="120000"/>
              </a:lnSpc>
              <a:buClr>
                <a:srgbClr val="2A3990"/>
              </a:buClr>
              <a:buFont typeface="Noto Sans Symbols"/>
              <a:buChar char="⮚"/>
            </a:pPr>
            <a:r>
              <a:rPr lang="fr-FR" sz="1800" b="0" strike="noStrike" spc="-1">
                <a:solidFill>
                  <a:srgbClr val="2A3990"/>
                </a:solidFill>
                <a:highlight>
                  <a:srgbClr val="FFFFFF"/>
                </a:highlight>
                <a:latin typeface="Roboto"/>
                <a:ea typeface="Roboto"/>
              </a:rPr>
              <a:t>WATCH THIS VIDEO AND TAKE NOTES</a:t>
            </a:r>
            <a:endParaRPr lang="fr-FR" sz="1800" b="0" strike="noStrike" spc="-1">
              <a:solidFill>
                <a:srgbClr val="000000"/>
              </a:solidFill>
              <a:latin typeface="Arial"/>
            </a:endParaRPr>
          </a:p>
          <a:p>
            <a:pPr marL="457200" indent="-39348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Noto Sans Symbols"/>
              <a:buChar char="⮚"/>
            </a:pPr>
            <a:r>
              <a:rPr lang="fr-FR" sz="1800" b="0" u="sng" strike="noStrike" spc="-1">
                <a:solidFill>
                  <a:srgbClr val="F06292"/>
                </a:solidFill>
                <a:highlight>
                  <a:srgbClr val="FFFFFF"/>
                </a:highlight>
                <a:uFillTx/>
                <a:latin typeface="Roboto"/>
                <a:ea typeface="Roboto"/>
                <a:hlinkClick r:id="rId3"/>
              </a:rPr>
              <a:t>Getting started with metacognition</a:t>
            </a:r>
            <a:endParaRPr lang="fr-FR" sz="1800" b="0" strike="noStrike" spc="-1">
              <a:solidFill>
                <a:srgbClr val="000000"/>
              </a:solidFill>
              <a:latin typeface="Arial"/>
            </a:endParaRPr>
          </a:p>
        </p:txBody>
      </p:sp>
      <p:pic>
        <p:nvPicPr>
          <p:cNvPr id="127" name="Google Shape;163;p11"/>
          <p:cNvPicPr/>
          <p:nvPr/>
        </p:nvPicPr>
        <p:blipFill>
          <a:blip r:embed="rId4"/>
          <a:stretch/>
        </p:blipFill>
        <p:spPr>
          <a:xfrm>
            <a:off x="5612040" y="1260360"/>
            <a:ext cx="2819160" cy="2784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311760" y="410040"/>
            <a:ext cx="8520120" cy="60732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QUESTIONS TO GUIDE YOUR PUPILS</a:t>
            </a:r>
            <a:endParaRPr lang="fr-FR" sz="3000" b="0" strike="noStrike" spc="-1">
              <a:solidFill>
                <a:srgbClr val="000000"/>
              </a:solidFill>
              <a:latin typeface="Arial"/>
            </a:endParaRPr>
          </a:p>
        </p:txBody>
      </p:sp>
      <p:sp>
        <p:nvSpPr>
          <p:cNvPr id="129" name="TextShape 2"/>
          <p:cNvSpPr txBox="1"/>
          <p:nvPr/>
        </p:nvSpPr>
        <p:spPr>
          <a:xfrm>
            <a:off x="286920" y="877320"/>
            <a:ext cx="8520120" cy="4040280"/>
          </a:xfrm>
          <a:prstGeom prst="rect">
            <a:avLst/>
          </a:prstGeom>
          <a:noFill/>
          <a:ln>
            <a:noFill/>
          </a:ln>
        </p:spPr>
        <p:txBody>
          <a:bodyPr tIns="91440" bIns="91440">
            <a:normAutofit fontScale="2000"/>
          </a:bodyPr>
          <a:lstStyle/>
          <a:p>
            <a:pPr marL="457200" indent="-342720">
              <a:lnSpc>
                <a:spcPct val="115000"/>
              </a:lnSpc>
              <a:buClr>
                <a:srgbClr val="2A3990"/>
              </a:buClr>
              <a:buFont typeface="Noto Sans Symbols"/>
              <a:buChar char="⮚"/>
            </a:pPr>
            <a:r>
              <a:rPr lang="fr-FR" sz="7200" b="0" u="sng" strike="noStrike" spc="-1">
                <a:solidFill>
                  <a:srgbClr val="2A3990"/>
                </a:solidFill>
                <a:uFillTx/>
                <a:latin typeface="Roboto"/>
                <a:ea typeface="Roboto"/>
              </a:rPr>
              <a:t>During the </a:t>
            </a:r>
            <a:r>
              <a:rPr lang="fr-FR" sz="7200" b="1" u="sng" strike="noStrike" spc="-1">
                <a:solidFill>
                  <a:srgbClr val="2A3990"/>
                </a:solidFill>
                <a:uFillTx/>
                <a:latin typeface="Roboto"/>
                <a:ea typeface="Roboto"/>
              </a:rPr>
              <a:t>planning</a:t>
            </a:r>
            <a:r>
              <a:rPr lang="fr-FR" sz="7200" b="0" u="sng" strike="noStrike" spc="-1">
                <a:solidFill>
                  <a:srgbClr val="2A3990"/>
                </a:solidFill>
                <a:uFillTx/>
                <a:latin typeface="Roboto"/>
                <a:ea typeface="Roboto"/>
              </a:rPr>
              <a:t> phase: </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a:t>
            </a:r>
            <a:r>
              <a:rPr lang="fr-FR" sz="7200" b="0" i="1" strike="noStrike" spc="-1">
                <a:solidFill>
                  <a:srgbClr val="2A3990"/>
                </a:solidFill>
                <a:latin typeface="Roboto"/>
                <a:ea typeface="Roboto"/>
              </a:rPr>
              <a:t>        - </a:t>
            </a:r>
            <a:r>
              <a:rPr lang="fr-FR" sz="7200" b="0" strike="noStrike" spc="-1">
                <a:solidFill>
                  <a:srgbClr val="2A3990"/>
                </a:solidFill>
                <a:latin typeface="Roboto"/>
                <a:ea typeface="Roboto"/>
              </a:rPr>
              <a:t>What am I being asked to do?</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 Which strategies will I use?</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-Are there any strategies that I have used before that might be useful?’</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a:t>
            </a:r>
            <a:endParaRPr lang="fr-FR" sz="7200" b="0" strike="noStrike" spc="-1">
              <a:solidFill>
                <a:srgbClr val="000000"/>
              </a:solidFill>
              <a:latin typeface="Arial"/>
            </a:endParaRPr>
          </a:p>
          <a:p>
            <a:pPr marL="457200" indent="-342720">
              <a:lnSpc>
                <a:spcPct val="115000"/>
              </a:lnSpc>
              <a:buClr>
                <a:srgbClr val="2A3990"/>
              </a:buClr>
              <a:buFont typeface="Noto Sans Symbols"/>
              <a:buChar char="⮚"/>
            </a:pPr>
            <a:r>
              <a:rPr lang="fr-FR" sz="7200" b="0" u="sng" strike="noStrike" spc="-1">
                <a:solidFill>
                  <a:srgbClr val="2A3990"/>
                </a:solidFill>
                <a:uFillTx/>
                <a:latin typeface="Roboto"/>
                <a:ea typeface="Roboto"/>
              </a:rPr>
              <a:t>During the </a:t>
            </a:r>
            <a:r>
              <a:rPr lang="fr-FR" sz="7200" b="1" u="sng" strike="noStrike" spc="-1">
                <a:solidFill>
                  <a:srgbClr val="2A3990"/>
                </a:solidFill>
                <a:uFillTx/>
                <a:latin typeface="Roboto"/>
                <a:ea typeface="Roboto"/>
              </a:rPr>
              <a:t>monitoring</a:t>
            </a:r>
            <a:r>
              <a:rPr lang="fr-FR" sz="7200" b="0" u="sng" strike="noStrike" spc="-1">
                <a:solidFill>
                  <a:srgbClr val="2A3990"/>
                </a:solidFill>
                <a:uFillTx/>
                <a:latin typeface="Roboto"/>
                <a:ea typeface="Roboto"/>
              </a:rPr>
              <a:t> phase:</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 Is the strategy that I am using working?</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 Do I need to try something different?</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a:t>
            </a:r>
            <a:endParaRPr lang="fr-FR" sz="7200" b="0" strike="noStrike" spc="-1">
              <a:solidFill>
                <a:srgbClr val="000000"/>
              </a:solidFill>
              <a:latin typeface="Arial"/>
            </a:endParaRPr>
          </a:p>
          <a:p>
            <a:pPr marL="457200" indent="-342720">
              <a:lnSpc>
                <a:spcPct val="115000"/>
              </a:lnSpc>
              <a:buClr>
                <a:srgbClr val="2A3990"/>
              </a:buClr>
              <a:buFont typeface="Noto Sans Symbols"/>
              <a:buChar char="⮚"/>
            </a:pPr>
            <a:r>
              <a:rPr lang="fr-FR" sz="7200" b="0" u="sng" strike="noStrike" spc="-1">
                <a:solidFill>
                  <a:srgbClr val="2A3990"/>
                </a:solidFill>
                <a:uFillTx/>
                <a:latin typeface="Roboto"/>
                <a:ea typeface="Roboto"/>
              </a:rPr>
              <a:t>During the</a:t>
            </a:r>
            <a:r>
              <a:rPr lang="fr-FR" sz="7200" b="1" u="sng" strike="noStrike" spc="-1">
                <a:solidFill>
                  <a:srgbClr val="2A3990"/>
                </a:solidFill>
                <a:uFillTx/>
                <a:latin typeface="Roboto"/>
                <a:ea typeface="Roboto"/>
              </a:rPr>
              <a:t> evaluation </a:t>
            </a:r>
            <a:r>
              <a:rPr lang="fr-FR" sz="7200" b="0" u="sng" strike="noStrike" spc="-1">
                <a:solidFill>
                  <a:srgbClr val="2A3990"/>
                </a:solidFill>
                <a:uFillTx/>
                <a:latin typeface="Roboto"/>
                <a:ea typeface="Roboto"/>
              </a:rPr>
              <a:t>phase</a:t>
            </a:r>
            <a:r>
              <a:rPr lang="fr-FR" sz="7200" b="1" u="sng" strike="noStrike" spc="-1">
                <a:solidFill>
                  <a:srgbClr val="2A3990"/>
                </a:solidFill>
                <a:uFillTx/>
                <a:latin typeface="Roboto"/>
                <a:ea typeface="Roboto"/>
              </a:rPr>
              <a:t>:</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 How well did I do?</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 What didn’t go well?</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 What could I do differently next time?</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 What went well?</a:t>
            </a:r>
            <a:endParaRPr lang="fr-FR" sz="7200" b="0" strike="noStrike" spc="-1">
              <a:solidFill>
                <a:srgbClr val="000000"/>
              </a:solidFill>
              <a:latin typeface="Arial"/>
            </a:endParaRPr>
          </a:p>
          <a:p>
            <a:pPr marL="457200" indent="-342720">
              <a:lnSpc>
                <a:spcPct val="115000"/>
              </a:lnSpc>
            </a:pPr>
            <a:r>
              <a:rPr lang="fr-FR" sz="7200" b="0" strike="noStrike" spc="-1">
                <a:solidFill>
                  <a:srgbClr val="2A3990"/>
                </a:solidFill>
                <a:latin typeface="Roboto"/>
                <a:ea typeface="Roboto"/>
              </a:rPr>
              <a:t>         - What other types of problem can I use this strategy for?’</a:t>
            </a:r>
            <a:endParaRPr lang="fr-FR" sz="7200" b="0" strike="noStrike" spc="-1">
              <a:solidFill>
                <a:srgbClr val="000000"/>
              </a:solidFill>
              <a:latin typeface="Arial"/>
            </a:endParaRPr>
          </a:p>
          <a:p>
            <a:pPr>
              <a:lnSpc>
                <a:spcPct val="115000"/>
              </a:lnSpc>
              <a:spcBef>
                <a:spcPts val="1199"/>
              </a:spcBef>
              <a:spcAft>
                <a:spcPts val="1199"/>
              </a:spcAft>
            </a:pPr>
            <a:endParaRPr lang="fr-FR" sz="72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311760" y="410040"/>
            <a:ext cx="8520120" cy="1023120"/>
          </a:xfrm>
          <a:prstGeom prst="rect">
            <a:avLst/>
          </a:prstGeom>
          <a:noFill/>
          <a:ln>
            <a:noFill/>
          </a:ln>
        </p:spPr>
        <p:txBody>
          <a:bodyPr tIns="91440" bIns="91440">
            <a:normAutofit fontScale="28000"/>
          </a:bodyPr>
          <a:lstStyle/>
          <a:p>
            <a:pPr algn="ctr">
              <a:lnSpc>
                <a:spcPct val="100000"/>
              </a:lnSpc>
            </a:pPr>
            <a:r>
              <a:rPr lang="fr-FR" sz="3000" b="0" strike="noStrike" spc="-1">
                <a:solidFill>
                  <a:srgbClr val="2A3990"/>
                </a:solidFill>
                <a:latin typeface="Roboto"/>
                <a:ea typeface="Roboto"/>
              </a:rPr>
              <a:t>TRAVAIL EN ATELIERS SUR UNE CE</a:t>
            </a:r>
            <a:r>
              <a:t/>
            </a:r>
            <a:br/>
            <a:r>
              <a:rPr lang="fr-FR" sz="1800" b="1" u="sng" strike="noStrike" spc="-1">
                <a:solidFill>
                  <a:srgbClr val="2A3990"/>
                </a:solidFill>
                <a:uFillTx/>
                <a:latin typeface="Roboto"/>
                <a:ea typeface="Roboto"/>
              </a:rPr>
              <a:t>Consigne: </a:t>
            </a:r>
            <a:r>
              <a:rPr lang="fr-FR" sz="1800" b="0" strike="noStrike" spc="-1">
                <a:solidFill>
                  <a:srgbClr val="2A3990"/>
                </a:solidFill>
                <a:latin typeface="Roboto"/>
                <a:ea typeface="Roboto"/>
              </a:rPr>
              <a:t>lisez ce texte, annotez le et verbalisez les stratégies de compréhension que vous avez utilisées</a:t>
            </a:r>
            <a:r>
              <a:t/>
            </a:r>
            <a:br/>
            <a:r>
              <a:t/>
            </a:r>
            <a:br/>
            <a:endParaRPr lang="fr-FR" sz="1800" b="0" strike="noStrike" spc="-1">
              <a:solidFill>
                <a:srgbClr val="000000"/>
              </a:solidFill>
              <a:latin typeface="Arial"/>
            </a:endParaRPr>
          </a:p>
        </p:txBody>
      </p:sp>
      <p:sp>
        <p:nvSpPr>
          <p:cNvPr id="131" name="TextShape 2"/>
          <p:cNvSpPr txBox="1"/>
          <p:nvPr/>
        </p:nvSpPr>
        <p:spPr>
          <a:xfrm>
            <a:off x="311760" y="1408680"/>
            <a:ext cx="8520120" cy="3159720"/>
          </a:xfrm>
          <a:prstGeom prst="rect">
            <a:avLst/>
          </a:prstGeom>
          <a:noFill/>
          <a:ln>
            <a:noFill/>
          </a:ln>
        </p:spPr>
        <p:txBody>
          <a:bodyPr tIns="91440" bIns="91440" anchor="ctr">
            <a:normAutofit/>
          </a:bodyPr>
          <a:lstStyle/>
          <a:p>
            <a:endParaRPr lang="fr-FR" sz="1400" b="0" strike="noStrike" spc="-1">
              <a:solidFill>
                <a:srgbClr val="000000"/>
              </a:solidFill>
              <a:latin typeface="Arial"/>
            </a:endParaRPr>
          </a:p>
        </p:txBody>
      </p:sp>
      <p:pic>
        <p:nvPicPr>
          <p:cNvPr id="132" name="Google Shape;176;p13" descr="https://lh4.googleusercontent.com/u_T1iPV-UkcwHtTJcrL6mlzfxScfY-DO9ss0Js1rh6o2LmVuYazpTgBM_1pNTiJDYfFFYH72joSKrdhUQfCLARUf03MJUjuyfeZ15H2mDOrsdHJHxke1lbXJuZjtdFiw3R-iliki"/>
          <p:cNvPicPr/>
          <p:nvPr/>
        </p:nvPicPr>
        <p:blipFill>
          <a:blip r:embed="rId3"/>
          <a:stretch/>
        </p:blipFill>
        <p:spPr>
          <a:xfrm>
            <a:off x="382680" y="1361160"/>
            <a:ext cx="5733720" cy="3161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311760" y="410040"/>
            <a:ext cx="8520120" cy="102276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DES ÉCRITS DE TRAVAIL AU SERVICE DE LA COMPRÉHENSION DE L’ÉCRIT</a:t>
            </a:r>
            <a:endParaRPr lang="fr-FR" sz="3000" b="0" strike="noStrike" spc="-1">
              <a:solidFill>
                <a:srgbClr val="000000"/>
              </a:solidFill>
              <a:latin typeface="Arial"/>
            </a:endParaRPr>
          </a:p>
        </p:txBody>
      </p:sp>
      <p:sp>
        <p:nvSpPr>
          <p:cNvPr id="134" name="TextShape 2"/>
          <p:cNvSpPr txBox="1"/>
          <p:nvPr/>
        </p:nvSpPr>
        <p:spPr>
          <a:xfrm>
            <a:off x="311760" y="1460160"/>
            <a:ext cx="8520120" cy="3108240"/>
          </a:xfrm>
          <a:prstGeom prst="rect">
            <a:avLst/>
          </a:prstGeom>
          <a:noFill/>
          <a:ln>
            <a:noFill/>
          </a:ln>
        </p:spPr>
        <p:txBody>
          <a:bodyPr tIns="91440" bIns="91440">
            <a:normAutofit fontScale="91000"/>
          </a:bodyPr>
          <a:lstStyle/>
          <a:p>
            <a:pPr marL="457200" algn="ctr">
              <a:lnSpc>
                <a:spcPct val="120000"/>
              </a:lnSpc>
            </a:pPr>
            <a:r>
              <a:rPr lang="fr-FR" sz="1800" b="1" strike="noStrike" spc="-1">
                <a:solidFill>
                  <a:srgbClr val="2A3990"/>
                </a:solidFill>
                <a:highlight>
                  <a:srgbClr val="FFFFFF"/>
                </a:highlight>
                <a:latin typeface="Arial"/>
                <a:ea typeface="Arial"/>
              </a:rPr>
              <a:t>Écrire pour mieux comprendre :</a:t>
            </a:r>
            <a:endParaRPr lang="fr-FR" sz="1800" b="0" strike="noStrike" spc="-1">
              <a:solidFill>
                <a:srgbClr val="000000"/>
              </a:solidFill>
              <a:latin typeface="Arial"/>
            </a:endParaRPr>
          </a:p>
          <a:p>
            <a:pPr marL="457200" indent="-368640">
              <a:lnSpc>
                <a:spcPct val="120000"/>
              </a:lnSpc>
              <a:buClr>
                <a:srgbClr val="2A3990"/>
              </a:buClr>
              <a:buSzPct val="130000"/>
              <a:buFont typeface="Roboto"/>
              <a:buChar char="➢"/>
            </a:pPr>
            <a:r>
              <a:rPr lang="fr-FR" sz="1800" b="0" strike="noStrike" spc="-1">
                <a:solidFill>
                  <a:srgbClr val="2A3990"/>
                </a:solidFill>
                <a:highlight>
                  <a:srgbClr val="FFFFFF"/>
                </a:highlight>
                <a:latin typeface="Arial"/>
                <a:ea typeface="Arial"/>
              </a:rPr>
              <a:t> Repérages de base: Mots transparents, noms propres, chiffres…</a:t>
            </a:r>
            <a:endParaRPr lang="fr-FR" sz="1800" b="0" strike="noStrike" spc="-1">
              <a:solidFill>
                <a:srgbClr val="000000"/>
              </a:solidFill>
              <a:latin typeface="Arial"/>
            </a:endParaRPr>
          </a:p>
          <a:p>
            <a:pPr marL="457200" indent="-368640">
              <a:lnSpc>
                <a:spcPct val="120000"/>
              </a:lnSpc>
              <a:buClr>
                <a:srgbClr val="2A3990"/>
              </a:buClr>
              <a:buSzPct val="130000"/>
              <a:buFont typeface="Roboto"/>
              <a:buChar char="➢"/>
            </a:pPr>
            <a:r>
              <a:rPr lang="fr-FR" sz="1800" b="0" strike="noStrike" spc="-1">
                <a:solidFill>
                  <a:srgbClr val="2A3990"/>
                </a:solidFill>
                <a:highlight>
                  <a:srgbClr val="FFFFFF"/>
                </a:highlight>
                <a:latin typeface="Arial"/>
                <a:ea typeface="Arial"/>
              </a:rPr>
              <a:t>Dans un texte narratif,  lister les actions qui s’enchaînent afin de repérer la progression de l’histoire et de hiérarchiser les informations pour synthétiser ce texte.</a:t>
            </a:r>
            <a:endParaRPr lang="fr-FR" sz="1800" b="0" strike="noStrike" spc="-1">
              <a:solidFill>
                <a:srgbClr val="000000"/>
              </a:solidFill>
              <a:latin typeface="Arial"/>
            </a:endParaRPr>
          </a:p>
          <a:p>
            <a:pPr marL="457200" indent="-368640">
              <a:lnSpc>
                <a:spcPct val="120000"/>
              </a:lnSpc>
              <a:buClr>
                <a:srgbClr val="2A3990"/>
              </a:buClr>
              <a:buSzPct val="130000"/>
              <a:buFont typeface="Roboto"/>
              <a:buChar char="➢"/>
            </a:pPr>
            <a:r>
              <a:rPr lang="fr-FR" sz="1800" b="0" strike="noStrike" spc="-1">
                <a:solidFill>
                  <a:srgbClr val="2A3990"/>
                </a:solidFill>
                <a:highlight>
                  <a:srgbClr val="FFFFFF"/>
                </a:highlight>
                <a:latin typeface="Arial"/>
                <a:ea typeface="Arial"/>
              </a:rPr>
              <a:t> Faire lister les personnages et les adjectifs qui les caractérisent. </a:t>
            </a:r>
            <a:endParaRPr lang="fr-FR" sz="1800" b="0" strike="noStrike" spc="-1">
              <a:solidFill>
                <a:srgbClr val="000000"/>
              </a:solidFill>
              <a:latin typeface="Arial"/>
            </a:endParaRPr>
          </a:p>
          <a:p>
            <a:pPr marL="457200" indent="-368640">
              <a:lnSpc>
                <a:spcPct val="120000"/>
              </a:lnSpc>
              <a:buClr>
                <a:srgbClr val="2A3990"/>
              </a:buClr>
              <a:buSzPct val="130000"/>
              <a:buFont typeface="Roboto"/>
              <a:buChar char="➢"/>
            </a:pPr>
            <a:r>
              <a:rPr lang="fr-FR" sz="1800" b="0" strike="noStrike" spc="-1">
                <a:solidFill>
                  <a:srgbClr val="2A3990"/>
                </a:solidFill>
                <a:highlight>
                  <a:srgbClr val="FFFFFF"/>
                </a:highlight>
                <a:latin typeface="Arial"/>
                <a:ea typeface="Arial"/>
              </a:rPr>
              <a:t> Créer un organigramme pour mieux comprendre les relations entre les différents personnages.</a:t>
            </a:r>
            <a:endParaRPr lang="fr-FR" sz="1800" b="0" strike="noStrike" spc="-1">
              <a:solidFill>
                <a:srgbClr val="000000"/>
              </a:solidFill>
              <a:latin typeface="Arial"/>
            </a:endParaRPr>
          </a:p>
          <a:p>
            <a:pPr marL="457200" indent="-368640">
              <a:lnSpc>
                <a:spcPct val="120000"/>
              </a:lnSpc>
              <a:buClr>
                <a:srgbClr val="2A3990"/>
              </a:buClr>
              <a:buSzPct val="130000"/>
              <a:buFont typeface="Roboto"/>
              <a:buChar char="➢"/>
            </a:pPr>
            <a:r>
              <a:rPr lang="fr-FR" sz="1800" b="0" strike="noStrike" spc="-1">
                <a:solidFill>
                  <a:srgbClr val="2A3990"/>
                </a:solidFill>
                <a:highlight>
                  <a:srgbClr val="FFFFFF"/>
                </a:highlight>
                <a:latin typeface="Arial"/>
                <a:ea typeface="Arial"/>
              </a:rPr>
              <a:t> Faire surligner de différentes couleurs pour faciliter les repérages: qui, où,  quand,quoi.</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311760" y="410040"/>
            <a:ext cx="8520120" cy="927000"/>
          </a:xfrm>
          <a:prstGeom prst="rect">
            <a:avLst/>
          </a:prstGeom>
          <a:noFill/>
          <a:ln>
            <a:noFill/>
          </a:ln>
        </p:spPr>
        <p:txBody>
          <a:bodyPr tIns="91440" bIns="91440">
            <a:normAutofit fontScale="75000"/>
          </a:bodyPr>
          <a:lstStyle/>
          <a:p>
            <a:pPr algn="ctr">
              <a:lnSpc>
                <a:spcPct val="100000"/>
              </a:lnSpc>
            </a:pPr>
            <a:r>
              <a:rPr lang="fr-FR" sz="3000" b="0" strike="noStrike" spc="-1">
                <a:solidFill>
                  <a:srgbClr val="2A3990"/>
                </a:solidFill>
                <a:latin typeface="Roboto"/>
                <a:ea typeface="Roboto"/>
              </a:rPr>
              <a:t>DES ÉCRITS DE TRAVAIL AU SERVICE DE LA COMPRÉHENSION DE L’ÉCRIT</a:t>
            </a:r>
            <a:endParaRPr lang="fr-FR" sz="3000" b="0" strike="noStrike" spc="-1">
              <a:solidFill>
                <a:srgbClr val="000000"/>
              </a:solidFill>
              <a:latin typeface="Arial"/>
            </a:endParaRPr>
          </a:p>
        </p:txBody>
      </p:sp>
      <p:sp>
        <p:nvSpPr>
          <p:cNvPr id="136" name="TextShape 2"/>
          <p:cNvSpPr txBox="1"/>
          <p:nvPr/>
        </p:nvSpPr>
        <p:spPr>
          <a:xfrm>
            <a:off x="311760" y="1392120"/>
            <a:ext cx="8520120" cy="3176280"/>
          </a:xfrm>
          <a:prstGeom prst="rect">
            <a:avLst/>
          </a:prstGeom>
          <a:noFill/>
          <a:ln>
            <a:noFill/>
          </a:ln>
        </p:spPr>
        <p:txBody>
          <a:bodyPr tIns="91440" bIns="91440">
            <a:normAutofit/>
          </a:bodyPr>
          <a:lstStyle/>
          <a:p>
            <a:pPr marL="457200" algn="ctr">
              <a:lnSpc>
                <a:spcPct val="120000"/>
              </a:lnSpc>
            </a:pPr>
            <a:r>
              <a:rPr lang="fr-FR" sz="1800" b="1" strike="noStrike" spc="-1">
                <a:solidFill>
                  <a:srgbClr val="2A3990"/>
                </a:solidFill>
                <a:highlight>
                  <a:srgbClr val="FFFFFF"/>
                </a:highlight>
                <a:latin typeface="Arial"/>
                <a:ea typeface="Arial"/>
              </a:rPr>
              <a:t>Écrire pour intégrer les spécificités de chaque type de texte :</a:t>
            </a:r>
            <a:endParaRPr lang="fr-FR" sz="1800" b="0" strike="noStrike" spc="-1">
              <a:solidFill>
                <a:srgbClr val="000000"/>
              </a:solidFill>
              <a:latin typeface="Arial"/>
            </a:endParaRPr>
          </a:p>
          <a:p>
            <a:pPr marL="457200" algn="ctr">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Faire lister les caractéristiques d’un texte afin d’élaborer une « fiche d’identité » sur les différents types de textes pour mieux les comprendre et de les reproduire en en respectant les codes.</a:t>
            </a:r>
            <a:endParaRPr lang="fr-FR" sz="1800" b="0" strike="noStrike" spc="-1">
              <a:solidFill>
                <a:srgbClr val="000000"/>
              </a:solidFill>
              <a:latin typeface="Arial"/>
            </a:endParaRPr>
          </a:p>
          <a:p>
            <a:pPr marL="45720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Sur un texte particulier, en faire repérer les spécificités pour pouvoir « écrire à la manière de ». </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311760" y="410040"/>
            <a:ext cx="8520120" cy="60732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TRAVAIL EN ATELIERS SUR UNE EE</a:t>
            </a:r>
            <a:endParaRPr lang="fr-FR" sz="3000" b="0" strike="noStrike" spc="-1">
              <a:solidFill>
                <a:srgbClr val="000000"/>
              </a:solidFill>
              <a:latin typeface="Arial"/>
            </a:endParaRPr>
          </a:p>
        </p:txBody>
      </p:sp>
      <p:sp>
        <p:nvSpPr>
          <p:cNvPr id="138" name="TextShape 2"/>
          <p:cNvSpPr txBox="1"/>
          <p:nvPr/>
        </p:nvSpPr>
        <p:spPr>
          <a:xfrm>
            <a:off x="311760" y="1229760"/>
            <a:ext cx="8520120" cy="3338640"/>
          </a:xfrm>
          <a:prstGeom prst="rect">
            <a:avLst/>
          </a:prstGeom>
          <a:noFill/>
          <a:ln>
            <a:noFill/>
          </a:ln>
        </p:spPr>
        <p:txBody>
          <a:bodyPr tIns="91440" bIns="91440">
            <a:normAutofit/>
          </a:bodyPr>
          <a:lstStyle/>
          <a:p>
            <a:pPr marL="457200" indent="-342720">
              <a:lnSpc>
                <a:spcPct val="115000"/>
              </a:lnSpc>
              <a:buClr>
                <a:srgbClr val="2A3990"/>
              </a:buClr>
              <a:buFont typeface="Noto Sans Symbols"/>
              <a:buChar char="⮚"/>
            </a:pPr>
            <a:r>
              <a:rPr lang="fr-FR" sz="1800" b="1" u="sng" strike="noStrike" spc="-1">
                <a:solidFill>
                  <a:srgbClr val="2A3990"/>
                </a:solidFill>
                <a:uFillTx/>
                <a:latin typeface="Roboto"/>
                <a:ea typeface="Roboto"/>
              </a:rPr>
              <a:t>Consigne:</a:t>
            </a:r>
            <a:r>
              <a:rPr lang="fr-FR" sz="1800" b="0" strike="noStrike" spc="-1">
                <a:solidFill>
                  <a:srgbClr val="2A3990"/>
                </a:solidFill>
                <a:latin typeface="Roboto"/>
                <a:ea typeface="Roboto"/>
              </a:rPr>
              <a:t> Choisissez un de ces titres de film: Meltdown/ Flooded/ Hurricane Christina. Vous êtes scénariste et vous devez décrire l’état de la planète après une catastrophe naturelle (décrivez les gens, les paysages, la société tels que ces films les montreraient.)</a:t>
            </a:r>
            <a:endParaRPr lang="fr-FR" sz="1800" b="0" strike="noStrike" spc="-1">
              <a:solidFill>
                <a:srgbClr val="000000"/>
              </a:solidFill>
              <a:latin typeface="Arial"/>
            </a:endParaRPr>
          </a:p>
          <a:p>
            <a:pPr marL="457200" indent="-342720">
              <a:lnSpc>
                <a:spcPct val="115000"/>
              </a:lnSpc>
            </a:pP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eg: Meltdown, The year is 2031, land and sea temperatures have risen dramatically, the icebergs have melted down…</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Comment allez-vous utiliser les écrits de travail pour aider vos élèves à réaliser cette tâche?</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a:p>
            <a:pPr>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311760" y="410040"/>
            <a:ext cx="8520120" cy="60732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TRAVAIL EN ATELIER</a:t>
            </a:r>
            <a:endParaRPr lang="fr-FR" sz="3000" b="0" strike="noStrike" spc="-1">
              <a:solidFill>
                <a:srgbClr val="000000"/>
              </a:solidFill>
              <a:latin typeface="Arial"/>
            </a:endParaRPr>
          </a:p>
        </p:txBody>
      </p:sp>
      <p:sp>
        <p:nvSpPr>
          <p:cNvPr id="99" name="TextShape 2"/>
          <p:cNvSpPr txBox="1"/>
          <p:nvPr/>
        </p:nvSpPr>
        <p:spPr>
          <a:xfrm>
            <a:off x="311760" y="1229760"/>
            <a:ext cx="8520120" cy="3338640"/>
          </a:xfrm>
          <a:prstGeom prst="rect">
            <a:avLst/>
          </a:prstGeom>
          <a:noFill/>
          <a:ln>
            <a:noFill/>
          </a:ln>
        </p:spPr>
        <p:txBody>
          <a:bodyPr tIns="91440" bIns="91440">
            <a:normAutofit/>
          </a:bodyPr>
          <a:lstStyle/>
          <a:p>
            <a:pPr marL="457200" indent="-342720">
              <a:lnSpc>
                <a:spcPct val="115000"/>
              </a:lnSpc>
            </a:pPr>
            <a:endParaRPr lang="fr-FR" sz="1400" b="0" strike="noStrike" spc="-1">
              <a:solidFill>
                <a:srgbClr val="000000"/>
              </a:solidFill>
              <a:latin typeface="Arial"/>
            </a:endParaRPr>
          </a:p>
          <a:p>
            <a:pPr marL="457200" indent="-342720">
              <a:lnSpc>
                <a:spcPct val="115000"/>
              </a:lnSpc>
            </a:pPr>
            <a:r>
              <a:rPr lang="fr-FR" sz="1800" b="1" u="sng" strike="noStrike" spc="-1">
                <a:solidFill>
                  <a:srgbClr val="2A3990"/>
                </a:solidFill>
                <a:uFillTx/>
                <a:latin typeface="Roboto"/>
                <a:ea typeface="Roboto"/>
              </a:rPr>
              <a:t>En groupes de 4:</a:t>
            </a:r>
            <a:endParaRPr lang="fr-FR" sz="1800" b="0" strike="noStrike" spc="-1">
              <a:solidFill>
                <a:srgbClr val="000000"/>
              </a:solidFill>
              <a:latin typeface="Arial"/>
            </a:endParaRPr>
          </a:p>
          <a:p>
            <a:pPr marL="457200" indent="-342720">
              <a:lnSpc>
                <a:spcPct val="115000"/>
              </a:lnSpc>
            </a:pP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Quelle serait votre définition des écrits de travail?</a:t>
            </a:r>
            <a:endParaRPr lang="fr-FR" sz="1800" b="0" strike="noStrike" spc="-1">
              <a:solidFill>
                <a:srgbClr val="000000"/>
              </a:solidFill>
              <a:latin typeface="Arial"/>
            </a:endParaRPr>
          </a:p>
          <a:p>
            <a:pPr marL="457200">
              <a:lnSpc>
                <a:spcPct val="100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311760" y="410040"/>
            <a:ext cx="8520120" cy="925920"/>
          </a:xfrm>
          <a:prstGeom prst="rect">
            <a:avLst/>
          </a:prstGeom>
          <a:noFill/>
          <a:ln>
            <a:noFill/>
          </a:ln>
        </p:spPr>
        <p:txBody>
          <a:bodyPr tIns="91440" bIns="91440">
            <a:normAutofit/>
          </a:bodyPr>
          <a:lstStyle/>
          <a:p>
            <a:pPr algn="ctr">
              <a:lnSpc>
                <a:spcPct val="100000"/>
              </a:lnSpc>
            </a:pPr>
            <a:r>
              <a:rPr lang="fr-FR" sz="3000" b="0" strike="noStrike" spc="-1">
                <a:solidFill>
                  <a:srgbClr val="2A3990"/>
                </a:solidFill>
                <a:latin typeface="Roboto"/>
                <a:ea typeface="Roboto"/>
              </a:rPr>
              <a:t>PROPOSITION DE MISE EN OEUVRE:</a:t>
            </a:r>
            <a:endParaRPr lang="fr-FR" sz="3000" b="0" strike="noStrike" spc="-1">
              <a:solidFill>
                <a:srgbClr val="000000"/>
              </a:solidFill>
              <a:latin typeface="Arial"/>
            </a:endParaRPr>
          </a:p>
        </p:txBody>
      </p:sp>
      <p:sp>
        <p:nvSpPr>
          <p:cNvPr id="140" name="TextShape 2"/>
          <p:cNvSpPr txBox="1"/>
          <p:nvPr/>
        </p:nvSpPr>
        <p:spPr>
          <a:xfrm>
            <a:off x="311760" y="1335960"/>
            <a:ext cx="8520120" cy="3232440"/>
          </a:xfrm>
          <a:prstGeom prst="rect">
            <a:avLst/>
          </a:prstGeom>
          <a:noFill/>
          <a:ln>
            <a:noFill/>
          </a:ln>
        </p:spPr>
        <p:txBody>
          <a:bodyPr tIns="91440" bIns="91440">
            <a:normAutofit/>
          </a:bodyPr>
          <a:lstStyle/>
          <a:p>
            <a:pPr marL="457200" indent="-114120">
              <a:lnSpc>
                <a:spcPct val="120000"/>
              </a:lnSpc>
              <a:buClr>
                <a:srgbClr val="2A3990"/>
              </a:buClr>
              <a:buFont typeface="Noto Sans Symbols"/>
              <a:buChar char="⮚"/>
            </a:pPr>
            <a:r>
              <a:rPr lang="fr-FR" sz="1800" b="1" u="sng" strike="noStrike" spc="-1">
                <a:solidFill>
                  <a:srgbClr val="2A3990"/>
                </a:solidFill>
                <a:uFillTx/>
                <a:latin typeface="Roboto"/>
                <a:ea typeface="Roboto"/>
              </a:rPr>
              <a:t>Étape n°1: </a:t>
            </a:r>
            <a:r>
              <a:rPr lang="fr-FR" sz="1800" b="0" strike="noStrike" spc="-1">
                <a:solidFill>
                  <a:srgbClr val="2A3990"/>
                </a:solidFill>
                <a:latin typeface="Roboto"/>
                <a:ea typeface="Roboto"/>
              </a:rPr>
              <a:t>travail sur la consigne: </a:t>
            </a:r>
            <a:endParaRPr lang="fr-FR" sz="1800" b="0" strike="noStrike" spc="-1">
              <a:solidFill>
                <a:srgbClr val="000000"/>
              </a:solidFill>
              <a:latin typeface="Arial"/>
            </a:endParaRPr>
          </a:p>
          <a:p>
            <a:pPr marL="457200">
              <a:lnSpc>
                <a:spcPct val="120000"/>
              </a:lnSpc>
            </a:pPr>
            <a:r>
              <a:rPr lang="fr-FR" sz="1800" b="0" strike="noStrike" spc="-1">
                <a:solidFill>
                  <a:srgbClr val="2A3990"/>
                </a:solidFill>
                <a:latin typeface="Roboto"/>
                <a:ea typeface="Roboto"/>
              </a:rPr>
              <a:t> - reformule avec tes termes ce que tu dois faire. </a:t>
            </a:r>
            <a:endParaRPr lang="fr-FR" sz="1800" b="0" strike="noStrike" spc="-1">
              <a:solidFill>
                <a:srgbClr val="000000"/>
              </a:solidFill>
              <a:latin typeface="Arial"/>
            </a:endParaRPr>
          </a:p>
          <a:p>
            <a:pPr marL="457200">
              <a:lnSpc>
                <a:spcPct val="120000"/>
              </a:lnSpc>
            </a:pPr>
            <a:r>
              <a:rPr lang="fr-FR" sz="1800" b="0" strike="noStrike" spc="-1">
                <a:solidFill>
                  <a:srgbClr val="2A3990"/>
                </a:solidFill>
                <a:latin typeface="Roboto"/>
                <a:ea typeface="Roboto"/>
              </a:rPr>
              <a:t> -  De quoi vas-tu avoir besoin? ( check-list auto-évaluative : cahier, manuel, verbes irréguliers, lexique, détermination.)</a:t>
            </a:r>
            <a:endParaRPr lang="fr-FR" sz="1800" b="0" strike="noStrike" spc="-1">
              <a:solidFill>
                <a:srgbClr val="000000"/>
              </a:solidFill>
              <a:latin typeface="Arial"/>
            </a:endParaRPr>
          </a:p>
          <a:p>
            <a:pPr marL="457200" indent="-114120">
              <a:lnSpc>
                <a:spcPct val="120000"/>
              </a:lnSpc>
              <a:buClr>
                <a:srgbClr val="2A3990"/>
              </a:buClr>
              <a:buFont typeface="Noto Sans Symbols"/>
              <a:buChar char="⮚"/>
            </a:pPr>
            <a:r>
              <a:rPr lang="fr-FR" sz="1800" b="1" u="sng" strike="noStrike" spc="-1">
                <a:solidFill>
                  <a:srgbClr val="2A3990"/>
                </a:solidFill>
                <a:uFillTx/>
                <a:latin typeface="Roboto"/>
                <a:ea typeface="Roboto"/>
              </a:rPr>
              <a:t>Étape n°2: </a:t>
            </a:r>
            <a:r>
              <a:rPr lang="fr-FR" sz="1800" b="0" strike="noStrike" spc="-1">
                <a:solidFill>
                  <a:srgbClr val="2A3990"/>
                </a:solidFill>
                <a:latin typeface="Roboto"/>
                <a:ea typeface="Roboto"/>
              </a:rPr>
              <a:t>Élaborer une carte mentale en anglais avec les élèves sur les thèmes à aborder.</a:t>
            </a: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1" strike="noStrike" spc="-1">
                <a:solidFill>
                  <a:srgbClr val="2A3990"/>
                </a:solidFill>
                <a:latin typeface="Roboto"/>
                <a:ea typeface="Roboto"/>
              </a:rPr>
              <a:t>     </a:t>
            </a:r>
            <a:r>
              <a:rPr lang="fr-FR" sz="1800" b="1" u="sng" strike="noStrike" spc="-1">
                <a:solidFill>
                  <a:srgbClr val="2A3990"/>
                </a:solidFill>
                <a:uFillTx/>
                <a:latin typeface="Roboto"/>
                <a:ea typeface="Roboto"/>
              </a:rPr>
              <a:t>Étape n°3: </a:t>
            </a:r>
            <a:r>
              <a:rPr lang="fr-FR" sz="1800" b="0" strike="noStrike" spc="-1">
                <a:solidFill>
                  <a:srgbClr val="2A3990"/>
                </a:solidFill>
                <a:latin typeface="Roboto"/>
                <a:ea typeface="Roboto"/>
              </a:rPr>
              <a:t>écriture collaborative en groupes de 4:  dégager les idées, commencez à rédiger vos phrases.</a:t>
            </a:r>
            <a:endParaRPr lang="fr-FR" sz="1800" b="0" strike="noStrike" spc="-1">
              <a:solidFill>
                <a:srgbClr val="000000"/>
              </a:solidFill>
              <a:latin typeface="Arial"/>
            </a:endParaRPr>
          </a:p>
          <a:p>
            <a:pPr marL="457200">
              <a:lnSpc>
                <a:spcPct val="120000"/>
              </a:lnSpc>
            </a:pPr>
            <a:endParaRPr lang="fr-FR" sz="1800" b="0" strike="noStrike" spc="-1">
              <a:solidFill>
                <a:srgbClr val="000000"/>
              </a:solidFill>
              <a:latin typeface="Arial"/>
            </a:endParaRPr>
          </a:p>
          <a:p>
            <a:pPr marL="457200">
              <a:lnSpc>
                <a:spcPct val="120000"/>
              </a:lnSpc>
            </a:pPr>
            <a:endParaRPr lang="fr-FR" sz="1800" b="0" strike="noStrike" spc="-1">
              <a:solidFill>
                <a:srgbClr val="000000"/>
              </a:solidFill>
              <a:latin typeface="Arial"/>
            </a:endParaRPr>
          </a:p>
          <a:p>
            <a:pPr marL="457200">
              <a:lnSpc>
                <a:spcPct val="120000"/>
              </a:lnSpc>
            </a:pPr>
            <a:endParaRPr lang="fr-FR" sz="1800" b="0" strike="noStrike" spc="-1">
              <a:solidFill>
                <a:srgbClr val="000000"/>
              </a:solidFill>
              <a:latin typeface="Arial"/>
            </a:endParaRPr>
          </a:p>
          <a:p>
            <a:pPr marL="457200">
              <a:lnSpc>
                <a:spcPct val="120000"/>
              </a:lnSpc>
            </a:pPr>
            <a:endParaRPr lang="fr-FR" sz="1800" b="0" strike="noStrike" spc="-1">
              <a:solidFill>
                <a:srgbClr val="000000"/>
              </a:solidFill>
              <a:latin typeface="Arial"/>
            </a:endParaRPr>
          </a:p>
          <a:p>
            <a:pPr marL="457200">
              <a:lnSpc>
                <a:spcPct val="120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311760" y="410040"/>
            <a:ext cx="8520120" cy="871920"/>
          </a:xfrm>
          <a:prstGeom prst="rect">
            <a:avLst/>
          </a:prstGeom>
          <a:noFill/>
          <a:ln>
            <a:noFill/>
          </a:ln>
        </p:spPr>
        <p:txBody>
          <a:bodyPr tIns="91440" bIns="91440">
            <a:normAutofit/>
          </a:bodyPr>
          <a:lstStyle/>
          <a:p>
            <a:endParaRPr lang="fr-FR" sz="1400" b="0" strike="noStrike" spc="-1">
              <a:solidFill>
                <a:srgbClr val="000000"/>
              </a:solidFill>
              <a:latin typeface="Arial"/>
            </a:endParaRPr>
          </a:p>
        </p:txBody>
      </p:sp>
      <p:sp>
        <p:nvSpPr>
          <p:cNvPr id="142" name="TextShape 2"/>
          <p:cNvSpPr txBox="1"/>
          <p:nvPr/>
        </p:nvSpPr>
        <p:spPr>
          <a:xfrm>
            <a:off x="200520" y="457200"/>
            <a:ext cx="8520120" cy="4444920"/>
          </a:xfrm>
          <a:prstGeom prst="rect">
            <a:avLst/>
          </a:prstGeom>
          <a:noFill/>
          <a:ln>
            <a:noFill/>
          </a:ln>
        </p:spPr>
        <p:txBody>
          <a:bodyPr tIns="91440" bIns="91440">
            <a:normAutofit fontScale="37000"/>
          </a:bodyPr>
          <a:lstStyle/>
          <a:p>
            <a:pPr marL="457200" indent="-228240">
              <a:lnSpc>
                <a:spcPct val="115000"/>
              </a:lnSpc>
            </a:pPr>
            <a:endParaRPr lang="fr-FR" sz="1400" b="0" strike="noStrike" spc="-1">
              <a:solidFill>
                <a:srgbClr val="000000"/>
              </a:solidFill>
              <a:latin typeface="Arial"/>
            </a:endParaRPr>
          </a:p>
          <a:p>
            <a:pPr marL="457200" indent="-228240">
              <a:lnSpc>
                <a:spcPct val="115000"/>
              </a:lnSpc>
            </a:pPr>
            <a:endParaRPr lang="fr-FR" sz="1400" b="0" strike="noStrike" spc="-1">
              <a:solidFill>
                <a:srgbClr val="000000"/>
              </a:solidFill>
              <a:latin typeface="Arial"/>
            </a:endParaRPr>
          </a:p>
          <a:p>
            <a:pPr marL="457200" indent="-228240">
              <a:lnSpc>
                <a:spcPct val="115000"/>
              </a:lnSpc>
            </a:pPr>
            <a:endParaRPr lang="fr-FR" sz="1400" b="0" strike="noStrike" spc="-1">
              <a:solidFill>
                <a:srgbClr val="000000"/>
              </a:solidFill>
              <a:latin typeface="Arial"/>
            </a:endParaRPr>
          </a:p>
          <a:p>
            <a:pPr marL="457200" indent="-228240">
              <a:lnSpc>
                <a:spcPct val="115000"/>
              </a:lnSpc>
            </a:pPr>
            <a:endParaRPr lang="fr-FR" sz="1400" b="0" strike="noStrike" spc="-1">
              <a:solidFill>
                <a:srgbClr val="000000"/>
              </a:solidFill>
              <a:latin typeface="Arial"/>
            </a:endParaRPr>
          </a:p>
          <a:p>
            <a:pPr marL="457200" indent="-330480">
              <a:lnSpc>
                <a:spcPct val="115000"/>
              </a:lnSpc>
              <a:buClr>
                <a:srgbClr val="2A3990"/>
              </a:buClr>
              <a:buSzPct val="112000"/>
              <a:buFont typeface="Noto Sans Symbols"/>
              <a:buChar char="⮚"/>
            </a:pPr>
            <a:r>
              <a:rPr lang="fr-FR" sz="2300" b="1" u="sng" strike="noStrike" spc="-1">
                <a:solidFill>
                  <a:srgbClr val="2A3990"/>
                </a:solidFill>
                <a:uFillTx/>
                <a:latin typeface="Roboto"/>
                <a:ea typeface="Roboto"/>
              </a:rPr>
              <a:t>Étape n°4: </a:t>
            </a:r>
            <a:r>
              <a:rPr lang="fr-FR" sz="2300" b="0" strike="noStrike" spc="-1">
                <a:solidFill>
                  <a:srgbClr val="2A3990"/>
                </a:solidFill>
                <a:latin typeface="Roboto"/>
                <a:ea typeface="Roboto"/>
              </a:rPr>
              <a:t>ajoutez des adjectifs puis des adverbes</a:t>
            </a:r>
            <a:endParaRPr lang="fr-FR" sz="2300" b="0" strike="noStrike" spc="-1">
              <a:solidFill>
                <a:srgbClr val="000000"/>
              </a:solidFill>
              <a:latin typeface="Arial"/>
            </a:endParaRPr>
          </a:p>
          <a:p>
            <a:pPr marL="457200" indent="-342720">
              <a:lnSpc>
                <a:spcPct val="115000"/>
              </a:lnSpc>
            </a:pPr>
            <a:endParaRPr lang="fr-FR" sz="2300" b="0" strike="noStrike" spc="-1">
              <a:solidFill>
                <a:srgbClr val="000000"/>
              </a:solidFill>
              <a:latin typeface="Arial"/>
            </a:endParaRPr>
          </a:p>
          <a:p>
            <a:pPr marL="457200" indent="-330480">
              <a:lnSpc>
                <a:spcPct val="115000"/>
              </a:lnSpc>
              <a:buClr>
                <a:srgbClr val="2A3990"/>
              </a:buClr>
              <a:buSzPct val="112000"/>
              <a:buFont typeface="Noto Sans Symbols"/>
              <a:buChar char="⮚"/>
            </a:pPr>
            <a:r>
              <a:rPr lang="fr-FR" sz="2300" b="1" u="sng" strike="noStrike" spc="-1">
                <a:solidFill>
                  <a:srgbClr val="2A3990"/>
                </a:solidFill>
                <a:uFillTx/>
                <a:latin typeface="Roboto"/>
                <a:ea typeface="Roboto"/>
              </a:rPr>
              <a:t>Étape n°5: </a:t>
            </a:r>
            <a:r>
              <a:rPr lang="fr-FR" sz="2300" b="0" strike="noStrike" spc="-1">
                <a:solidFill>
                  <a:srgbClr val="2A3990"/>
                </a:solidFill>
                <a:latin typeface="Roboto"/>
                <a:ea typeface="Roboto"/>
              </a:rPr>
              <a:t>vérifiez vos verbes (irréguliers ou pas?)</a:t>
            </a:r>
            <a:endParaRPr lang="fr-FR" sz="2300" b="0" strike="noStrike" spc="-1">
              <a:solidFill>
                <a:srgbClr val="000000"/>
              </a:solidFill>
              <a:latin typeface="Arial"/>
            </a:endParaRPr>
          </a:p>
          <a:p>
            <a:pPr marL="457200" indent="-342720">
              <a:lnSpc>
                <a:spcPct val="115000"/>
              </a:lnSpc>
            </a:pPr>
            <a:r>
              <a:rPr lang="fr-FR" sz="2300" b="0" strike="noStrike" spc="-1">
                <a:solidFill>
                  <a:srgbClr val="2A3990"/>
                </a:solidFill>
                <a:latin typeface="Roboto"/>
                <a:ea typeface="Roboto"/>
              </a:rPr>
              <a:t> </a:t>
            </a:r>
            <a:endParaRPr lang="fr-FR" sz="2300" b="0" strike="noStrike" spc="-1">
              <a:solidFill>
                <a:srgbClr val="000000"/>
              </a:solidFill>
              <a:latin typeface="Arial"/>
            </a:endParaRPr>
          </a:p>
          <a:p>
            <a:pPr marL="457200" indent="-330480">
              <a:lnSpc>
                <a:spcPct val="115000"/>
              </a:lnSpc>
              <a:buClr>
                <a:srgbClr val="2A3990"/>
              </a:buClr>
              <a:buSzPct val="112000"/>
              <a:buFont typeface="Noto Sans Symbols"/>
              <a:buChar char="⮚"/>
            </a:pPr>
            <a:r>
              <a:rPr lang="fr-FR" sz="2300" b="1" u="sng" strike="noStrike" spc="-1">
                <a:solidFill>
                  <a:srgbClr val="2A3990"/>
                </a:solidFill>
                <a:uFillTx/>
                <a:latin typeface="Roboto"/>
                <a:ea typeface="Roboto"/>
              </a:rPr>
              <a:t>Étape n° 6: </a:t>
            </a:r>
            <a:r>
              <a:rPr lang="fr-FR" sz="2300" b="0" strike="noStrike" spc="-1">
                <a:solidFill>
                  <a:srgbClr val="2A3990"/>
                </a:solidFill>
                <a:latin typeface="Roboto"/>
                <a:ea typeface="Roboto"/>
              </a:rPr>
              <a:t>sur le principe du world café, 1 élève passe dans un autre groupe pour faire lire son scénario et le groupe lui suggère des pistes d’améliorations. L’élève revient dans son groupe et propose ces pistes. Même chose avec un autre élève qui va dans un autre groupe.</a:t>
            </a:r>
            <a:endParaRPr lang="fr-FR" sz="2300" b="0" strike="noStrike" spc="-1">
              <a:solidFill>
                <a:srgbClr val="000000"/>
              </a:solidFill>
              <a:latin typeface="Arial"/>
            </a:endParaRPr>
          </a:p>
          <a:p>
            <a:pPr marL="457200" indent="-228240">
              <a:lnSpc>
                <a:spcPct val="115000"/>
              </a:lnSpc>
            </a:pPr>
            <a:endParaRPr lang="fr-FR" sz="2300" b="0" strike="noStrike" spc="-1">
              <a:solidFill>
                <a:srgbClr val="000000"/>
              </a:solidFill>
              <a:latin typeface="Arial"/>
            </a:endParaRPr>
          </a:p>
          <a:p>
            <a:pPr marL="457200" indent="-330480">
              <a:lnSpc>
                <a:spcPct val="115000"/>
              </a:lnSpc>
              <a:buClr>
                <a:srgbClr val="2A3990"/>
              </a:buClr>
              <a:buSzPct val="112000"/>
              <a:buFont typeface="Noto Sans Symbols"/>
              <a:buChar char="⮚"/>
            </a:pPr>
            <a:r>
              <a:rPr lang="fr-FR" sz="2300" b="1" u="sng" strike="noStrike" spc="-1">
                <a:solidFill>
                  <a:srgbClr val="2A3990"/>
                </a:solidFill>
                <a:uFillTx/>
                <a:latin typeface="Roboto"/>
                <a:ea typeface="Roboto"/>
              </a:rPr>
              <a:t> Étape n°7: </a:t>
            </a:r>
            <a:r>
              <a:rPr lang="fr-FR" sz="2300" b="0" strike="noStrike" spc="-1">
                <a:solidFill>
                  <a:srgbClr val="2A3990"/>
                </a:solidFill>
                <a:latin typeface="Roboto"/>
                <a:ea typeface="Roboto"/>
              </a:rPr>
              <a:t>relever les erreurs récurrentes et faire une check-list grammaticale très succincte sans rien écrire sur les écrits de travail.</a:t>
            </a:r>
            <a:endParaRPr lang="fr-FR" sz="2300" b="0" strike="noStrike" spc="-1">
              <a:solidFill>
                <a:srgbClr val="000000"/>
              </a:solidFill>
              <a:latin typeface="Arial"/>
            </a:endParaRPr>
          </a:p>
          <a:p>
            <a:pPr marL="457200" indent="-228240">
              <a:lnSpc>
                <a:spcPct val="115000"/>
              </a:lnSpc>
            </a:pPr>
            <a:endParaRPr lang="fr-FR" sz="2300" b="0" strike="noStrike" spc="-1">
              <a:solidFill>
                <a:srgbClr val="000000"/>
              </a:solidFill>
              <a:latin typeface="Arial"/>
            </a:endParaRPr>
          </a:p>
          <a:p>
            <a:pPr marL="457200" indent="-330480">
              <a:lnSpc>
                <a:spcPct val="115000"/>
              </a:lnSpc>
              <a:buClr>
                <a:srgbClr val="2A3990"/>
              </a:buClr>
              <a:buSzPct val="112000"/>
              <a:buFont typeface="Noto Sans Symbols"/>
              <a:buChar char="⮚"/>
            </a:pPr>
            <a:r>
              <a:rPr lang="fr-FR" sz="2300" b="1" u="sng" strike="noStrike" spc="-1">
                <a:solidFill>
                  <a:srgbClr val="2A3990"/>
                </a:solidFill>
                <a:uFillTx/>
                <a:latin typeface="Roboto"/>
                <a:ea typeface="Roboto"/>
              </a:rPr>
              <a:t>Étape n°8: </a:t>
            </a:r>
            <a:r>
              <a:rPr lang="fr-FR" sz="2300" b="0" strike="noStrike" spc="-1">
                <a:solidFill>
                  <a:srgbClr val="2A3990"/>
                </a:solidFill>
                <a:latin typeface="Roboto"/>
                <a:ea typeface="Roboto"/>
              </a:rPr>
              <a:t>projeter cette check-list et les groupes corrigent leurs productions.</a:t>
            </a:r>
            <a:endParaRPr lang="fr-FR" sz="2300" b="0" strike="noStrike" spc="-1">
              <a:solidFill>
                <a:srgbClr val="000000"/>
              </a:solidFill>
              <a:latin typeface="Arial"/>
            </a:endParaRPr>
          </a:p>
          <a:p>
            <a:pPr marL="457200" indent="-342720">
              <a:lnSpc>
                <a:spcPct val="115000"/>
              </a:lnSpc>
            </a:pPr>
            <a:r>
              <a:t/>
            </a:r>
            <a:br/>
            <a:endParaRPr lang="fr-FR" sz="23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311760" y="410040"/>
            <a:ext cx="8520120" cy="856080"/>
          </a:xfrm>
          <a:prstGeom prst="rect">
            <a:avLst/>
          </a:prstGeom>
          <a:noFill/>
          <a:ln>
            <a:noFill/>
          </a:ln>
        </p:spPr>
        <p:txBody>
          <a:bodyPr tIns="91440" bIns="91440">
            <a:normAutofit fontScale="34000"/>
          </a:bodyPr>
          <a:lstStyle/>
          <a:p>
            <a:pPr algn="ctr">
              <a:lnSpc>
                <a:spcPct val="100000"/>
              </a:lnSpc>
            </a:pPr>
            <a:r>
              <a:rPr lang="fr-FR" sz="3000" b="0" strike="noStrike" spc="-1">
                <a:solidFill>
                  <a:srgbClr val="2A3990"/>
                </a:solidFill>
                <a:latin typeface="Roboto"/>
                <a:ea typeface="Roboto"/>
              </a:rPr>
              <a:t>ATELIER ANALYSE DE PRODUCTIONS D’ÉLÈVES AFIN DE PROPOSER DES PISTES D’AMÉLIORATION</a:t>
            </a:r>
            <a:endParaRPr lang="fr-FR" sz="3000" b="0" strike="noStrike" spc="-1">
              <a:solidFill>
                <a:srgbClr val="000000"/>
              </a:solidFill>
              <a:latin typeface="Arial"/>
            </a:endParaRPr>
          </a:p>
        </p:txBody>
      </p:sp>
      <p:sp>
        <p:nvSpPr>
          <p:cNvPr id="144" name="TextShape 2"/>
          <p:cNvSpPr txBox="1"/>
          <p:nvPr/>
        </p:nvSpPr>
        <p:spPr>
          <a:xfrm>
            <a:off x="311760" y="1400760"/>
            <a:ext cx="8520120" cy="3174840"/>
          </a:xfrm>
          <a:prstGeom prst="rect">
            <a:avLst/>
          </a:prstGeom>
          <a:noFill/>
          <a:ln>
            <a:noFill/>
          </a:ln>
        </p:spPr>
        <p:txBody>
          <a:bodyPr tIns="91440" bIns="91440">
            <a:normAutofit/>
          </a:bodyPr>
          <a:lstStyle/>
          <a:p>
            <a:pPr marL="457200" indent="-342720">
              <a:lnSpc>
                <a:spcPct val="115000"/>
              </a:lnSpc>
              <a:buClr>
                <a:srgbClr val="2A3990"/>
              </a:buClr>
              <a:buFont typeface="Roboto"/>
              <a:buChar char="➢"/>
            </a:pPr>
            <a:r>
              <a:rPr lang="fr-FR" sz="1800" b="0" strike="noStrike" spc="-1">
                <a:solidFill>
                  <a:srgbClr val="2A3990"/>
                </a:solidFill>
                <a:latin typeface="Roboto"/>
                <a:ea typeface="Roboto"/>
              </a:rPr>
              <a:t>Vous trouverez dans chaque dossier un panel représentatif des différents niveaux des élèves sur:</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L’activité d’expression écrite “meltdown” pour des élèves de troisième présentée en amont.</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Une activité d’expression écrite pour des sixièmes intitulée “you are a writer”</a:t>
            </a:r>
            <a:endParaRPr lang="fr-FR" sz="1800" b="0" strike="noStrike" spc="-1">
              <a:solidFill>
                <a:srgbClr val="000000"/>
              </a:solidFill>
              <a:latin typeface="Arial"/>
            </a:endParaRPr>
          </a:p>
          <a:p>
            <a:pPr marL="457200">
              <a:lnSpc>
                <a:spcPct val="115000"/>
              </a:lnSpc>
            </a:pPr>
            <a:r>
              <a:rPr lang="fr-FR" sz="1800" b="0" strike="noStrike" spc="-1">
                <a:solidFill>
                  <a:srgbClr val="2A3990"/>
                </a:solidFill>
                <a:latin typeface="Roboto"/>
                <a:ea typeface="Roboto"/>
              </a:rPr>
              <a:t>dans laquelle les élèves doivent décrire les 5 personnages principaux de leur       roman à la manière de Roald Dahl.</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Des exemples d’évaluations en expression écrite.</a:t>
            </a: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311760" y="410040"/>
            <a:ext cx="8520120" cy="60732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LES AIDES DÉJÁ APPORTÉES SUR “MELTDOWN”</a:t>
            </a:r>
            <a:endParaRPr lang="fr-FR" sz="3000" b="0" strike="noStrike" spc="-1">
              <a:solidFill>
                <a:srgbClr val="000000"/>
              </a:solidFill>
              <a:latin typeface="Arial"/>
            </a:endParaRPr>
          </a:p>
        </p:txBody>
      </p:sp>
      <p:sp>
        <p:nvSpPr>
          <p:cNvPr id="146" name="TextShape 2"/>
          <p:cNvSpPr txBox="1"/>
          <p:nvPr/>
        </p:nvSpPr>
        <p:spPr>
          <a:xfrm>
            <a:off x="311760" y="1229760"/>
            <a:ext cx="8520120" cy="3338640"/>
          </a:xfrm>
          <a:prstGeom prst="rect">
            <a:avLst/>
          </a:prstGeom>
          <a:noFill/>
          <a:ln>
            <a:noFill/>
          </a:ln>
        </p:spPr>
        <p:txBody>
          <a:bodyPr tIns="91440" bIns="91440">
            <a:normAutofit/>
          </a:bodyPr>
          <a:lstStyle/>
          <a:p>
            <a:endParaRPr lang="fr-FR" sz="1400" b="0" strike="noStrike" spc="-1">
              <a:solidFill>
                <a:srgbClr val="000000"/>
              </a:solidFill>
              <a:latin typeface="Arial"/>
            </a:endParaRPr>
          </a:p>
        </p:txBody>
      </p:sp>
      <p:pic>
        <p:nvPicPr>
          <p:cNvPr id="147" name="Google Shape;219;g11dabe88120_0_18"/>
          <p:cNvPicPr/>
          <p:nvPr/>
        </p:nvPicPr>
        <p:blipFill>
          <a:blip r:embed="rId2"/>
          <a:stretch/>
        </p:blipFill>
        <p:spPr>
          <a:xfrm>
            <a:off x="266760" y="1590840"/>
            <a:ext cx="5272560" cy="1961640"/>
          </a:xfrm>
          <a:prstGeom prst="rect">
            <a:avLst/>
          </a:prstGeom>
          <a:ln>
            <a:noFill/>
          </a:ln>
        </p:spPr>
      </p:pic>
      <p:pic>
        <p:nvPicPr>
          <p:cNvPr id="148" name="Google Shape;220;g11dabe88120_0_18"/>
          <p:cNvPicPr/>
          <p:nvPr/>
        </p:nvPicPr>
        <p:blipFill>
          <a:blip r:embed="rId3"/>
          <a:srcRect t="-16107" r="-16107"/>
          <a:stretch/>
        </p:blipFill>
        <p:spPr>
          <a:xfrm>
            <a:off x="5486040" y="834840"/>
            <a:ext cx="3548160" cy="3448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311760" y="410040"/>
            <a:ext cx="8520120" cy="607320"/>
          </a:xfrm>
          <a:prstGeom prst="rect">
            <a:avLst/>
          </a:prstGeom>
          <a:noFill/>
          <a:ln>
            <a:noFill/>
          </a:ln>
        </p:spPr>
        <p:txBody>
          <a:bodyPr tIns="91440" bIns="91440">
            <a:normAutofit/>
          </a:bodyPr>
          <a:lstStyle/>
          <a:p>
            <a:pPr algn="ctr">
              <a:lnSpc>
                <a:spcPct val="100000"/>
              </a:lnSpc>
            </a:pPr>
            <a:r>
              <a:rPr lang="fr-FR" sz="2700" b="0" strike="noStrike" spc="-1">
                <a:solidFill>
                  <a:srgbClr val="2A3990"/>
                </a:solidFill>
                <a:latin typeface="Roboto"/>
                <a:ea typeface="Roboto"/>
              </a:rPr>
              <a:t>ANALYSE DES PRODUCTIONS ÉCRITES EN SIXIÈME</a:t>
            </a:r>
            <a:endParaRPr lang="fr-FR" sz="2700" b="0" strike="noStrike" spc="-1">
              <a:solidFill>
                <a:srgbClr val="000000"/>
              </a:solidFill>
              <a:latin typeface="Arial"/>
            </a:endParaRPr>
          </a:p>
        </p:txBody>
      </p:sp>
      <p:sp>
        <p:nvSpPr>
          <p:cNvPr id="150" name="TextShape 2"/>
          <p:cNvSpPr txBox="1"/>
          <p:nvPr/>
        </p:nvSpPr>
        <p:spPr>
          <a:xfrm>
            <a:off x="311760" y="1229760"/>
            <a:ext cx="8520120" cy="3338640"/>
          </a:xfrm>
          <a:prstGeom prst="rect">
            <a:avLst/>
          </a:prstGeom>
          <a:noFill/>
          <a:ln>
            <a:noFill/>
          </a:ln>
        </p:spPr>
        <p:txBody>
          <a:bodyPr tIns="91440" bIns="91440">
            <a:normAutofit/>
          </a:bodyPr>
          <a:lstStyle/>
          <a:p>
            <a:pPr marL="457200" indent="-342720">
              <a:lnSpc>
                <a:spcPct val="115000"/>
              </a:lnSpc>
              <a:buClr>
                <a:srgbClr val="2A3990"/>
              </a:buClr>
              <a:buFont typeface="Roboto"/>
              <a:buChar char="➢"/>
            </a:pPr>
            <a:r>
              <a:rPr lang="fr-FR" sz="1800" b="0" strike="noStrike" spc="-1">
                <a:solidFill>
                  <a:srgbClr val="2A3990"/>
                </a:solidFill>
                <a:latin typeface="Roboto"/>
                <a:ea typeface="Roboto"/>
              </a:rPr>
              <a:t>Effet globalement très positif chez tous les niveaux d’élèves de la fiche de remédiation avec 5 erreurs récurrentes à traquer.</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Effet très positif de la lecture de copies notées 20/20.</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Par contre oubli très fréquent de critères!</a:t>
            </a:r>
            <a:endParaRPr lang="fr-FR" sz="1800" b="0" strike="noStrike" spc="-1">
              <a:solidFill>
                <a:srgbClr val="000000"/>
              </a:solidFill>
              <a:latin typeface="Arial"/>
            </a:endParaRPr>
          </a:p>
          <a:p>
            <a:pPr marL="457200" indent="-342720">
              <a:lnSpc>
                <a:spcPct val="115000"/>
              </a:lnSpc>
              <a:buClr>
                <a:srgbClr val="2A3990"/>
              </a:buClr>
              <a:buFont typeface="Roboto"/>
              <a:buChar char="➢"/>
            </a:pPr>
            <a:r>
              <a:rPr lang="fr-FR" sz="1800" b="0" strike="noStrike" spc="-1">
                <a:solidFill>
                  <a:srgbClr val="2A3990"/>
                </a:solidFill>
                <a:latin typeface="Roboto"/>
                <a:ea typeface="Roboto"/>
              </a:rPr>
              <a:t>Proposition d’amélioration:</a:t>
            </a:r>
            <a:endParaRPr lang="fr-FR" sz="1800" b="0" strike="noStrike" spc="-1">
              <a:solidFill>
                <a:srgbClr val="000000"/>
              </a:solidFill>
              <a:latin typeface="Arial"/>
            </a:endParaRPr>
          </a:p>
          <a:p>
            <a:pPr marL="457200">
              <a:lnSpc>
                <a:spcPct val="115000"/>
              </a:lnSpc>
            </a:pPr>
            <a:endParaRPr lang="fr-FR" sz="1800" b="0" strike="noStrike" spc="-1">
              <a:solidFill>
                <a:srgbClr val="000000"/>
              </a:solidFill>
              <a:latin typeface="Arial"/>
            </a:endParaRPr>
          </a:p>
        </p:txBody>
      </p:sp>
      <p:pic>
        <p:nvPicPr>
          <p:cNvPr id="151" name="Google Shape;227;g11dabe88120_0_37"/>
          <p:cNvPicPr/>
          <p:nvPr/>
        </p:nvPicPr>
        <p:blipFill>
          <a:blip r:embed="rId3"/>
          <a:stretch/>
        </p:blipFill>
        <p:spPr>
          <a:xfrm>
            <a:off x="766440" y="2978280"/>
            <a:ext cx="6238440" cy="1590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311760" y="410040"/>
            <a:ext cx="8520120" cy="858960"/>
          </a:xfrm>
          <a:prstGeom prst="rect">
            <a:avLst/>
          </a:prstGeom>
          <a:noFill/>
          <a:ln>
            <a:noFill/>
          </a:ln>
        </p:spPr>
        <p:txBody>
          <a:bodyPr tIns="91440" bIns="91440">
            <a:normAutofit fontScale="65000"/>
          </a:bodyPr>
          <a:lstStyle/>
          <a:p>
            <a:pPr algn="ctr">
              <a:lnSpc>
                <a:spcPct val="100000"/>
              </a:lnSpc>
            </a:pPr>
            <a:r>
              <a:rPr lang="fr-FR" sz="3000" b="0" strike="noStrike" spc="-1">
                <a:solidFill>
                  <a:srgbClr val="2A3990"/>
                </a:solidFill>
                <a:latin typeface="Roboto"/>
                <a:ea typeface="Roboto"/>
              </a:rPr>
              <a:t>DES ÉCRITS DE TRAVAIL AU SERVICE DE L’EXPRESSION ÉCRITE</a:t>
            </a:r>
            <a:endParaRPr lang="fr-FR" sz="3000" b="0" strike="noStrike" spc="-1">
              <a:solidFill>
                <a:srgbClr val="000000"/>
              </a:solidFill>
              <a:latin typeface="Arial"/>
            </a:endParaRPr>
          </a:p>
        </p:txBody>
      </p:sp>
      <p:sp>
        <p:nvSpPr>
          <p:cNvPr id="153" name="TextShape 2"/>
          <p:cNvSpPr txBox="1"/>
          <p:nvPr/>
        </p:nvSpPr>
        <p:spPr>
          <a:xfrm>
            <a:off x="311760" y="1337400"/>
            <a:ext cx="8520120" cy="3231000"/>
          </a:xfrm>
          <a:prstGeom prst="rect">
            <a:avLst/>
          </a:prstGeom>
          <a:noFill/>
          <a:ln>
            <a:noFill/>
          </a:ln>
        </p:spPr>
        <p:txBody>
          <a:bodyPr tIns="91440" bIns="91440">
            <a:normAutofit/>
          </a:bodyPr>
          <a:lstStyle/>
          <a:p>
            <a:pPr marL="457200" indent="-232200">
              <a:lnSpc>
                <a:spcPct val="120000"/>
              </a:lnSpc>
            </a:pPr>
            <a:endParaRPr lang="fr-FR" sz="1400" b="0" strike="noStrike" spc="-1">
              <a:solidFill>
                <a:srgbClr val="000000"/>
              </a:solidFill>
              <a:latin typeface="Arial"/>
            </a:endParaRPr>
          </a:p>
          <a:p>
            <a:pPr marL="457200" indent="-369720">
              <a:lnSpc>
                <a:spcPct val="120000"/>
              </a:lnSpc>
              <a:buClr>
                <a:srgbClr val="2A3990"/>
              </a:buClr>
              <a:buSzPct val="130000"/>
              <a:buFont typeface="Roboto"/>
              <a:buChar char="➢"/>
            </a:pPr>
            <a:r>
              <a:rPr lang="fr-FR" sz="1800" b="1" strike="noStrike" spc="-1">
                <a:solidFill>
                  <a:srgbClr val="2A3990"/>
                </a:solidFill>
                <a:highlight>
                  <a:srgbClr val="FFFFFF"/>
                </a:highlight>
                <a:latin typeface="Arial"/>
                <a:ea typeface="Arial"/>
              </a:rPr>
              <a:t>Avant l’écriture: </a:t>
            </a:r>
            <a:r>
              <a:rPr lang="fr-FR" sz="1800" b="0" strike="noStrike" spc="-1">
                <a:solidFill>
                  <a:srgbClr val="2A3990"/>
                </a:solidFill>
                <a:highlight>
                  <a:srgbClr val="FFFFFF"/>
                </a:highlight>
                <a:latin typeface="Arial"/>
                <a:ea typeface="Arial"/>
              </a:rPr>
              <a:t>décrire le sujet / associations d’idées /brainstorming/ plan de l’histoire.</a:t>
            </a:r>
            <a:endParaRPr lang="fr-FR" sz="1800" b="0" strike="noStrike" spc="-1">
              <a:solidFill>
                <a:srgbClr val="000000"/>
              </a:solidFill>
              <a:latin typeface="Arial"/>
            </a:endParaRPr>
          </a:p>
          <a:p>
            <a:pPr marL="457200" indent="-369720">
              <a:lnSpc>
                <a:spcPct val="120000"/>
              </a:lnSpc>
              <a:buClr>
                <a:srgbClr val="2A3990"/>
              </a:buClr>
              <a:buSzPct val="130000"/>
              <a:buFont typeface="Roboto"/>
              <a:buChar char="➢"/>
            </a:pPr>
            <a:r>
              <a:rPr lang="fr-FR" sz="1800" b="1" strike="noStrike" spc="-1">
                <a:solidFill>
                  <a:srgbClr val="2A3990"/>
                </a:solidFill>
                <a:highlight>
                  <a:srgbClr val="FFFFFF"/>
                </a:highlight>
                <a:latin typeface="Arial"/>
                <a:ea typeface="Arial"/>
              </a:rPr>
              <a:t>Écriture du fond:</a:t>
            </a:r>
            <a:r>
              <a:rPr lang="fr-FR" sz="1800" b="0" strike="noStrike" spc="-1">
                <a:solidFill>
                  <a:srgbClr val="2A3990"/>
                </a:solidFill>
                <a:highlight>
                  <a:srgbClr val="FFFFFF"/>
                </a:highlight>
                <a:latin typeface="Arial"/>
                <a:ea typeface="Arial"/>
              </a:rPr>
              <a:t> écrire pendant 3 à 5 minutes le plus de choses possibles/ partager ces idées en groupes/ changer de point de vue. </a:t>
            </a:r>
            <a:endParaRPr lang="fr-FR" sz="1800" b="0" strike="noStrike" spc="-1">
              <a:solidFill>
                <a:srgbClr val="000000"/>
              </a:solidFill>
              <a:latin typeface="Arial"/>
            </a:endParaRPr>
          </a:p>
          <a:p>
            <a:pPr marL="457200" indent="-369720">
              <a:lnSpc>
                <a:spcPct val="120000"/>
              </a:lnSpc>
              <a:buClr>
                <a:srgbClr val="2A3990"/>
              </a:buClr>
              <a:buSzPct val="130000"/>
              <a:buFont typeface="Roboto"/>
              <a:buChar char="➢"/>
            </a:pPr>
            <a:r>
              <a:rPr lang="fr-FR" sz="1800" b="1" strike="noStrike" spc="-1">
                <a:solidFill>
                  <a:srgbClr val="2A3990"/>
                </a:solidFill>
                <a:highlight>
                  <a:srgbClr val="FFFFFF"/>
                </a:highlight>
                <a:latin typeface="Arial"/>
                <a:ea typeface="Arial"/>
              </a:rPr>
              <a:t>Correction de la forme : </a:t>
            </a:r>
            <a:r>
              <a:rPr lang="fr-FR" sz="1800" b="0" strike="noStrike" spc="-1">
                <a:solidFill>
                  <a:srgbClr val="2A3990"/>
                </a:solidFill>
                <a:highlight>
                  <a:srgbClr val="FFFFFF"/>
                </a:highlight>
                <a:latin typeface="Arial"/>
                <a:ea typeface="Arial"/>
              </a:rPr>
              <a:t>Organiser les idées / Vérifier la syntaxe / Complexifier les énoncés / autocorrection/ vérification par les pairs. </a:t>
            </a:r>
            <a:endParaRPr lang="fr-FR" sz="1800" b="0" strike="noStrike" spc="-1">
              <a:solidFill>
                <a:srgbClr val="000000"/>
              </a:solidFill>
              <a:latin typeface="Arial"/>
            </a:endParaRPr>
          </a:p>
          <a:p>
            <a:pPr marL="457200" indent="-369720">
              <a:lnSpc>
                <a:spcPct val="120000"/>
              </a:lnSpc>
              <a:buClr>
                <a:srgbClr val="2A3990"/>
              </a:buClr>
              <a:buSzPct val="130000"/>
              <a:buFont typeface="Roboto"/>
              <a:buChar char="➢"/>
            </a:pPr>
            <a:r>
              <a:rPr lang="fr-FR" sz="1800" b="1" strike="noStrike" spc="-1">
                <a:solidFill>
                  <a:srgbClr val="2A3990"/>
                </a:solidFill>
                <a:highlight>
                  <a:srgbClr val="FFFFFF"/>
                </a:highlight>
                <a:latin typeface="Arial"/>
                <a:ea typeface="Arial"/>
              </a:rPr>
              <a:t>Stratégies: </a:t>
            </a:r>
            <a:r>
              <a:rPr lang="fr-FR" sz="1800" b="0" strike="noStrike" spc="-1">
                <a:solidFill>
                  <a:srgbClr val="2A3990"/>
                </a:solidFill>
                <a:highlight>
                  <a:srgbClr val="FFFFFF"/>
                </a:highlight>
                <a:latin typeface="Arial"/>
                <a:ea typeface="Arial"/>
              </a:rPr>
              <a:t>se concentrer sur le fond pour ne pas bloquer l’imagination/ devenir enseignant lecteur plutôt que evaluateur.</a:t>
            </a:r>
            <a:endParaRPr lang="fr-FR" sz="1800" b="0" strike="noStrike" spc="-1">
              <a:solidFill>
                <a:srgbClr val="000000"/>
              </a:solidFill>
              <a:latin typeface="Arial"/>
            </a:endParaRPr>
          </a:p>
          <a:p>
            <a:pPr marL="457200" indent="-34272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311760" y="410040"/>
            <a:ext cx="8520120" cy="607320"/>
          </a:xfrm>
          <a:prstGeom prst="rect">
            <a:avLst/>
          </a:prstGeom>
          <a:noFill/>
          <a:ln>
            <a:noFill/>
          </a:ln>
        </p:spPr>
        <p:txBody>
          <a:bodyPr tIns="91440" bIns="91440">
            <a:normAutofit fontScale="91000"/>
          </a:bodyPr>
          <a:lstStyle/>
          <a:p>
            <a:endParaRPr lang="fr-FR" sz="1400" b="0" strike="noStrike" spc="-1">
              <a:solidFill>
                <a:srgbClr val="000000"/>
              </a:solidFill>
              <a:latin typeface="Arial"/>
            </a:endParaRPr>
          </a:p>
        </p:txBody>
      </p:sp>
      <p:sp>
        <p:nvSpPr>
          <p:cNvPr id="155" name="TextShape 2"/>
          <p:cNvSpPr txBox="1"/>
          <p:nvPr/>
        </p:nvSpPr>
        <p:spPr>
          <a:xfrm>
            <a:off x="311760" y="423000"/>
            <a:ext cx="8520120" cy="4145400"/>
          </a:xfrm>
          <a:prstGeom prst="rect">
            <a:avLst/>
          </a:prstGeom>
          <a:noFill/>
          <a:ln>
            <a:noFill/>
          </a:ln>
        </p:spPr>
        <p:txBody>
          <a:bodyPr tIns="91440" bIns="91440">
            <a:normAutofit/>
          </a:bodyPr>
          <a:lstStyle/>
          <a:p>
            <a:endParaRPr lang="fr-FR" sz="1400" b="0" strike="noStrike" spc="-1">
              <a:solidFill>
                <a:srgbClr val="000000"/>
              </a:solidFill>
              <a:latin typeface="Arial"/>
            </a:endParaRPr>
          </a:p>
        </p:txBody>
      </p:sp>
      <p:pic>
        <p:nvPicPr>
          <p:cNvPr id="156" name="Google Shape;240;p21"/>
          <p:cNvPicPr/>
          <p:nvPr/>
        </p:nvPicPr>
        <p:blipFill>
          <a:blip r:embed="rId2"/>
          <a:stretch/>
        </p:blipFill>
        <p:spPr>
          <a:xfrm>
            <a:off x="311760" y="177480"/>
            <a:ext cx="5979600" cy="444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311760" y="410040"/>
            <a:ext cx="8520120" cy="60732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LES ÉCRITS DE TRAVAIL EN 3 POINTS</a:t>
            </a:r>
            <a:endParaRPr lang="fr-FR" sz="3000" b="0" strike="noStrike" spc="-1">
              <a:solidFill>
                <a:srgbClr val="000000"/>
              </a:solidFill>
              <a:latin typeface="Arial"/>
            </a:endParaRPr>
          </a:p>
        </p:txBody>
      </p:sp>
      <p:sp>
        <p:nvSpPr>
          <p:cNvPr id="101" name="TextShape 2"/>
          <p:cNvSpPr txBox="1"/>
          <p:nvPr/>
        </p:nvSpPr>
        <p:spPr>
          <a:xfrm>
            <a:off x="311760" y="1229760"/>
            <a:ext cx="8520120" cy="3338640"/>
          </a:xfrm>
          <a:prstGeom prst="rect">
            <a:avLst/>
          </a:prstGeom>
          <a:noFill/>
          <a:ln>
            <a:noFill/>
          </a:ln>
        </p:spPr>
        <p:txBody>
          <a:bodyPr tIns="91440" bIns="91440">
            <a:normAutofit/>
          </a:bodyPr>
          <a:lstStyle/>
          <a:p>
            <a:pPr marL="457200" indent="-228240">
              <a:lnSpc>
                <a:spcPct val="115000"/>
              </a:lnSpc>
            </a:pPr>
            <a:endParaRPr lang="fr-FR" sz="1400" b="0" strike="noStrike" spc="-1">
              <a:solidFill>
                <a:srgbClr val="000000"/>
              </a:solidFill>
              <a:latin typeface="Arial"/>
            </a:endParaRPr>
          </a:p>
          <a:p>
            <a:pPr marL="457200" indent="-228240">
              <a:lnSpc>
                <a:spcPct val="115000"/>
              </a:lnSpc>
            </a:pPr>
            <a:endParaRPr lang="fr-FR" sz="14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Des écrits pour apprendre</a:t>
            </a:r>
            <a:endParaRPr lang="fr-FR" sz="1800" b="0" strike="noStrike" spc="-1">
              <a:solidFill>
                <a:srgbClr val="000000"/>
              </a:solidFill>
              <a:latin typeface="Arial"/>
            </a:endParaRPr>
          </a:p>
          <a:p>
            <a:pPr marL="457200" indent="-342720">
              <a:lnSpc>
                <a:spcPct val="115000"/>
              </a:lnSpc>
            </a:pP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Des écrits pour réfléchir</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Des écrits variés, non normés et non définitifs</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311760" y="410040"/>
            <a:ext cx="8520120" cy="60732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QUESTIONNAIRE</a:t>
            </a:r>
            <a:endParaRPr lang="fr-FR" sz="3000" b="0" strike="noStrike" spc="-1">
              <a:solidFill>
                <a:srgbClr val="000000"/>
              </a:solidFill>
              <a:latin typeface="Arial"/>
            </a:endParaRPr>
          </a:p>
        </p:txBody>
      </p:sp>
      <p:sp>
        <p:nvSpPr>
          <p:cNvPr id="103" name="TextShape 2"/>
          <p:cNvSpPr txBox="1"/>
          <p:nvPr/>
        </p:nvSpPr>
        <p:spPr>
          <a:xfrm>
            <a:off x="311760" y="1229760"/>
            <a:ext cx="8520120" cy="3338640"/>
          </a:xfrm>
          <a:prstGeom prst="rect">
            <a:avLst/>
          </a:prstGeom>
          <a:noFill/>
          <a:ln>
            <a:noFill/>
          </a:ln>
        </p:spPr>
        <p:txBody>
          <a:bodyPr tIns="91440" bIns="91440" anchor="ctr">
            <a:normAutofit/>
          </a:bodyPr>
          <a:lstStyle/>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Quels écrits de travail avez-vous pu mettre en œuvre au sein de vos classes?</a:t>
            </a: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Quelles difficultés avez-vous rencontrées dans cette mise en œuvre? </a:t>
            </a: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Quelles adaptations avez-vous apportées?</a:t>
            </a: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Quelles réussites avez-vous pu constater?</a:t>
            </a: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Avez-vous observé des changements dans vos classes et dans votre enseignement grâce à l'utilisation des écrits de travail?</a:t>
            </a:r>
            <a:endParaRPr lang="fr-FR" sz="1800" b="0" strike="noStrike" spc="-1">
              <a:solidFill>
                <a:srgbClr val="000000"/>
              </a:solidFill>
              <a:latin typeface="Arial"/>
            </a:endParaRPr>
          </a:p>
          <a:p>
            <a:pPr marL="457200" indent="-342720">
              <a:lnSpc>
                <a:spcPct val="115000"/>
              </a:lnSpc>
              <a:buClr>
                <a:srgbClr val="2A3990"/>
              </a:buClr>
              <a:buFont typeface="Noto Sans Symbols"/>
              <a:buChar char="⮚"/>
            </a:pPr>
            <a:r>
              <a:rPr lang="fr-FR" sz="1800" b="0" strike="noStrike" spc="-1">
                <a:solidFill>
                  <a:srgbClr val="2A3990"/>
                </a:solidFill>
                <a:latin typeface="Roboto"/>
                <a:ea typeface="Roboto"/>
              </a:rPr>
              <a:t>Pour alimenter les discussions, pourriez-vous déposer une production d’élève? (ces productions ne seront pas rendues publiques et sont à vocation purement interne à la formation!)Merci d’indiquer  vos objectifs d’apprentissage? pour quelles activités? votre bilan?</a:t>
            </a:r>
            <a:endParaRPr lang="fr-FR" sz="1800" b="0" strike="noStrike" spc="-1">
              <a:solidFill>
                <a:srgbClr val="000000"/>
              </a:solidFill>
              <a:latin typeface="Arial"/>
            </a:endParaRPr>
          </a:p>
          <a:p>
            <a:pPr marL="2743200" indent="-393480">
              <a:lnSpc>
                <a:spcPct val="120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311760" y="410040"/>
            <a:ext cx="8520120" cy="607320"/>
          </a:xfrm>
          <a:prstGeom prst="rect">
            <a:avLst/>
          </a:prstGeom>
          <a:noFill/>
          <a:ln>
            <a:noFill/>
          </a:ln>
        </p:spPr>
        <p:txBody>
          <a:bodyPr tIns="91440" bIns="91440">
            <a:normAutofit fontScale="31000"/>
          </a:bodyPr>
          <a:lstStyle/>
          <a:p>
            <a:pPr algn="ctr">
              <a:lnSpc>
                <a:spcPct val="100000"/>
              </a:lnSpc>
            </a:pPr>
            <a:r>
              <a:rPr lang="fr-FR" sz="3000" b="0" strike="noStrike" spc="-1">
                <a:solidFill>
                  <a:srgbClr val="2A3990"/>
                </a:solidFill>
                <a:latin typeface="Roboto"/>
                <a:ea typeface="Roboto"/>
              </a:rPr>
              <a:t>OBJECTIFS DE CETTE DEUXIÈME JOURNÉE DE STAGE</a:t>
            </a:r>
            <a:endParaRPr lang="fr-FR" sz="3000" b="0" strike="noStrike" spc="-1">
              <a:solidFill>
                <a:srgbClr val="000000"/>
              </a:solidFill>
              <a:latin typeface="Arial"/>
            </a:endParaRPr>
          </a:p>
        </p:txBody>
      </p:sp>
      <p:sp>
        <p:nvSpPr>
          <p:cNvPr id="105" name="TextShape 2"/>
          <p:cNvSpPr txBox="1"/>
          <p:nvPr/>
        </p:nvSpPr>
        <p:spPr>
          <a:xfrm>
            <a:off x="311760" y="1229760"/>
            <a:ext cx="8520120" cy="3338640"/>
          </a:xfrm>
          <a:prstGeom prst="rect">
            <a:avLst/>
          </a:prstGeom>
          <a:noFill/>
          <a:ln>
            <a:noFill/>
          </a:ln>
        </p:spPr>
        <p:txBody>
          <a:bodyPr tIns="91440" bIns="91440" anchor="ctr">
            <a:normAutofit fontScale="91000"/>
          </a:bodyPr>
          <a:lstStyle/>
          <a:p>
            <a:pPr marL="457200" indent="-228240">
              <a:lnSpc>
                <a:spcPct val="115000"/>
              </a:lnSpc>
            </a:pPr>
            <a:endParaRPr lang="fr-FR" sz="1400" b="0" strike="noStrike" spc="-1">
              <a:solidFill>
                <a:srgbClr val="000000"/>
              </a:solidFill>
              <a:latin typeface="Arial"/>
            </a:endParaRPr>
          </a:p>
          <a:p>
            <a:pPr marL="457200" indent="-342720">
              <a:lnSpc>
                <a:spcPct val="115000"/>
              </a:lnSpc>
              <a:buClr>
                <a:srgbClr val="2A3990"/>
              </a:buClr>
              <a:buSzPct val="108000"/>
              <a:buFont typeface="Noto Sans Symbols"/>
              <a:buChar char="⮚"/>
            </a:pPr>
            <a:r>
              <a:rPr lang="fr-FR" sz="1800" b="0" strike="noStrike" spc="-1">
                <a:solidFill>
                  <a:srgbClr val="2A3990"/>
                </a:solidFill>
                <a:latin typeface="Roboto"/>
                <a:ea typeface="Roboto"/>
              </a:rPr>
              <a:t>Utiliser les écrits de travail  dans la classe de langue.</a:t>
            </a:r>
            <a:endParaRPr lang="fr-FR" sz="1800" b="0" strike="noStrike" spc="-1">
              <a:solidFill>
                <a:srgbClr val="000000"/>
              </a:solidFill>
              <a:latin typeface="Arial"/>
            </a:endParaRPr>
          </a:p>
          <a:p>
            <a:pPr marL="457200" indent="-342720">
              <a:lnSpc>
                <a:spcPct val="115000"/>
              </a:lnSpc>
            </a:pPr>
            <a:endParaRPr lang="fr-FR" sz="1800" b="0" strike="noStrike" spc="-1">
              <a:solidFill>
                <a:srgbClr val="000000"/>
              </a:solidFill>
              <a:latin typeface="Arial"/>
            </a:endParaRPr>
          </a:p>
          <a:p>
            <a:pPr marL="457200" indent="-342720">
              <a:lnSpc>
                <a:spcPct val="115000"/>
              </a:lnSpc>
              <a:buClr>
                <a:srgbClr val="2A3990"/>
              </a:buClr>
              <a:buSzPct val="108000"/>
              <a:buFont typeface="Noto Sans Symbols"/>
              <a:buChar char="⮚"/>
            </a:pPr>
            <a:r>
              <a:rPr lang="fr-FR" sz="1800" b="0" strike="noStrike" spc="-1">
                <a:solidFill>
                  <a:srgbClr val="2A3990"/>
                </a:solidFill>
                <a:latin typeface="Roboto"/>
                <a:ea typeface="Roboto"/>
              </a:rPr>
              <a:t> Analyser les écrits de travail des élèves et en comprendre les mécanismes.</a:t>
            </a:r>
            <a:endParaRPr lang="fr-FR" sz="1800" b="0" strike="noStrike" spc="-1">
              <a:solidFill>
                <a:srgbClr val="000000"/>
              </a:solidFill>
              <a:latin typeface="Arial"/>
            </a:endParaRPr>
          </a:p>
          <a:p>
            <a:pPr marL="457200" indent="-342720">
              <a:lnSpc>
                <a:spcPct val="115000"/>
              </a:lnSpc>
            </a:pPr>
            <a:endParaRPr lang="fr-FR" sz="1800" b="0" strike="noStrike" spc="-1">
              <a:solidFill>
                <a:srgbClr val="000000"/>
              </a:solidFill>
              <a:latin typeface="Arial"/>
            </a:endParaRPr>
          </a:p>
          <a:p>
            <a:pPr marL="457200" indent="-342720">
              <a:lnSpc>
                <a:spcPct val="115000"/>
              </a:lnSpc>
              <a:buClr>
                <a:srgbClr val="2A3990"/>
              </a:buClr>
              <a:buSzPct val="108000"/>
              <a:buFont typeface="Noto Sans Symbols"/>
              <a:buChar char="⮚"/>
            </a:pPr>
            <a:r>
              <a:rPr lang="fr-FR" sz="1800" b="0" strike="noStrike" spc="-1">
                <a:solidFill>
                  <a:srgbClr val="2A3990"/>
                </a:solidFill>
                <a:latin typeface="Roboto"/>
                <a:ea typeface="Roboto"/>
              </a:rPr>
              <a:t> Faire de l’erreur un levier d’apprentissage (élève) et de régulation (enseignant).</a:t>
            </a:r>
            <a:endParaRPr lang="fr-FR" sz="1800" b="0" strike="noStrike" spc="-1">
              <a:solidFill>
                <a:srgbClr val="000000"/>
              </a:solidFill>
              <a:latin typeface="Arial"/>
            </a:endParaRPr>
          </a:p>
          <a:p>
            <a:pPr marL="457200" indent="-342720">
              <a:lnSpc>
                <a:spcPct val="115000"/>
              </a:lnSpc>
            </a:pPr>
            <a:endParaRPr lang="fr-FR" sz="1800" b="0" strike="noStrike" spc="-1">
              <a:solidFill>
                <a:srgbClr val="000000"/>
              </a:solidFill>
              <a:latin typeface="Arial"/>
            </a:endParaRPr>
          </a:p>
          <a:p>
            <a:pPr marL="457200" indent="-342720">
              <a:lnSpc>
                <a:spcPct val="115000"/>
              </a:lnSpc>
              <a:buClr>
                <a:srgbClr val="2A3990"/>
              </a:buClr>
              <a:buSzPct val="108000"/>
              <a:buFont typeface="Noto Sans Symbols"/>
              <a:buChar char="⮚"/>
            </a:pPr>
            <a:r>
              <a:rPr lang="fr-FR" sz="1800" b="0" strike="noStrike" spc="-1">
                <a:solidFill>
                  <a:srgbClr val="2A3990"/>
                </a:solidFill>
                <a:latin typeface="Roboto"/>
                <a:ea typeface="Roboto"/>
              </a:rPr>
              <a:t> Gérer l'hétérogénéité pour faire progresser tous les élèves.</a:t>
            </a:r>
            <a:endParaRPr lang="fr-FR" sz="1800" b="0" strike="noStrike" spc="-1">
              <a:solidFill>
                <a:srgbClr val="000000"/>
              </a:solidFill>
              <a:latin typeface="Arial"/>
            </a:endParaRPr>
          </a:p>
          <a:p>
            <a:pPr marL="457200" indent="-342720">
              <a:lnSpc>
                <a:spcPct val="115000"/>
              </a:lnSpc>
            </a:pPr>
            <a:endParaRPr lang="fr-FR" sz="1800" b="0" strike="noStrike" spc="-1">
              <a:solidFill>
                <a:srgbClr val="000000"/>
              </a:solidFill>
              <a:latin typeface="Arial"/>
            </a:endParaRPr>
          </a:p>
          <a:p>
            <a:pPr marL="457200" indent="-342720">
              <a:lnSpc>
                <a:spcPct val="115000"/>
              </a:lnSpc>
              <a:buClr>
                <a:srgbClr val="2A3990"/>
              </a:buClr>
              <a:buSzPct val="108000"/>
              <a:buFont typeface="Noto Sans Symbols"/>
              <a:buChar char="⮚"/>
            </a:pPr>
            <a:r>
              <a:rPr lang="fr-FR" sz="1800" b="0" strike="noStrike" spc="-1">
                <a:solidFill>
                  <a:srgbClr val="2A3990"/>
                </a:solidFill>
                <a:latin typeface="Roboto"/>
                <a:ea typeface="Roboto"/>
              </a:rPr>
              <a:t> Rendre explicites les apprentissages.</a:t>
            </a:r>
            <a:endParaRPr lang="fr-FR" sz="1800" b="0" strike="noStrike" spc="-1">
              <a:solidFill>
                <a:srgbClr val="000000"/>
              </a:solidFill>
              <a:latin typeface="Arial"/>
            </a:endParaRPr>
          </a:p>
          <a:p>
            <a:pPr>
              <a:lnSpc>
                <a:spcPct val="120000"/>
              </a:lnSpc>
            </a:pPr>
            <a:endParaRPr lang="fr-FR" sz="1800" b="0" strike="noStrike" spc="-1">
              <a:solidFill>
                <a:srgbClr val="000000"/>
              </a:solidFill>
              <a:latin typeface="Arial"/>
            </a:endParaRPr>
          </a:p>
          <a:p>
            <a:pPr>
              <a:lnSpc>
                <a:spcPct val="120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311760" y="410040"/>
            <a:ext cx="8520120" cy="900000"/>
          </a:xfrm>
          <a:prstGeom prst="rect">
            <a:avLst/>
          </a:prstGeom>
          <a:noFill/>
          <a:ln>
            <a:noFill/>
          </a:ln>
        </p:spPr>
        <p:txBody>
          <a:bodyPr tIns="91440" bIns="91440">
            <a:normAutofit fontScale="70000"/>
          </a:bodyPr>
          <a:lstStyle/>
          <a:p>
            <a:pPr algn="ctr">
              <a:lnSpc>
                <a:spcPct val="100000"/>
              </a:lnSpc>
            </a:pPr>
            <a:r>
              <a:rPr lang="fr-FR" sz="3000" b="0" strike="noStrike" spc="-1">
                <a:solidFill>
                  <a:srgbClr val="2A3990"/>
                </a:solidFill>
                <a:latin typeface="Roboto"/>
                <a:ea typeface="Roboto"/>
              </a:rPr>
              <a:t>LES ÉCRITS DE TRAVAIL DANS LA CLASSE DE LANGUE</a:t>
            </a:r>
            <a:endParaRPr lang="fr-FR" sz="3000" b="0" strike="noStrike" spc="-1">
              <a:solidFill>
                <a:srgbClr val="000000"/>
              </a:solidFill>
              <a:latin typeface="Arial"/>
            </a:endParaRPr>
          </a:p>
        </p:txBody>
      </p:sp>
      <p:sp>
        <p:nvSpPr>
          <p:cNvPr id="107" name="TextShape 2"/>
          <p:cNvSpPr txBox="1"/>
          <p:nvPr/>
        </p:nvSpPr>
        <p:spPr>
          <a:xfrm>
            <a:off x="311760" y="1351080"/>
            <a:ext cx="8520120" cy="3217320"/>
          </a:xfrm>
          <a:prstGeom prst="rect">
            <a:avLst/>
          </a:prstGeom>
          <a:noFill/>
          <a:ln>
            <a:noFill/>
          </a:ln>
        </p:spPr>
        <p:txBody>
          <a:bodyPr tIns="91440" bIns="91440">
            <a:normAutofit/>
          </a:bodyPr>
          <a:lstStyle/>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Des écrits de travail au service des activités de réception (CE et CO) .</a:t>
            </a:r>
            <a:endParaRPr lang="fr-FR" sz="1800" b="0" strike="noStrike" spc="-1">
              <a:solidFill>
                <a:srgbClr val="000000"/>
              </a:solidFill>
              <a:latin typeface="Arial"/>
            </a:endParaRPr>
          </a:p>
          <a:p>
            <a:pPr marL="457200" indent="-39348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Des écrits de travail au service des activités de production. (EOI/ EOC/ EE) </a:t>
            </a:r>
            <a:endParaRPr lang="fr-FR" sz="1800" b="0" strike="noStrike" spc="-1">
              <a:solidFill>
                <a:srgbClr val="000000"/>
              </a:solidFill>
              <a:latin typeface="Arial"/>
            </a:endParaRPr>
          </a:p>
          <a:p>
            <a:pPr marL="457200" indent="-39348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Arial"/>
                <a:ea typeface="Arial"/>
              </a:rPr>
              <a:t>Des écrits de travail au service de la mémorisation et des automatismes.</a:t>
            </a:r>
            <a:endParaRPr lang="fr-FR" sz="1800" b="0" strike="noStrike" spc="-1">
              <a:solidFill>
                <a:srgbClr val="000000"/>
              </a:solidFill>
              <a:latin typeface="Arial"/>
            </a:endParaRPr>
          </a:p>
          <a:p>
            <a:pPr marL="457200" indent="-228240">
              <a:lnSpc>
                <a:spcPct val="115000"/>
              </a:lnSpc>
            </a:pP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311760" y="410040"/>
            <a:ext cx="8520120" cy="607320"/>
          </a:xfrm>
          <a:prstGeom prst="rect">
            <a:avLst/>
          </a:prstGeom>
          <a:noFill/>
          <a:ln>
            <a:noFill/>
          </a:ln>
        </p:spPr>
        <p:txBody>
          <a:bodyPr tIns="91440" bIns="91440">
            <a:normAutofit fontScale="91000"/>
          </a:bodyPr>
          <a:lstStyle/>
          <a:p>
            <a:pPr algn="ctr">
              <a:lnSpc>
                <a:spcPct val="100000"/>
              </a:lnSpc>
            </a:pPr>
            <a:r>
              <a:rPr lang="fr-FR" sz="3000" b="0" strike="noStrike" spc="-1">
                <a:solidFill>
                  <a:srgbClr val="2A3990"/>
                </a:solidFill>
                <a:latin typeface="Roboto"/>
                <a:ea typeface="Roboto"/>
              </a:rPr>
              <a:t>TRAVAIL EN ATELIERS SUR DEUX CO</a:t>
            </a:r>
            <a:endParaRPr lang="fr-FR" sz="3000" b="0" strike="noStrike" spc="-1">
              <a:solidFill>
                <a:srgbClr val="000000"/>
              </a:solidFill>
              <a:latin typeface="Arial"/>
            </a:endParaRPr>
          </a:p>
        </p:txBody>
      </p:sp>
      <p:sp>
        <p:nvSpPr>
          <p:cNvPr id="109" name="TextShape 2"/>
          <p:cNvSpPr txBox="1"/>
          <p:nvPr/>
        </p:nvSpPr>
        <p:spPr>
          <a:xfrm>
            <a:off x="311760" y="1229760"/>
            <a:ext cx="8520120" cy="3338640"/>
          </a:xfrm>
          <a:prstGeom prst="rect">
            <a:avLst/>
          </a:prstGeom>
          <a:noFill/>
          <a:ln>
            <a:noFill/>
          </a:ln>
        </p:spPr>
        <p:txBody>
          <a:bodyPr tIns="91440" bIns="91440">
            <a:normAutofit/>
          </a:bodyPr>
          <a:lstStyle/>
          <a:p>
            <a:pPr marL="457200" indent="-228240">
              <a:lnSpc>
                <a:spcPct val="120000"/>
              </a:lnSpc>
            </a:pPr>
            <a:endParaRPr lang="fr-FR" sz="14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Roboto"/>
                <a:ea typeface="Roboto"/>
              </a:rPr>
              <a:t>Voici des exemples d’écrits de travail produits par des élèves à partir de 2 activités de compréhension de l’oral. (en sixième et en troisième)</a:t>
            </a:r>
            <a:endParaRPr lang="fr-FR" sz="1800" b="0" strike="noStrike" spc="-1">
              <a:solidFill>
                <a:srgbClr val="000000"/>
              </a:solidFill>
              <a:latin typeface="Arial"/>
            </a:endParaRPr>
          </a:p>
          <a:p>
            <a:pPr marL="45720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Roboto"/>
                <a:ea typeface="Roboto"/>
              </a:rPr>
              <a:t>Quelles activités pourrait-on proposer pour gérer cette hétérogénéité?</a:t>
            </a:r>
            <a:endParaRPr lang="fr-FR" sz="1800" b="0" strike="noStrike" spc="-1">
              <a:solidFill>
                <a:srgbClr val="000000"/>
              </a:solidFill>
              <a:latin typeface="Arial"/>
            </a:endParaRPr>
          </a:p>
          <a:p>
            <a:pPr marL="457200">
              <a:lnSpc>
                <a:spcPct val="120000"/>
              </a:lnSpc>
            </a:pPr>
            <a:endParaRPr lang="fr-FR" sz="1800" b="0" strike="noStrike" spc="-1">
              <a:solidFill>
                <a:srgbClr val="000000"/>
              </a:solidFill>
              <a:latin typeface="Arial"/>
            </a:endParaRPr>
          </a:p>
          <a:p>
            <a:pPr marL="457200" indent="-393480">
              <a:lnSpc>
                <a:spcPct val="120000"/>
              </a:lnSpc>
              <a:buClr>
                <a:srgbClr val="2A3990"/>
              </a:buClr>
              <a:buFont typeface="Roboto"/>
              <a:buChar char="➢"/>
            </a:pPr>
            <a:r>
              <a:rPr lang="fr-FR" sz="1800" b="0" strike="noStrike" spc="-1">
                <a:solidFill>
                  <a:srgbClr val="2A3990"/>
                </a:solidFill>
                <a:highlight>
                  <a:srgbClr val="FFFFFF"/>
                </a:highlight>
                <a:latin typeface="Roboto"/>
                <a:ea typeface="Roboto"/>
              </a:rPr>
              <a:t>Les écrits de travail après ces activités.</a:t>
            </a: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311760" y="410040"/>
            <a:ext cx="8520120" cy="607320"/>
          </a:xfrm>
          <a:prstGeom prst="rect">
            <a:avLst/>
          </a:prstGeom>
          <a:noFill/>
          <a:ln>
            <a:noFill/>
          </a:ln>
        </p:spPr>
        <p:txBody>
          <a:bodyPr tIns="91440" bIns="91440">
            <a:normAutofit fontScale="91000"/>
          </a:bodyPr>
          <a:lstStyle/>
          <a:p>
            <a:endParaRPr lang="fr-FR" sz="1400" b="0" strike="noStrike" spc="-1">
              <a:solidFill>
                <a:srgbClr val="000000"/>
              </a:solidFill>
              <a:latin typeface="Arial"/>
            </a:endParaRPr>
          </a:p>
        </p:txBody>
      </p:sp>
      <p:sp>
        <p:nvSpPr>
          <p:cNvPr id="111" name="TextShape 2"/>
          <p:cNvSpPr txBox="1"/>
          <p:nvPr/>
        </p:nvSpPr>
        <p:spPr>
          <a:xfrm>
            <a:off x="311760" y="1229760"/>
            <a:ext cx="8520120" cy="3338640"/>
          </a:xfrm>
          <a:prstGeom prst="rect">
            <a:avLst/>
          </a:prstGeom>
          <a:noFill/>
          <a:ln>
            <a:noFill/>
          </a:ln>
        </p:spPr>
        <p:txBody>
          <a:bodyPr tIns="91440" bIns="91440">
            <a:normAutofit/>
          </a:bodyPr>
          <a:lstStyle/>
          <a:p>
            <a:endParaRPr lang="fr-FR" sz="1400" b="0" strike="noStrike" spc="-1">
              <a:solidFill>
                <a:srgbClr val="000000"/>
              </a:solidFill>
              <a:latin typeface="Arial"/>
            </a:endParaRPr>
          </a:p>
        </p:txBody>
      </p:sp>
      <p:pic>
        <p:nvPicPr>
          <p:cNvPr id="112" name="Google Shape;124;g11e6ab212ea_0_0"/>
          <p:cNvPicPr/>
          <p:nvPr/>
        </p:nvPicPr>
        <p:blipFill>
          <a:blip r:embed="rId3"/>
          <a:stretch/>
        </p:blipFill>
        <p:spPr>
          <a:xfrm>
            <a:off x="0" y="-57600"/>
            <a:ext cx="4028760" cy="5067000"/>
          </a:xfrm>
          <a:prstGeom prst="rect">
            <a:avLst/>
          </a:prstGeom>
          <a:ln>
            <a:noFill/>
          </a:ln>
        </p:spPr>
      </p:pic>
      <p:pic>
        <p:nvPicPr>
          <p:cNvPr id="113" name="Google Shape;125;g11e6ab212ea_0_0"/>
          <p:cNvPicPr/>
          <p:nvPr/>
        </p:nvPicPr>
        <p:blipFill>
          <a:blip r:embed="rId4"/>
          <a:stretch/>
        </p:blipFill>
        <p:spPr>
          <a:xfrm>
            <a:off x="4865400" y="1290240"/>
            <a:ext cx="3409560" cy="2371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311760" y="410040"/>
            <a:ext cx="8520120" cy="607320"/>
          </a:xfrm>
          <a:prstGeom prst="rect">
            <a:avLst/>
          </a:prstGeom>
          <a:noFill/>
          <a:ln>
            <a:noFill/>
          </a:ln>
        </p:spPr>
        <p:txBody>
          <a:bodyPr tIns="91440" bIns="91440">
            <a:normAutofit fontScale="91000"/>
          </a:bodyPr>
          <a:lstStyle/>
          <a:p>
            <a:endParaRPr lang="fr-FR" sz="1400" b="0" strike="noStrike" spc="-1">
              <a:solidFill>
                <a:srgbClr val="000000"/>
              </a:solidFill>
              <a:latin typeface="Arial"/>
            </a:endParaRPr>
          </a:p>
        </p:txBody>
      </p:sp>
      <p:sp>
        <p:nvSpPr>
          <p:cNvPr id="115" name="TextShape 2"/>
          <p:cNvSpPr txBox="1"/>
          <p:nvPr/>
        </p:nvSpPr>
        <p:spPr>
          <a:xfrm>
            <a:off x="311760" y="1229760"/>
            <a:ext cx="8520120" cy="3338640"/>
          </a:xfrm>
          <a:prstGeom prst="rect">
            <a:avLst/>
          </a:prstGeom>
          <a:noFill/>
          <a:ln>
            <a:noFill/>
          </a:ln>
        </p:spPr>
        <p:txBody>
          <a:bodyPr tIns="91440" bIns="91440">
            <a:normAutofit/>
          </a:bodyPr>
          <a:lstStyle/>
          <a:p>
            <a:endParaRPr lang="fr-FR" sz="1400" b="0" strike="noStrike" spc="-1">
              <a:solidFill>
                <a:srgbClr val="000000"/>
              </a:solidFill>
              <a:latin typeface="Arial"/>
            </a:endParaRPr>
          </a:p>
        </p:txBody>
      </p:sp>
      <p:pic>
        <p:nvPicPr>
          <p:cNvPr id="116" name="Google Shape;132;g11e6ab212ea_0_7"/>
          <p:cNvPicPr/>
          <p:nvPr/>
        </p:nvPicPr>
        <p:blipFill>
          <a:blip r:embed="rId3"/>
          <a:stretch/>
        </p:blipFill>
        <p:spPr>
          <a:xfrm>
            <a:off x="2226960" y="0"/>
            <a:ext cx="4689720" cy="5143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3926</Words>
  <Application>Microsoft Office PowerPoint</Application>
  <PresentationFormat>Affichage à l'écran (16:9)</PresentationFormat>
  <Paragraphs>294</Paragraphs>
  <Slides>26</Slides>
  <Notes>17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26</vt:i4>
      </vt:variant>
    </vt:vector>
  </HeadingPairs>
  <TitlesOfParts>
    <vt:vector size="35" baseType="lpstr">
      <vt:lpstr>Arial</vt:lpstr>
      <vt:lpstr>DejaVu Sans</vt:lpstr>
      <vt:lpstr>Noto Sans Symbols</vt:lpstr>
      <vt:lpstr>Roboto</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moi toi</dc:creator>
  <dc:description/>
  <cp:lastModifiedBy>Utilisateur Windows</cp:lastModifiedBy>
  <cp:revision>1</cp:revision>
  <dcterms:modified xsi:type="dcterms:W3CDTF">2022-06-17T07:19:01Z</dcterms:modified>
  <dc:language>fr-FR</dc:language>
</cp:coreProperties>
</file>