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p:scale>
          <a:sx n="100" d="100"/>
          <a:sy n="100" d="100"/>
        </p:scale>
        <p:origin x="-228"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3BA87-5465-4992-A626-EEB3AA2EC6DA}" type="datetimeFigureOut">
              <a:rPr lang="fr-FR" smtClean="0"/>
              <a:pPr/>
              <a:t>12/03/2015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91B1E-1D91-44EE-AFEB-E4FA9E714F6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A891B1E-1D91-44EE-AFEB-E4FA9E714F65}"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C73CDB6-7A4A-4FF5-A0EE-7392B00FD372}" type="datetimeFigureOut">
              <a:rPr lang="fr-FR" smtClean="0"/>
              <a:pPr/>
              <a:t>12/03/2015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FAEFD4-F2B9-4D6E-B4B5-CF8D9D2863E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3CDB6-7A4A-4FF5-A0EE-7392B00FD372}" type="datetimeFigureOut">
              <a:rPr lang="fr-FR" smtClean="0"/>
              <a:pPr/>
              <a:t>12/03/2015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AEFD4-F2B9-4D6E-B4B5-CF8D9D2863E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1026" name="Picture 2"/>
          <p:cNvPicPr>
            <a:picLocks noChangeAspect="1" noChangeArrowheads="1"/>
          </p:cNvPicPr>
          <p:nvPr/>
        </p:nvPicPr>
        <p:blipFill>
          <a:blip r:embed="rId2"/>
          <a:srcRect l="6945" t="25000" r="25347" b="16666"/>
          <a:stretch>
            <a:fillRect/>
          </a:stretch>
        </p:blipFill>
        <p:spPr bwMode="auto">
          <a:xfrm>
            <a:off x="187287" y="214290"/>
            <a:ext cx="8854691" cy="6539050"/>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1500166" y="6072206"/>
            <a:ext cx="6143668" cy="369332"/>
          </a:xfrm>
          <a:prstGeom prst="rect">
            <a:avLst/>
          </a:prstGeom>
          <a:noFill/>
        </p:spPr>
        <p:txBody>
          <a:bodyPr wrap="square" rtlCol="0">
            <a:spAutoFit/>
          </a:bodyPr>
          <a:lstStyle/>
          <a:p>
            <a:pPr algn="ctr"/>
            <a:r>
              <a:rPr lang="fr-FR" dirty="0" smtClean="0"/>
              <a:t>17 mars 2015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srcRect l="17900" t="8945" r="39655" b="4886"/>
          <a:stretch>
            <a:fillRect/>
          </a:stretch>
        </p:blipFill>
        <p:spPr bwMode="auto">
          <a:xfrm>
            <a:off x="109980" y="98621"/>
            <a:ext cx="8923851" cy="666793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à coins arrondis 4"/>
          <p:cNvSpPr/>
          <p:nvPr/>
        </p:nvSpPr>
        <p:spPr>
          <a:xfrm>
            <a:off x="357158" y="1071546"/>
            <a:ext cx="8429684" cy="50006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BTS CRCI</a:t>
            </a:r>
          </a:p>
          <a:p>
            <a:r>
              <a:rPr lang="fr-FR" b="1" dirty="0" smtClean="0">
                <a:solidFill>
                  <a:schemeClr val="tx1"/>
                </a:solidFill>
              </a:rPr>
              <a:t>C2. Concevoir des solutions techniques</a:t>
            </a:r>
            <a:endParaRPr lang="fr-FR" b="1" dirty="0">
              <a:solidFill>
                <a:schemeClr val="tx1"/>
              </a:solidFill>
            </a:endParaRPr>
          </a:p>
        </p:txBody>
      </p:sp>
      <p:sp>
        <p:nvSpPr>
          <p:cNvPr id="6" name="Rectangle à coins arrondis 5"/>
          <p:cNvSpPr/>
          <p:nvPr/>
        </p:nvSpPr>
        <p:spPr>
          <a:xfrm>
            <a:off x="357158" y="4071942"/>
            <a:ext cx="2857520" cy="13573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C.1. Identifier et </a:t>
            </a:r>
            <a:r>
              <a:rPr lang="fr-FR" b="1" dirty="0" err="1" smtClean="0">
                <a:solidFill>
                  <a:schemeClr val="tx1"/>
                </a:solidFill>
              </a:rPr>
              <a:t>interprèter</a:t>
            </a:r>
            <a:r>
              <a:rPr lang="fr-FR" b="1" dirty="0" smtClean="0">
                <a:solidFill>
                  <a:schemeClr val="tx1"/>
                </a:solidFill>
              </a:rPr>
              <a:t> les données de définition d’un ouvrage ou d’un matériel.</a:t>
            </a:r>
            <a:endParaRPr lang="fr-FR" b="1" dirty="0">
              <a:solidFill>
                <a:schemeClr val="tx1"/>
              </a:solidFill>
            </a:endParaRPr>
          </a:p>
        </p:txBody>
      </p:sp>
      <p:sp>
        <p:nvSpPr>
          <p:cNvPr id="7" name="Rectangle à coins arrondis 6"/>
          <p:cNvSpPr/>
          <p:nvPr/>
        </p:nvSpPr>
        <p:spPr>
          <a:xfrm>
            <a:off x="3714744" y="3643314"/>
            <a:ext cx="1643074" cy="35719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BAC PRO TCI</a:t>
            </a:r>
            <a:endParaRPr lang="fr-FR" b="1" dirty="0">
              <a:solidFill>
                <a:schemeClr val="tx1"/>
              </a:solidFill>
            </a:endParaRPr>
          </a:p>
        </p:txBody>
      </p:sp>
      <p:sp>
        <p:nvSpPr>
          <p:cNvPr id="8" name="Rectangle à coins arrondis 7"/>
          <p:cNvSpPr/>
          <p:nvPr/>
        </p:nvSpPr>
        <p:spPr>
          <a:xfrm>
            <a:off x="3286116" y="4071942"/>
            <a:ext cx="2786082" cy="13573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C.2. Vérifier les caractéristiques d’un ouvrage ou d’un matériel.</a:t>
            </a:r>
            <a:endParaRPr lang="fr-FR" b="1" dirty="0">
              <a:solidFill>
                <a:schemeClr val="tx1"/>
              </a:solidFill>
            </a:endParaRPr>
          </a:p>
        </p:txBody>
      </p:sp>
      <p:sp>
        <p:nvSpPr>
          <p:cNvPr id="9" name="Rectangle à coins arrondis 8"/>
          <p:cNvSpPr/>
          <p:nvPr/>
        </p:nvSpPr>
        <p:spPr>
          <a:xfrm>
            <a:off x="6143636" y="4071942"/>
            <a:ext cx="2571768" cy="135732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C.4. Définir le processus de réalisation d’un sous ensemble.</a:t>
            </a:r>
            <a:endParaRPr lang="fr-F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srcRect l="20405" t="9189" r="41121" b="5129"/>
          <a:stretch>
            <a:fillRect/>
          </a:stretch>
        </p:blipFill>
        <p:spPr bwMode="auto">
          <a:xfrm>
            <a:off x="120466" y="98098"/>
            <a:ext cx="8935399" cy="6656102"/>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à coins arrondis 4"/>
          <p:cNvSpPr/>
          <p:nvPr/>
        </p:nvSpPr>
        <p:spPr>
          <a:xfrm>
            <a:off x="2857488" y="1285860"/>
            <a:ext cx="3214710" cy="13573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Définir un protocole d’essais : objectifs, conditions, forme des résultats. 	</a:t>
            </a:r>
          </a:p>
          <a:p>
            <a:pPr algn="ctr"/>
            <a:endParaRPr lang="fr-FR" dirty="0">
              <a:solidFill>
                <a:schemeClr val="tx1"/>
              </a:solidFill>
            </a:endParaRPr>
          </a:p>
        </p:txBody>
      </p:sp>
      <p:sp>
        <p:nvSpPr>
          <p:cNvPr id="6" name="Rectangle à coins arrondis 5"/>
          <p:cNvSpPr/>
          <p:nvPr/>
        </p:nvSpPr>
        <p:spPr>
          <a:xfrm>
            <a:off x="428596" y="3929066"/>
            <a:ext cx="4000528" cy="92869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 Choisir </a:t>
            </a:r>
            <a:r>
              <a:rPr lang="fr-FR" b="1" dirty="0">
                <a:solidFill>
                  <a:schemeClr val="tx1"/>
                </a:solidFill>
              </a:rPr>
              <a:t>les procédés et les moyens de fabrication en tenant compte des coûts de production.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srcRect l="20405" t="9189" r="41121" b="5129"/>
          <a:stretch>
            <a:fillRect/>
          </a:stretch>
        </p:blipFill>
        <p:spPr bwMode="auto">
          <a:xfrm>
            <a:off x="120466" y="98098"/>
            <a:ext cx="8935399" cy="6656102"/>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à coins arrondis 4"/>
          <p:cNvSpPr/>
          <p:nvPr/>
        </p:nvSpPr>
        <p:spPr>
          <a:xfrm>
            <a:off x="2857488" y="1285860"/>
            <a:ext cx="3214710" cy="1643074"/>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C7.     BTS</a:t>
            </a:r>
          </a:p>
          <a:p>
            <a:r>
              <a:rPr lang="fr-FR" b="1" dirty="0" smtClean="0">
                <a:solidFill>
                  <a:schemeClr val="tx1"/>
                </a:solidFill>
              </a:rPr>
              <a:t>- </a:t>
            </a:r>
            <a:r>
              <a:rPr lang="fr-FR" b="1" dirty="0">
                <a:solidFill>
                  <a:schemeClr val="tx1"/>
                </a:solidFill>
              </a:rPr>
              <a:t>Mettre en </a:t>
            </a:r>
            <a:r>
              <a:rPr lang="fr-FR" b="1" dirty="0" smtClean="0">
                <a:solidFill>
                  <a:schemeClr val="tx1"/>
                </a:solidFill>
              </a:rPr>
              <a:t>œuvre </a:t>
            </a:r>
            <a:r>
              <a:rPr lang="fr-FR" b="1" dirty="0">
                <a:solidFill>
                  <a:schemeClr val="tx1"/>
                </a:solidFill>
              </a:rPr>
              <a:t>le moyen de production et conduire les essais. 	</a:t>
            </a:r>
          </a:p>
          <a:p>
            <a:r>
              <a:rPr lang="fr-FR" b="1" dirty="0">
                <a:solidFill>
                  <a:schemeClr val="tx1"/>
                </a:solidFill>
              </a:rPr>
              <a:t>	</a:t>
            </a:r>
          </a:p>
          <a:p>
            <a:pPr algn="ctr"/>
            <a:endParaRPr lang="fr-FR" dirty="0">
              <a:solidFill>
                <a:schemeClr val="tx1"/>
              </a:solidFill>
            </a:endParaRPr>
          </a:p>
        </p:txBody>
      </p:sp>
      <p:sp>
        <p:nvSpPr>
          <p:cNvPr id="6" name="Rectangle à coins arrondis 5"/>
          <p:cNvSpPr/>
          <p:nvPr/>
        </p:nvSpPr>
        <p:spPr>
          <a:xfrm>
            <a:off x="428596" y="3857628"/>
            <a:ext cx="4000528" cy="178595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C6.     BAC</a:t>
            </a:r>
          </a:p>
          <a:p>
            <a:r>
              <a:rPr lang="fr-FR" b="1" dirty="0" smtClean="0">
                <a:solidFill>
                  <a:schemeClr val="tx1"/>
                </a:solidFill>
              </a:rPr>
              <a:t>- Monter les outils et introduire les paramètres nécessaires aux réglages et au fonctionnement. </a:t>
            </a:r>
          </a:p>
          <a:p>
            <a:r>
              <a:rPr lang="fr-FR" b="1" dirty="0" smtClean="0">
                <a:solidFill>
                  <a:schemeClr val="tx1"/>
                </a:solidFill>
              </a:rPr>
              <a:t>- Mettre </a:t>
            </a:r>
            <a:r>
              <a:rPr lang="fr-FR" b="1" dirty="0">
                <a:solidFill>
                  <a:schemeClr val="tx1"/>
                </a:solidFill>
              </a:rPr>
              <a:t>en </a:t>
            </a:r>
            <a:r>
              <a:rPr lang="fr-FR" b="1" dirty="0" smtClean="0">
                <a:solidFill>
                  <a:schemeClr val="tx1"/>
                </a:solidFill>
              </a:rPr>
              <a:t>œuvre </a:t>
            </a:r>
            <a:r>
              <a:rPr lang="fr-FR" b="1" dirty="0">
                <a:solidFill>
                  <a:schemeClr val="tx1"/>
                </a:solidFill>
              </a:rPr>
              <a:t>les moyens de production. </a:t>
            </a:r>
            <a:r>
              <a:rPr lang="fr-FR" b="1" dirty="0"/>
              <a:t>	</a:t>
            </a:r>
          </a:p>
        </p:txBody>
      </p:sp>
      <p:sp>
        <p:nvSpPr>
          <p:cNvPr id="7" name="Rectangle à coins arrondis 6"/>
          <p:cNvSpPr/>
          <p:nvPr/>
        </p:nvSpPr>
        <p:spPr>
          <a:xfrm>
            <a:off x="428596" y="5786454"/>
            <a:ext cx="4000528" cy="71438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C7.     BAC</a:t>
            </a:r>
          </a:p>
          <a:p>
            <a:r>
              <a:rPr lang="fr-FR" b="1" dirty="0" smtClean="0">
                <a:solidFill>
                  <a:schemeClr val="tx1"/>
                </a:solidFill>
              </a:rPr>
              <a:t>- Réaliser </a:t>
            </a:r>
            <a:r>
              <a:rPr lang="fr-FR" b="1" dirty="0">
                <a:solidFill>
                  <a:schemeClr val="tx1"/>
                </a:solidFill>
              </a:rPr>
              <a:t>les opérations de fabrication</a:t>
            </a:r>
            <a:r>
              <a:rPr lang="fr-FR" b="1" dirty="0" smtClean="0">
                <a:solidFill>
                  <a:schemeClr val="tx1"/>
                </a:solidFill>
              </a:rPr>
              <a:t>.</a:t>
            </a:r>
            <a:endParaRPr lang="fr-FR" b="1" dirty="0"/>
          </a:p>
          <a:p>
            <a:r>
              <a:rPr lang="fr-FR" b="1" dirty="0"/>
              <a:t>	</a:t>
            </a:r>
          </a:p>
        </p:txBody>
      </p:sp>
      <p:sp>
        <p:nvSpPr>
          <p:cNvPr id="8" name="Rectangle à coins arrondis 7"/>
          <p:cNvSpPr/>
          <p:nvPr/>
        </p:nvSpPr>
        <p:spPr>
          <a:xfrm>
            <a:off x="4572000" y="4214818"/>
            <a:ext cx="4000528" cy="2000264"/>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C8.    BAC</a:t>
            </a:r>
          </a:p>
          <a:p>
            <a:r>
              <a:rPr lang="fr-FR" b="1" dirty="0" smtClean="0">
                <a:solidFill>
                  <a:schemeClr val="tx1"/>
                </a:solidFill>
              </a:rPr>
              <a:t>- Installer </a:t>
            </a:r>
            <a:r>
              <a:rPr lang="fr-FR" b="1" dirty="0">
                <a:solidFill>
                  <a:schemeClr val="tx1"/>
                </a:solidFill>
              </a:rPr>
              <a:t>l’aire d’assemblage. </a:t>
            </a:r>
          </a:p>
          <a:p>
            <a:r>
              <a:rPr lang="fr-FR" b="1" dirty="0" smtClean="0">
                <a:solidFill>
                  <a:schemeClr val="tx1"/>
                </a:solidFill>
              </a:rPr>
              <a:t>- Positionner </a:t>
            </a:r>
            <a:r>
              <a:rPr lang="fr-FR" b="1" dirty="0">
                <a:solidFill>
                  <a:schemeClr val="tx1"/>
                </a:solidFill>
              </a:rPr>
              <a:t>les éléments et les pièces. </a:t>
            </a:r>
          </a:p>
          <a:p>
            <a:r>
              <a:rPr lang="fr-FR" b="1" dirty="0" smtClean="0">
                <a:solidFill>
                  <a:schemeClr val="tx1"/>
                </a:solidFill>
              </a:rPr>
              <a:t>- Assembler </a:t>
            </a:r>
            <a:r>
              <a:rPr lang="fr-FR" b="1" dirty="0">
                <a:solidFill>
                  <a:schemeClr val="tx1"/>
                </a:solidFill>
              </a:rPr>
              <a:t>les éléments par un procédé (soudage, boulonnage,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Pour renforcer le savoir des compétences détaillées du Bac Pro qui permettent la passerelle avec le BTS. Nous devons prendre chaque compétence complète du Bac et voir sur quelles compétences détaillées du BTS elles interviennent.</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3"/>
          <a:srcRect l="23649" t="13574" r="40135" b="5927"/>
          <a:stretch>
            <a:fillRect/>
          </a:stretch>
        </p:blipFill>
        <p:spPr bwMode="auto">
          <a:xfrm>
            <a:off x="142844" y="142852"/>
            <a:ext cx="4286280" cy="6715148"/>
          </a:xfrm>
          <a:prstGeom prst="rect">
            <a:avLst/>
          </a:prstGeom>
          <a:ln>
            <a:no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4"/>
          <a:srcRect l="22916" t="20833" r="40104" b="43333"/>
          <a:stretch>
            <a:fillRect/>
          </a:stretch>
        </p:blipFill>
        <p:spPr bwMode="auto">
          <a:xfrm>
            <a:off x="4429124" y="3643296"/>
            <a:ext cx="4714876" cy="321470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786314" y="285728"/>
            <a:ext cx="4071966" cy="32861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Lors d’une séquence en atelier plusieurs compétences peuvent être exploitées comme la C4</a:t>
            </a:r>
          </a:p>
          <a:p>
            <a:r>
              <a:rPr lang="fr-FR" dirty="0">
                <a:solidFill>
                  <a:schemeClr val="tx1"/>
                </a:solidFill>
              </a:rPr>
              <a:t>Compétence du Bac Pro </a:t>
            </a:r>
            <a:r>
              <a:rPr lang="fr-FR" dirty="0" smtClean="0">
                <a:solidFill>
                  <a:schemeClr val="tx1"/>
                </a:solidFill>
              </a:rPr>
              <a:t>mise </a:t>
            </a:r>
            <a:r>
              <a:rPr lang="fr-FR" dirty="0">
                <a:solidFill>
                  <a:schemeClr val="tx1"/>
                </a:solidFill>
              </a:rPr>
              <a:t>en œuvre pour une séquence d’atelier  </a:t>
            </a:r>
          </a:p>
          <a:p>
            <a:r>
              <a:rPr lang="fr-FR" dirty="0">
                <a:solidFill>
                  <a:schemeClr val="tx1"/>
                </a:solidFill>
              </a:rPr>
              <a:t>Cette compétence nous </a:t>
            </a:r>
            <a:r>
              <a:rPr lang="fr-FR" dirty="0" smtClean="0">
                <a:solidFill>
                  <a:schemeClr val="tx1"/>
                </a:solidFill>
              </a:rPr>
              <a:t>permet </a:t>
            </a:r>
            <a:r>
              <a:rPr lang="fr-FR" dirty="0">
                <a:solidFill>
                  <a:schemeClr val="tx1"/>
                </a:solidFill>
              </a:rPr>
              <a:t>d’aborder des points de compétences détaillées en BTS </a:t>
            </a:r>
          </a:p>
        </p:txBody>
      </p:sp>
      <p:sp>
        <p:nvSpPr>
          <p:cNvPr id="7" name="Rectangle à coins arrondis 6"/>
          <p:cNvSpPr/>
          <p:nvPr/>
        </p:nvSpPr>
        <p:spPr>
          <a:xfrm>
            <a:off x="214282" y="1071546"/>
            <a:ext cx="485778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C.4. Définir le processus de réalisation d’un sous-ensemble. 	</a:t>
            </a:r>
          </a:p>
        </p:txBody>
      </p:sp>
      <p:sp>
        <p:nvSpPr>
          <p:cNvPr id="9" name="Ellipse 8"/>
          <p:cNvSpPr/>
          <p:nvPr/>
        </p:nvSpPr>
        <p:spPr>
          <a:xfrm>
            <a:off x="1071538" y="6357958"/>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143240" y="4714884"/>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2071670" y="5857892"/>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500562" y="4572008"/>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071802" y="5357826"/>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572132" y="5143512"/>
            <a:ext cx="1143008"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572132" y="4786322"/>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5572132" y="5929330"/>
            <a:ext cx="114300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643702" y="4786322"/>
            <a:ext cx="1143008" cy="64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7786710" y="4572008"/>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p:nvPr/>
        </p:nvCxnSpPr>
        <p:spPr>
          <a:xfrm rot="5400000">
            <a:off x="1393009" y="2964653"/>
            <a:ext cx="3429024" cy="33575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15" idx="0"/>
          </p:cNvCxnSpPr>
          <p:nvPr/>
        </p:nvCxnSpPr>
        <p:spPr>
          <a:xfrm rot="5400000">
            <a:off x="5679289" y="4036223"/>
            <a:ext cx="1214446" cy="2857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5400000">
            <a:off x="3714744" y="3571876"/>
            <a:ext cx="1357322" cy="9286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5400000">
            <a:off x="2321703" y="3393281"/>
            <a:ext cx="2643206" cy="22860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5400000">
            <a:off x="4643438" y="3929066"/>
            <a:ext cx="1000132" cy="2857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18" idx="0"/>
          </p:cNvCxnSpPr>
          <p:nvPr/>
        </p:nvCxnSpPr>
        <p:spPr>
          <a:xfrm rot="16200000" flipH="1">
            <a:off x="6572264" y="4143380"/>
            <a:ext cx="1214446" cy="7143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5400000">
            <a:off x="7858148" y="4071942"/>
            <a:ext cx="100013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heckerboard(across)">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checkerboard(across)">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checkerboard(across)">
                                      <p:cBhvr>
                                        <p:cTn id="31" dur="500"/>
                                        <p:tgtEl>
                                          <p:spTgt spid="2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par>
                                <p:cTn id="41" presetID="5" presetClass="entr" presetSubtype="1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500"/>
                                        <p:tgtEl>
                                          <p:spTgt spid="24"/>
                                        </p:tgtEl>
                                      </p:cBhvr>
                                    </p:animEffect>
                                  </p:childTnLst>
                                </p:cTn>
                              </p:par>
                              <p:par>
                                <p:cTn id="44" presetID="5" presetClass="entr" presetSubtype="1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heckerboard(across)">
                                      <p:cBhvr>
                                        <p:cTn id="46" dur="500"/>
                                        <p:tgtEl>
                                          <p:spTgt spid="3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cTn>
                              </p:par>
                              <p:par>
                                <p:cTn id="50" presetID="5" presetClass="entr" presetSubtype="1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500"/>
                                        <p:tgtEl>
                                          <p:spTgt spid="14"/>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cTn>
                              </p:par>
                              <p:par>
                                <p:cTn id="65" presetID="5" presetClass="entr" presetSubtype="1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heckerboard(across)">
                                      <p:cBhvr>
                                        <p:cTn id="67" dur="500"/>
                                        <p:tgtEl>
                                          <p:spTgt spid="32"/>
                                        </p:tgtEl>
                                      </p:cBhvr>
                                    </p:animEffect>
                                  </p:childTnLst>
                                </p:cTn>
                              </p:par>
                              <p:par>
                                <p:cTn id="68" presetID="5" presetClass="entr" presetSubtype="1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checkerboard(across)">
                                      <p:cBhvr>
                                        <p:cTn id="70" dur="500"/>
                                        <p:tgtEl>
                                          <p:spTgt spid="35"/>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heckerboard(across)">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r>
              <a:rPr lang="fr-FR" sz="9600" dirty="0" smtClean="0"/>
              <a:t>FIN</a:t>
            </a:r>
            <a:endParaRPr lang="fr-FR" sz="9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6" name="Picture 2"/>
          <p:cNvPicPr>
            <a:picLocks noGrp="1" noChangeAspect="1" noChangeArrowheads="1"/>
          </p:cNvPicPr>
          <p:nvPr>
            <p:ph idx="1"/>
          </p:nvPr>
        </p:nvPicPr>
        <p:blipFill>
          <a:blip r:embed="rId2"/>
          <a:srcRect l="17748" t="9676" r="36308" b="4642"/>
          <a:stretch>
            <a:fillRect/>
          </a:stretch>
        </p:blipFill>
        <p:spPr bwMode="auto">
          <a:xfrm>
            <a:off x="142844" y="214290"/>
            <a:ext cx="8715436" cy="6500858"/>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500034" y="1071546"/>
            <a:ext cx="378621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tx1"/>
                </a:solidFill>
              </a:rPr>
              <a:t>Activités et tâches du Bac Pro du référentiel </a:t>
            </a:r>
            <a:endParaRPr lang="fr-FR" dirty="0">
              <a:solidFill>
                <a:schemeClr val="tx1"/>
              </a:solidFill>
            </a:endParaRPr>
          </a:p>
        </p:txBody>
      </p:sp>
      <p:sp>
        <p:nvSpPr>
          <p:cNvPr id="6" name="ZoneTexte 5"/>
          <p:cNvSpPr txBox="1"/>
          <p:nvPr/>
        </p:nvSpPr>
        <p:spPr>
          <a:xfrm>
            <a:off x="4857752" y="1071546"/>
            <a:ext cx="378621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tx1"/>
                </a:solidFill>
              </a:rPr>
              <a:t>Activités et tâches du BTS du référentiel </a:t>
            </a:r>
            <a:endParaRPr lang="fr-FR" dirty="0">
              <a:solidFill>
                <a:schemeClr val="tx1"/>
              </a:solidFill>
            </a:endParaRPr>
          </a:p>
        </p:txBody>
      </p:sp>
      <p:sp>
        <p:nvSpPr>
          <p:cNvPr id="7" name="Ellipse 6"/>
          <p:cNvSpPr/>
          <p:nvPr/>
        </p:nvSpPr>
        <p:spPr>
          <a:xfrm>
            <a:off x="500034" y="2000240"/>
            <a:ext cx="3571900" cy="2571768"/>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786314" y="2071678"/>
            <a:ext cx="3571900" cy="2571768"/>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57224" y="6072206"/>
            <a:ext cx="3286148" cy="58477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solidFill>
                  <a:schemeClr val="tx1"/>
                </a:solidFill>
              </a:rPr>
              <a:t>LE TECHNICIEN SUPERIEUR</a:t>
            </a:r>
          </a:p>
          <a:p>
            <a:pPr algn="ctr"/>
            <a:r>
              <a:rPr lang="fr-FR" sz="1600" b="1" dirty="0" smtClean="0">
                <a:solidFill>
                  <a:schemeClr val="tx1"/>
                </a:solidFill>
              </a:rPr>
              <a:t>CONCOIT UN ENSEMBLE</a:t>
            </a:r>
            <a:endParaRPr lang="fr-FR" sz="1600" b="1" dirty="0">
              <a:solidFill>
                <a:schemeClr val="tx1"/>
              </a:solidFill>
            </a:endParaRPr>
          </a:p>
        </p:txBody>
      </p:sp>
      <p:sp>
        <p:nvSpPr>
          <p:cNvPr id="10" name="ZoneTexte 9"/>
          <p:cNvSpPr txBox="1"/>
          <p:nvPr/>
        </p:nvSpPr>
        <p:spPr>
          <a:xfrm>
            <a:off x="5017824" y="5894024"/>
            <a:ext cx="3286148"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solidFill>
                  <a:schemeClr val="tx1"/>
                </a:solidFill>
              </a:rPr>
              <a:t>LE TECHNICIEN</a:t>
            </a:r>
          </a:p>
          <a:p>
            <a:pPr algn="ctr"/>
            <a:r>
              <a:rPr lang="fr-FR" sz="1600" b="1" dirty="0" smtClean="0">
                <a:solidFill>
                  <a:schemeClr val="tx1"/>
                </a:solidFill>
              </a:rPr>
              <a:t>LE COMPREND ET</a:t>
            </a:r>
          </a:p>
          <a:p>
            <a:pPr algn="ctr"/>
            <a:r>
              <a:rPr lang="fr-FR" sz="1600" b="1" dirty="0" smtClean="0">
                <a:solidFill>
                  <a:schemeClr val="tx1"/>
                </a:solidFill>
              </a:rPr>
              <a:t> L’EXPLOITE</a:t>
            </a:r>
          </a:p>
        </p:txBody>
      </p:sp>
      <p:sp>
        <p:nvSpPr>
          <p:cNvPr id="12" name="Rectangle à coins arrondis 11"/>
          <p:cNvSpPr/>
          <p:nvPr/>
        </p:nvSpPr>
        <p:spPr>
          <a:xfrm>
            <a:off x="1643042" y="3429000"/>
            <a:ext cx="5857916" cy="1071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ANALYSE DES ROLES DU TECHNICIEN ET DU TECHNICIEN SUPERIEUR</a:t>
            </a:r>
            <a:endParaRPr lang="fr-FR" b="1" dirty="0">
              <a:solidFill>
                <a:schemeClr val="tx1"/>
              </a:solidFill>
            </a:endParaRPr>
          </a:p>
        </p:txBody>
      </p:sp>
      <p:sp>
        <p:nvSpPr>
          <p:cNvPr id="14" name="Ellipse 13"/>
          <p:cNvSpPr/>
          <p:nvPr/>
        </p:nvSpPr>
        <p:spPr>
          <a:xfrm>
            <a:off x="357158" y="4714884"/>
            <a:ext cx="8072494" cy="928694"/>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5"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6" presetClass="emph" presetSubtype="0" fill="hold" grpId="1" nodeType="withEffect">
                                  <p:stCondLst>
                                    <p:cond delay="0"/>
                                  </p:stCondLst>
                                  <p:childTnLst>
                                    <p:animScale>
                                      <p:cBhvr>
                                        <p:cTn id="37" dur="2000" fill="hold"/>
                                        <p:tgtEl>
                                          <p:spTgt spid="12"/>
                                        </p:tgtEl>
                                      </p:cBhvr>
                                      <p:by x="150000" y="150000"/>
                                    </p:animScale>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1"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par>
                                <p:cTn id="46" presetID="6" presetClass="emph" presetSubtype="0" fill="hold" grpId="0" nodeType="withEffect">
                                  <p:stCondLst>
                                    <p:cond delay="0"/>
                                  </p:stCondLst>
                                  <p:childTnLst>
                                    <p:animScale>
                                      <p:cBhvr>
                                        <p:cTn id="47" dur="2000" fill="hold"/>
                                        <p:tgtEl>
                                          <p:spTgt spid="9"/>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1"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6" presetClass="emph" presetSubtype="0" fill="hold" grpId="2" nodeType="withEffect">
                                  <p:stCondLst>
                                    <p:cond delay="0"/>
                                  </p:stCondLst>
                                  <p:childTnLst>
                                    <p:animScale>
                                      <p:cBhvr>
                                        <p:cTn id="54" dur="1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1" animBg="1"/>
      <p:bldP spid="10" grpId="2" animBg="1"/>
      <p:bldP spid="12" grpId="0" animBg="1"/>
      <p:bldP spid="12"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a:srcRect l="17291" t="9676" r="37221" b="4277"/>
          <a:stretch>
            <a:fillRect/>
          </a:stretch>
        </p:blipFill>
        <p:spPr bwMode="auto">
          <a:xfrm>
            <a:off x="214281" y="214290"/>
            <a:ext cx="8819549" cy="653905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à coins arrondis 5"/>
          <p:cNvSpPr/>
          <p:nvPr/>
        </p:nvSpPr>
        <p:spPr>
          <a:xfrm>
            <a:off x="928662" y="1357298"/>
            <a:ext cx="7358114" cy="1071570"/>
          </a:xfrm>
          <a:prstGeom prst="roundRect">
            <a:avLst/>
          </a:prstGeom>
          <a:solidFill>
            <a:srgbClr val="FF33CC"/>
          </a:solidFill>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BAC PRO</a:t>
            </a:r>
          </a:p>
          <a:p>
            <a:r>
              <a:rPr lang="fr-FR" b="1" dirty="0" smtClean="0"/>
              <a:t>2.1</a:t>
            </a:r>
            <a:r>
              <a:rPr lang="fr-FR" b="1" dirty="0"/>
              <a:t>. Définition de la chronologie des étapes de la réalisation. 	</a:t>
            </a:r>
          </a:p>
        </p:txBody>
      </p:sp>
      <p:sp>
        <p:nvSpPr>
          <p:cNvPr id="7" name="Rectangle à coins arrondis 6"/>
          <p:cNvSpPr/>
          <p:nvPr/>
        </p:nvSpPr>
        <p:spPr>
          <a:xfrm>
            <a:off x="928662" y="3214686"/>
            <a:ext cx="7358114" cy="1071570"/>
          </a:xfrm>
          <a:prstGeom prst="roundRect">
            <a:avLst/>
          </a:prstGeom>
          <a:solidFill>
            <a:srgbClr val="FF33CC"/>
          </a:solidFill>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BTS</a:t>
            </a:r>
          </a:p>
          <a:p>
            <a:r>
              <a:rPr lang="fr-FR" b="1" dirty="0" smtClean="0"/>
              <a:t>2.1</a:t>
            </a:r>
            <a:r>
              <a:rPr lang="fr-FR" b="1" dirty="0"/>
              <a:t>. Choisir des procédés (débit, conformation, soudage …). 	</a:t>
            </a:r>
          </a:p>
        </p:txBody>
      </p:sp>
      <p:sp>
        <p:nvSpPr>
          <p:cNvPr id="8" name="Double flèche verticale 7"/>
          <p:cNvSpPr/>
          <p:nvPr/>
        </p:nvSpPr>
        <p:spPr>
          <a:xfrm>
            <a:off x="4286248" y="2428868"/>
            <a:ext cx="571504" cy="785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895532" y="4698055"/>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rcRect l="17291" t="9676" r="37221" b="4277"/>
          <a:stretch>
            <a:fillRect/>
          </a:stretch>
        </p:blipFill>
        <p:spPr bwMode="auto">
          <a:xfrm>
            <a:off x="214281" y="214290"/>
            <a:ext cx="8819549" cy="653905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à coins arrondis 5"/>
          <p:cNvSpPr/>
          <p:nvPr/>
        </p:nvSpPr>
        <p:spPr>
          <a:xfrm>
            <a:off x="928662" y="571480"/>
            <a:ext cx="7358114" cy="1857388"/>
          </a:xfrm>
          <a:prstGeom prst="round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BAC PRO</a:t>
            </a:r>
          </a:p>
          <a:p>
            <a:r>
              <a:rPr lang="fr-FR" b="1" dirty="0" smtClean="0"/>
              <a:t>2.3</a:t>
            </a:r>
            <a:r>
              <a:rPr lang="fr-FR" b="1" dirty="0"/>
              <a:t>. Détermination ou/et identification des données opératoires. </a:t>
            </a:r>
          </a:p>
          <a:p>
            <a:r>
              <a:rPr lang="fr-FR" b="1" dirty="0"/>
              <a:t>2.4. Élaboration des fiches de phase et des fiches de débit. </a:t>
            </a:r>
          </a:p>
          <a:p>
            <a:r>
              <a:rPr lang="fr-FR" b="1" dirty="0"/>
              <a:t>2.6. Élaboration, à l’aide d’un logiciel de FAO, du programme de pilotage des moyens de réalisation numériques. 	</a:t>
            </a:r>
          </a:p>
        </p:txBody>
      </p:sp>
      <p:sp>
        <p:nvSpPr>
          <p:cNvPr id="7" name="Rectangle à coins arrondis 6"/>
          <p:cNvSpPr/>
          <p:nvPr/>
        </p:nvSpPr>
        <p:spPr>
          <a:xfrm>
            <a:off x="928662" y="3214686"/>
            <a:ext cx="7358114" cy="1071570"/>
          </a:xfrm>
          <a:prstGeom prst="roundRect">
            <a:avLst/>
          </a:prstGeom>
          <a:solidFill>
            <a:srgbClr val="00FF00"/>
          </a:solidFill>
        </p:spPr>
        <p:style>
          <a:lnRef idx="2">
            <a:schemeClr val="accent6"/>
          </a:lnRef>
          <a:fillRef idx="1">
            <a:schemeClr val="lt1"/>
          </a:fillRef>
          <a:effectRef idx="0">
            <a:schemeClr val="accent6"/>
          </a:effectRef>
          <a:fontRef idx="minor">
            <a:schemeClr val="dk1"/>
          </a:fontRef>
        </p:style>
        <p:txBody>
          <a:bodyPr rtlCol="0" anchor="ctr"/>
          <a:lstStyle/>
          <a:p>
            <a:r>
              <a:rPr lang="fr-FR" b="1" dirty="0" smtClean="0"/>
              <a:t>BTS</a:t>
            </a:r>
          </a:p>
          <a:p>
            <a:r>
              <a:rPr lang="fr-FR" b="1" dirty="0" smtClean="0"/>
              <a:t>2.3</a:t>
            </a:r>
            <a:r>
              <a:rPr lang="fr-FR" b="1" dirty="0"/>
              <a:t>. Élaborer un processus de réalisation détaillé, y compris les protocoles de suivi et de contrôle. 	</a:t>
            </a:r>
          </a:p>
        </p:txBody>
      </p:sp>
      <p:sp>
        <p:nvSpPr>
          <p:cNvPr id="8" name="Double flèche verticale 7"/>
          <p:cNvSpPr/>
          <p:nvPr/>
        </p:nvSpPr>
        <p:spPr>
          <a:xfrm>
            <a:off x="4286248" y="2428868"/>
            <a:ext cx="571504" cy="7858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643042" y="4357694"/>
            <a:ext cx="6072230" cy="19288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Le technicien supérieur (BTS) </a:t>
            </a:r>
            <a:r>
              <a:rPr lang="fr-FR" sz="1200" b="1" dirty="0">
                <a:solidFill>
                  <a:schemeClr val="tx1"/>
                </a:solidFill>
              </a:rPr>
              <a:t>conçoit un processus de réalisation d’un produit ou d’un ouvrage avec </a:t>
            </a:r>
            <a:r>
              <a:rPr lang="fr-FR" sz="1600" b="1" u="heavy" dirty="0">
                <a:solidFill>
                  <a:schemeClr val="tx1"/>
                </a:solidFill>
                <a:uFill>
                  <a:solidFill>
                    <a:srgbClr val="FFFF00"/>
                  </a:solidFill>
                </a:uFill>
              </a:rPr>
              <a:t>le choix des procédés</a:t>
            </a:r>
            <a:r>
              <a:rPr lang="fr-FR" sz="1200" b="1" dirty="0">
                <a:solidFill>
                  <a:schemeClr val="tx1"/>
                </a:solidFill>
              </a:rPr>
              <a:t>, des moyens, des protocoles de suivit de contrôle, définit les exigences de sécurité en exploitant la définition numérique. </a:t>
            </a:r>
          </a:p>
          <a:p>
            <a:r>
              <a:rPr lang="fr-FR" sz="1600" b="1" dirty="0">
                <a:solidFill>
                  <a:schemeClr val="tx1"/>
                </a:solidFill>
              </a:rPr>
              <a:t>Le technicien (Bac Pro) </a:t>
            </a:r>
            <a:r>
              <a:rPr lang="fr-FR" sz="1200" b="1" dirty="0">
                <a:solidFill>
                  <a:schemeClr val="tx1"/>
                </a:solidFill>
              </a:rPr>
              <a:t>élabore le processus de réalisation d’un élément de l’ouvrage conçu par le technicien supérieur. Il définit la chronologie des étapes fait </a:t>
            </a:r>
            <a:r>
              <a:rPr lang="fr-FR" sz="1600" b="1" u="sng" dirty="0">
                <a:solidFill>
                  <a:schemeClr val="tx1"/>
                </a:solidFill>
                <a:uFill>
                  <a:solidFill>
                    <a:srgbClr val="FFFF00"/>
                  </a:solidFill>
                </a:uFill>
              </a:rPr>
              <a:t>le choix des moyens</a:t>
            </a:r>
            <a:r>
              <a:rPr lang="fr-FR" sz="1200" b="1" dirty="0">
                <a:solidFill>
                  <a:schemeClr val="tx1"/>
                </a:solidFill>
              </a:rPr>
              <a:t>, détermine les données opératoire, élabore les fiches de phases ou de débits, réalise les développements avec assistance numérique et élabore les programmes de pilotage des moyens de réalisation numériques. </a:t>
            </a:r>
            <a:r>
              <a:rPr lang="fr-FR" b="1" dirty="0"/>
              <a:t>	</a:t>
            </a:r>
          </a:p>
        </p:txBody>
      </p:sp>
      <p:sp>
        <p:nvSpPr>
          <p:cNvPr id="10" name="ZoneTexte 9"/>
          <p:cNvSpPr txBox="1"/>
          <p:nvPr/>
        </p:nvSpPr>
        <p:spPr>
          <a:xfrm>
            <a:off x="943830" y="5671432"/>
            <a:ext cx="3286148" cy="107721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SUPERIEUR </a:t>
            </a:r>
            <a:endParaRPr lang="fr-FR" sz="1600" b="1" dirty="0" smtClean="0"/>
          </a:p>
          <a:p>
            <a:pPr algn="ctr"/>
            <a:endParaRPr lang="fr-FR" sz="1600" b="1" dirty="0"/>
          </a:p>
          <a:p>
            <a:pPr algn="ctr"/>
            <a:r>
              <a:rPr lang="fr-FR" sz="1600" b="1" dirty="0"/>
              <a:t>CONCOIT LA CHAINE DE REALISATION DE L ENSEMBLE </a:t>
            </a:r>
            <a:endParaRPr lang="fr-FR" sz="1600" dirty="0" smtClean="0">
              <a:solidFill>
                <a:schemeClr val="tx1"/>
              </a:solidFill>
            </a:endParaRPr>
          </a:p>
        </p:txBody>
      </p:sp>
      <p:sp>
        <p:nvSpPr>
          <p:cNvPr id="11" name="ZoneTexte 10"/>
          <p:cNvSpPr txBox="1"/>
          <p:nvPr/>
        </p:nvSpPr>
        <p:spPr>
          <a:xfrm>
            <a:off x="5083738" y="5412363"/>
            <a:ext cx="3286148" cy="1323439"/>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endParaRPr lang="fr-FR" sz="1600" b="1" dirty="0" smtClean="0"/>
          </a:p>
          <a:p>
            <a:pPr algn="ctr"/>
            <a:endParaRPr lang="fr-FR" sz="1600" b="1" dirty="0"/>
          </a:p>
          <a:p>
            <a:pPr algn="ctr"/>
            <a:r>
              <a:rPr lang="fr-FR" sz="1600" b="1" dirty="0"/>
              <a:t>ELABORE ET DETERMINE LES PHASES DE FABRICATIONS D UN ELEMENT DE L ENSEMBLE </a:t>
            </a:r>
            <a:endParaRPr lang="fr-FR" sz="1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par>
                                <p:cTn id="34" presetID="6" presetClass="emph" presetSubtype="0" fill="hold" grpId="1" nodeType="withEffect">
                                  <p:stCondLst>
                                    <p:cond delay="0"/>
                                  </p:stCondLst>
                                  <p:childTnLst>
                                    <p:animScale>
                                      <p:cBhvr>
                                        <p:cTn id="35" dur="2000" fill="hold"/>
                                        <p:tgtEl>
                                          <p:spTgt spid="9"/>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2" nodeType="clickEffect">
                                  <p:stCondLst>
                                    <p:cond delay="0"/>
                                  </p:stCondLst>
                                  <p:childTnLst>
                                    <p:animEffect transition="out" filter="checkerboard(across)">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par>
                                <p:cTn id="46" presetID="6" presetClass="emph" presetSubtype="0" fill="hold" grpId="0" nodeType="withEffect">
                                  <p:stCondLst>
                                    <p:cond delay="0"/>
                                  </p:stCondLst>
                                  <p:childTnLst>
                                    <p:animScale>
                                      <p:cBhvr>
                                        <p:cTn id="47" dur="2000" fill="hold"/>
                                        <p:tgtEl>
                                          <p:spTgt spid="10"/>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par>
                                <p:cTn id="53" presetID="6" presetClass="emph" presetSubtype="0" fill="hold" grpId="2" nodeType="withEffect">
                                  <p:stCondLst>
                                    <p:cond delay="0"/>
                                  </p:stCondLst>
                                  <p:childTnLst>
                                    <p:animScale>
                                      <p:cBhvr>
                                        <p:cTn id="54" dur="2000" fill="hold"/>
                                        <p:tgtEl>
                                          <p:spTgt spid="1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9" grpId="2" animBg="1"/>
      <p:bldP spid="10" grpId="0" animBg="1"/>
      <p:bldP spid="10" grpId="1" animBg="1"/>
      <p:bldP spid="11" grpId="0" animBg="1"/>
      <p:bldP spid="11"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rcRect l="22464" t="10417" r="41937" b="9267"/>
          <a:stretch>
            <a:fillRect/>
          </a:stretch>
        </p:blipFill>
        <p:spPr bwMode="auto">
          <a:xfrm>
            <a:off x="142845" y="121187"/>
            <a:ext cx="8879970" cy="6588086"/>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571472" y="5572140"/>
            <a:ext cx="3286148" cy="107721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r>
              <a:rPr lang="fr-FR" sz="1600" b="1" dirty="0" smtClean="0"/>
              <a:t>SUPERIEUR</a:t>
            </a:r>
          </a:p>
          <a:p>
            <a:pPr algn="ctr"/>
            <a:endParaRPr lang="fr-FR" sz="1600" b="1" dirty="0"/>
          </a:p>
          <a:p>
            <a:pPr algn="ctr"/>
            <a:r>
              <a:rPr lang="fr-FR" sz="1600" b="1" dirty="0"/>
              <a:t>CHERCHE LA MEILLEUR SOLUTION DE FABRICATION DE </a:t>
            </a:r>
            <a:r>
              <a:rPr lang="fr-FR" sz="1600" b="1" dirty="0" smtClean="0"/>
              <a:t>L’ </a:t>
            </a:r>
            <a:r>
              <a:rPr lang="fr-FR" sz="1600" b="1" dirty="0"/>
              <a:t>ENSEMBLE</a:t>
            </a:r>
            <a:endParaRPr lang="fr-FR" sz="1600" dirty="0" smtClean="0">
              <a:solidFill>
                <a:schemeClr val="tx1"/>
              </a:solidFill>
            </a:endParaRPr>
          </a:p>
        </p:txBody>
      </p:sp>
      <p:sp>
        <p:nvSpPr>
          <p:cNvPr id="6" name="ZoneTexte 5"/>
          <p:cNvSpPr txBox="1"/>
          <p:nvPr/>
        </p:nvSpPr>
        <p:spPr>
          <a:xfrm>
            <a:off x="5429256" y="5286388"/>
            <a:ext cx="3286148" cy="1323439"/>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endParaRPr lang="fr-FR" sz="1600" b="1" dirty="0" smtClean="0"/>
          </a:p>
          <a:p>
            <a:pPr algn="ctr"/>
            <a:endParaRPr lang="fr-FR" sz="1600" b="1" dirty="0"/>
          </a:p>
          <a:p>
            <a:pPr algn="ctr"/>
            <a:r>
              <a:rPr lang="fr-FR" sz="1600" b="1" dirty="0"/>
              <a:t>MET EN PLACE LES POSTES DE TRAVAIL ET REALISE LA FABRICATION DE </a:t>
            </a:r>
            <a:r>
              <a:rPr lang="fr-FR" sz="1600" b="1" dirty="0" smtClean="0"/>
              <a:t>L’ </a:t>
            </a:r>
            <a:r>
              <a:rPr lang="fr-FR" sz="1600" b="1" dirty="0"/>
              <a:t>ENSEMBLE </a:t>
            </a:r>
            <a:endParaRPr lang="fr-FR" sz="1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6" presetClass="emph" presetSubtype="0" fill="hold" grpId="1" nodeType="withEffect">
                                  <p:stCondLst>
                                    <p:cond delay="0"/>
                                  </p:stCondLst>
                                  <p:childTnLst>
                                    <p:animScale>
                                      <p:cBhvr>
                                        <p:cTn id="16" dur="2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srcRect l="22378" t="10810" r="42108" b="18153"/>
          <a:stretch>
            <a:fillRect/>
          </a:stretch>
        </p:blipFill>
        <p:spPr bwMode="auto">
          <a:xfrm>
            <a:off x="91224" y="109637"/>
            <a:ext cx="8953624" cy="6638255"/>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571472" y="5572140"/>
            <a:ext cx="3286148" cy="107721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r>
              <a:rPr lang="fr-FR" sz="1600" b="1" dirty="0" smtClean="0"/>
              <a:t>SUPERIEUR</a:t>
            </a:r>
          </a:p>
          <a:p>
            <a:pPr algn="ctr"/>
            <a:r>
              <a:rPr lang="fr-FR" sz="1600" b="1" dirty="0" smtClean="0"/>
              <a:t> </a:t>
            </a:r>
            <a:endParaRPr lang="fr-FR" sz="1600" b="1" dirty="0"/>
          </a:p>
          <a:p>
            <a:pPr algn="ctr"/>
            <a:r>
              <a:rPr lang="fr-FR" sz="1600" b="1" dirty="0"/>
              <a:t>GERE L ENSEMBLE DE LA REHABILITATION</a:t>
            </a:r>
            <a:endParaRPr lang="fr-FR" sz="1600" dirty="0" smtClean="0">
              <a:solidFill>
                <a:schemeClr val="tx1"/>
              </a:solidFill>
            </a:endParaRPr>
          </a:p>
        </p:txBody>
      </p:sp>
      <p:sp>
        <p:nvSpPr>
          <p:cNvPr id="6" name="ZoneTexte 5"/>
          <p:cNvSpPr txBox="1"/>
          <p:nvPr/>
        </p:nvSpPr>
        <p:spPr>
          <a:xfrm>
            <a:off x="5429256" y="5715016"/>
            <a:ext cx="3286148" cy="83099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a:t>
            </a:r>
            <a:r>
              <a:rPr lang="fr-FR" sz="1600" b="1" dirty="0" smtClean="0"/>
              <a:t>TECHNICIEN</a:t>
            </a:r>
          </a:p>
          <a:p>
            <a:pPr algn="ctr"/>
            <a:r>
              <a:rPr lang="fr-FR" sz="1600" b="1" dirty="0" smtClean="0"/>
              <a:t> </a:t>
            </a:r>
            <a:endParaRPr lang="fr-FR" sz="1600" b="1" dirty="0"/>
          </a:p>
          <a:p>
            <a:pPr algn="ctr"/>
            <a:r>
              <a:rPr lang="fr-FR" sz="1600" b="1" dirty="0"/>
              <a:t>REALISE LA REHABILITATION </a:t>
            </a:r>
            <a:endParaRPr lang="fr-FR" sz="1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6" presetClass="emph" presetSubtype="0" fill="hold" grpId="1" nodeType="withEffect">
                                  <p:stCondLst>
                                    <p:cond delay="0"/>
                                  </p:stCondLst>
                                  <p:childTnLst>
                                    <p:animScale>
                                      <p:cBhvr>
                                        <p:cTn id="1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l="22378" t="13574" r="42108" b="12241"/>
          <a:stretch>
            <a:fillRect/>
          </a:stretch>
        </p:blipFill>
        <p:spPr bwMode="auto">
          <a:xfrm>
            <a:off x="222584" y="232375"/>
            <a:ext cx="8800230" cy="6498931"/>
          </a:xfrm>
          <a:prstGeom prst="rect">
            <a:avLst/>
          </a:prstGeom>
          <a:ln w="228600" cap="sq" cmpd="thickThin">
            <a:solidFill>
              <a:srgbClr val="000000"/>
            </a:solidFill>
            <a:prstDash val="solid"/>
            <a:miter lim="800000"/>
          </a:ln>
          <a:effectLst>
            <a:innerShdw blurRad="76200">
              <a:srgbClr val="000000"/>
            </a:innerShdw>
          </a:effectLst>
        </p:spPr>
      </p:pic>
      <p:sp>
        <p:nvSpPr>
          <p:cNvPr id="5" name="ZoneTexte 4"/>
          <p:cNvSpPr txBox="1"/>
          <p:nvPr/>
        </p:nvSpPr>
        <p:spPr>
          <a:xfrm>
            <a:off x="571472" y="5572140"/>
            <a:ext cx="3286148" cy="107721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r>
              <a:rPr lang="fr-FR" sz="1600" b="1" dirty="0" smtClean="0"/>
              <a:t>SUPERIEUR</a:t>
            </a:r>
          </a:p>
          <a:p>
            <a:pPr algn="ctr"/>
            <a:r>
              <a:rPr lang="fr-FR" sz="1600" b="1" dirty="0" smtClean="0"/>
              <a:t> </a:t>
            </a:r>
            <a:endParaRPr lang="fr-FR" sz="1600" b="1" dirty="0"/>
          </a:p>
          <a:p>
            <a:pPr algn="ctr"/>
            <a:r>
              <a:rPr lang="fr-FR" sz="1600" b="1" dirty="0"/>
              <a:t>GERE ORGANISE MANAGE L’ENSEMBLE D’UN PROJET </a:t>
            </a:r>
            <a:endParaRPr lang="fr-FR" sz="1600" dirty="0" smtClean="0">
              <a:solidFill>
                <a:schemeClr val="tx1"/>
              </a:solidFill>
            </a:endParaRPr>
          </a:p>
        </p:txBody>
      </p:sp>
      <p:sp>
        <p:nvSpPr>
          <p:cNvPr id="6" name="ZoneTexte 5"/>
          <p:cNvSpPr txBox="1"/>
          <p:nvPr/>
        </p:nvSpPr>
        <p:spPr>
          <a:xfrm>
            <a:off x="5429256" y="5572140"/>
            <a:ext cx="3286148" cy="1077218"/>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t>LE TECHNICIEN </a:t>
            </a:r>
            <a:endParaRPr lang="fr-FR" sz="1600" b="1" dirty="0" smtClean="0"/>
          </a:p>
          <a:p>
            <a:pPr algn="ctr"/>
            <a:endParaRPr lang="fr-FR" sz="1600" b="1" dirty="0"/>
          </a:p>
          <a:p>
            <a:pPr algn="ctr"/>
            <a:r>
              <a:rPr lang="fr-FR" sz="1600" b="1" dirty="0"/>
              <a:t>GERE ORGANISE UN ELEMENTS DE L ENSEMBLE </a:t>
            </a:r>
            <a:endParaRPr lang="fr-FR" sz="16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6" presetClass="emph" presetSubtype="0" fill="hold" grpId="1" nodeType="withEffect">
                                  <p:stCondLst>
                                    <p:cond delay="0"/>
                                  </p:stCondLst>
                                  <p:childTnLst>
                                    <p:animScale>
                                      <p:cBhvr>
                                        <p:cTn id="1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a:srcRect l="22378" t="9676" r="42108" b="8293"/>
          <a:stretch>
            <a:fillRect/>
          </a:stretch>
        </p:blipFill>
        <p:spPr bwMode="auto">
          <a:xfrm>
            <a:off x="107920" y="97934"/>
            <a:ext cx="8936928" cy="6650745"/>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à coins arrondis 5"/>
          <p:cNvSpPr/>
          <p:nvPr/>
        </p:nvSpPr>
        <p:spPr>
          <a:xfrm>
            <a:off x="357158" y="1000108"/>
            <a:ext cx="3071834" cy="13573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C2. </a:t>
            </a:r>
            <a:r>
              <a:rPr lang="fr-FR" b="1" dirty="0" smtClean="0">
                <a:solidFill>
                  <a:schemeClr val="tx1"/>
                </a:solidFill>
              </a:rPr>
              <a:t>                                     BTS</a:t>
            </a:r>
            <a:endParaRPr lang="fr-FR" b="1" dirty="0">
              <a:solidFill>
                <a:schemeClr val="tx1"/>
              </a:solidFill>
            </a:endParaRPr>
          </a:p>
          <a:p>
            <a:r>
              <a:rPr lang="fr-FR" dirty="0">
                <a:solidFill>
                  <a:schemeClr val="tx1"/>
                </a:solidFill>
              </a:rPr>
              <a:t>Concevoir des solutions techniques. </a:t>
            </a:r>
            <a:r>
              <a:rPr lang="fr-FR" dirty="0"/>
              <a:t>	</a:t>
            </a:r>
          </a:p>
          <a:p>
            <a:r>
              <a:rPr lang="fr-FR" dirty="0"/>
              <a:t>	</a:t>
            </a:r>
          </a:p>
          <a:p>
            <a:pPr algn="ctr"/>
            <a:endParaRPr lang="fr-FR" dirty="0">
              <a:solidFill>
                <a:schemeClr val="tx1"/>
              </a:solidFill>
            </a:endParaRPr>
          </a:p>
        </p:txBody>
      </p:sp>
      <p:sp>
        <p:nvSpPr>
          <p:cNvPr id="7" name="Rectangle à coins arrondis 6"/>
          <p:cNvSpPr/>
          <p:nvPr/>
        </p:nvSpPr>
        <p:spPr>
          <a:xfrm>
            <a:off x="357158" y="2928934"/>
            <a:ext cx="3071834" cy="135732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C4. </a:t>
            </a:r>
            <a:r>
              <a:rPr lang="fr-FR" b="1" dirty="0" smtClean="0">
                <a:solidFill>
                  <a:schemeClr val="tx1"/>
                </a:solidFill>
              </a:rPr>
              <a:t>                                     BTS</a:t>
            </a:r>
            <a:endParaRPr lang="fr-FR" b="1" dirty="0">
              <a:solidFill>
                <a:schemeClr val="tx1"/>
              </a:solidFill>
            </a:endParaRPr>
          </a:p>
          <a:p>
            <a:r>
              <a:rPr lang="fr-FR" dirty="0">
                <a:solidFill>
                  <a:schemeClr val="tx1"/>
                </a:solidFill>
              </a:rPr>
              <a:t>Élaborer des dossiers de définition d’ouvrages. 	</a:t>
            </a:r>
          </a:p>
          <a:p>
            <a:r>
              <a:rPr lang="fr-FR" dirty="0">
                <a:solidFill>
                  <a:schemeClr val="tx1"/>
                </a:solidFill>
              </a:rPr>
              <a:t>	</a:t>
            </a:r>
          </a:p>
          <a:p>
            <a:pPr algn="ctr"/>
            <a:endParaRPr lang="fr-FR" dirty="0">
              <a:solidFill>
                <a:schemeClr val="tx1"/>
              </a:solidFill>
            </a:endParaRPr>
          </a:p>
        </p:txBody>
      </p:sp>
      <p:sp>
        <p:nvSpPr>
          <p:cNvPr id="8" name="Rectangle à coins arrondis 7"/>
          <p:cNvSpPr/>
          <p:nvPr/>
        </p:nvSpPr>
        <p:spPr>
          <a:xfrm>
            <a:off x="357158" y="4929198"/>
            <a:ext cx="3071834" cy="1357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C9. </a:t>
            </a:r>
            <a:r>
              <a:rPr lang="fr-FR" b="1" dirty="0" smtClean="0">
                <a:solidFill>
                  <a:schemeClr val="tx1"/>
                </a:solidFill>
              </a:rPr>
              <a:t>                                     BTS</a:t>
            </a:r>
            <a:endParaRPr lang="fr-FR" b="1" dirty="0">
              <a:solidFill>
                <a:schemeClr val="tx1"/>
              </a:solidFill>
            </a:endParaRPr>
          </a:p>
          <a:p>
            <a:r>
              <a:rPr lang="fr-FR" dirty="0">
                <a:solidFill>
                  <a:schemeClr val="tx1"/>
                </a:solidFill>
              </a:rPr>
              <a:t>Élaborer des processus de réalisation détaillés. 	</a:t>
            </a:r>
          </a:p>
          <a:p>
            <a:r>
              <a:rPr lang="fr-FR" dirty="0"/>
              <a:t>	</a:t>
            </a:r>
          </a:p>
          <a:p>
            <a:pPr algn="ctr"/>
            <a:endParaRPr lang="fr-FR" dirty="0">
              <a:solidFill>
                <a:schemeClr val="tx1"/>
              </a:solidFill>
            </a:endParaRPr>
          </a:p>
        </p:txBody>
      </p:sp>
      <p:sp>
        <p:nvSpPr>
          <p:cNvPr id="12" name="Rectangle 11"/>
          <p:cNvSpPr/>
          <p:nvPr/>
        </p:nvSpPr>
        <p:spPr>
          <a:xfrm>
            <a:off x="3929058" y="1214422"/>
            <a:ext cx="2071702" cy="4143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000496" y="1285860"/>
            <a:ext cx="214314" cy="4286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57686" y="1285860"/>
            <a:ext cx="214314" cy="42862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714876" y="1285860"/>
            <a:ext cx="214314" cy="4286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5857884" y="1000108"/>
            <a:ext cx="3071834" cy="13573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C.1.                             BAC PRO</a:t>
            </a:r>
          </a:p>
          <a:p>
            <a:r>
              <a:rPr lang="fr-FR" dirty="0" smtClean="0">
                <a:solidFill>
                  <a:schemeClr val="tx1"/>
                </a:solidFill>
              </a:rPr>
              <a:t>Identifier </a:t>
            </a:r>
            <a:r>
              <a:rPr lang="fr-FR" dirty="0">
                <a:solidFill>
                  <a:schemeClr val="tx1"/>
                </a:solidFill>
              </a:rPr>
              <a:t>et interpréter les données de définition d’un ouvrage ou d’un matériel </a:t>
            </a:r>
            <a:r>
              <a:rPr lang="fr-FR" dirty="0"/>
              <a:t>	</a:t>
            </a:r>
          </a:p>
          <a:p>
            <a:pPr algn="ct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6" presetClass="emph" presetSubtype="0" fill="hold" grpId="1" nodeType="withEffect">
                                  <p:stCondLst>
                                    <p:cond delay="0"/>
                                  </p:stCondLst>
                                  <p:childTnLst>
                                    <p:animScale>
                                      <p:cBhvr>
                                        <p:cTn id="9" dur="1000" fill="hold"/>
                                        <p:tgtEl>
                                          <p:spTgt spid="5"/>
                                        </p:tgtEl>
                                      </p:cBhvr>
                                      <p:by x="110000" y="110000"/>
                                    </p:animScale>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6" presetClass="emph" presetSubtype="0" fill="hold" grpId="1" nodeType="withEffect">
                                  <p:stCondLst>
                                    <p:cond delay="0"/>
                                  </p:stCondLst>
                                  <p:childTnLst>
                                    <p:animScale>
                                      <p:cBhvr>
                                        <p:cTn id="19" dur="1000" fill="hold"/>
                                        <p:tgtEl>
                                          <p:spTgt spid="6"/>
                                        </p:tgtEl>
                                      </p:cBhvr>
                                      <p:by x="110000" y="110000"/>
                                    </p:animScale>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par>
                                <p:cTn id="25" presetID="6" presetClass="emph" presetSubtype="0" fill="hold" grpId="1" nodeType="withEffect">
                                  <p:stCondLst>
                                    <p:cond delay="0"/>
                                  </p:stCondLst>
                                  <p:childTnLst>
                                    <p:animScale>
                                      <p:cBhvr>
                                        <p:cTn id="26" dur="1000" fill="hold"/>
                                        <p:tgtEl>
                                          <p:spTgt spid="7"/>
                                        </p:tgtEl>
                                      </p:cBhvr>
                                      <p:by x="110000" y="110000"/>
                                    </p:animScale>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heckerboard(across)">
                                      <p:cBhvr>
                                        <p:cTn id="34" dur="500"/>
                                        <p:tgtEl>
                                          <p:spTgt spid="8"/>
                                        </p:tgtEl>
                                      </p:cBhvr>
                                    </p:animEffect>
                                  </p:childTnLst>
                                </p:cTn>
                              </p:par>
                              <p:par>
                                <p:cTn id="35" presetID="6" presetClass="emph" presetSubtype="0" fill="hold" grpId="1" nodeType="withEffect">
                                  <p:stCondLst>
                                    <p:cond delay="0"/>
                                  </p:stCondLst>
                                  <p:childTnLst>
                                    <p:animScale>
                                      <p:cBhvr>
                                        <p:cTn id="36" dur="1000" fill="hold"/>
                                        <p:tgtEl>
                                          <p:spTgt spid="8"/>
                                        </p:tgtEl>
                                      </p:cBhvr>
                                      <p:by x="110000" y="110000"/>
                                    </p:animScale>
                                  </p:childTnLst>
                                </p:cTn>
                              </p:par>
                              <p:par>
                                <p:cTn id="37" presetID="5"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1" grpId="0" animBg="1"/>
      <p:bldP spid="10" grpId="0" animBg="1"/>
      <p:bldP spid="13"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800" dirty="0" smtClean="0"/>
              <a:t>Pour associer les compétences du BTS avec celles du Bac Pro, nous devons prendre :</a:t>
            </a:r>
          </a:p>
          <a:p>
            <a:pPr>
              <a:buNone/>
            </a:pPr>
            <a:r>
              <a:rPr lang="fr-FR" sz="2800" dirty="0"/>
              <a:t>	</a:t>
            </a:r>
            <a:r>
              <a:rPr lang="fr-FR" sz="2800" dirty="0" smtClean="0"/>
              <a:t>		- les compétences complètes du BTS et les associer aux compétences détaillées du Bac Pro.</a:t>
            </a:r>
          </a:p>
          <a:p>
            <a:pPr>
              <a:buNone/>
            </a:pPr>
            <a:endParaRPr lang="fr-FR" sz="2800" dirty="0"/>
          </a:p>
          <a:p>
            <a:pPr algn="ctr">
              <a:buNone/>
            </a:pPr>
            <a:r>
              <a:rPr lang="fr-FR" sz="4400" dirty="0" smtClean="0"/>
              <a:t>C’est à dire …</a:t>
            </a:r>
          </a:p>
          <a:p>
            <a:pPr>
              <a:buNone/>
            </a:pPr>
            <a:r>
              <a:rPr lang="fr-FR" sz="2800" dirty="0"/>
              <a:t>	</a:t>
            </a:r>
            <a:r>
              <a:rPr lang="fr-FR" sz="2800" dirty="0" smtClean="0"/>
              <a:t>		</a:t>
            </a:r>
            <a:endParaRPr lang="fr-F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638</Words>
  <Application>Microsoft Office PowerPoint</Application>
  <PresentationFormat>Affichage à l'écran (4:3)</PresentationFormat>
  <Paragraphs>89</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Marc</dc:creator>
  <cp:lastModifiedBy>Marc</cp:lastModifiedBy>
  <cp:revision>43</cp:revision>
  <dcterms:created xsi:type="dcterms:W3CDTF">2015-03-11T08:56:01Z</dcterms:created>
  <dcterms:modified xsi:type="dcterms:W3CDTF">2015-03-12T13:43:14Z</dcterms:modified>
</cp:coreProperties>
</file>