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gif" ContentType="image/gif"/>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73" r:id="rId3"/>
    <p:sldId id="257" r:id="rId4"/>
    <p:sldId id="287" r:id="rId5"/>
    <p:sldId id="261" r:id="rId6"/>
    <p:sldId id="262" r:id="rId7"/>
    <p:sldId id="266" r:id="rId8"/>
    <p:sldId id="263" r:id="rId9"/>
    <p:sldId id="274" r:id="rId10"/>
    <p:sldId id="264" r:id="rId11"/>
    <p:sldId id="282" r:id="rId12"/>
    <p:sldId id="289" r:id="rId13"/>
    <p:sldId id="284" r:id="rId14"/>
    <p:sldId id="283" r:id="rId15"/>
    <p:sldId id="275" r:id="rId16"/>
    <p:sldId id="276" r:id="rId17"/>
    <p:sldId id="285" r:id="rId18"/>
    <p:sldId id="286" r:id="rId19"/>
    <p:sldId id="288" r:id="rId20"/>
    <p:sldId id="290" r:id="rId21"/>
    <p:sldId id="278" r:id="rId22"/>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301B821-A1FF-4177-AEE7-76D212191A09}" styleName="Style moyen 1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84E427A-3D55-4303-BF80-6455036E1DE7}" styleName="Style à thème 1 - Accentuation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Style à thème 1 - Accentuation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02" autoAdjust="0"/>
    <p:restoredTop sz="94660"/>
  </p:normalViewPr>
  <p:slideViewPr>
    <p:cSldViewPr>
      <p:cViewPr varScale="1">
        <p:scale>
          <a:sx n="77" d="100"/>
          <a:sy n="77" d="100"/>
        </p:scale>
        <p:origin x="-946" y="-9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A9F60C54-5D50-4B53-97E5-90FFFFE31EBF}" type="datetimeFigureOut">
              <a:rPr lang="fr-FR"/>
              <a:pPr>
                <a:defRPr/>
              </a:pPr>
              <a:t>22/09/2010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B0601700-FED7-4F99-9E34-5937BFBD044C}" type="slidenum">
              <a:rPr lang="fr-FR"/>
              <a:pPr>
                <a:defRPr/>
              </a:pPr>
              <a:t>‹N°›</a:t>
            </a:fld>
            <a:endParaRPr 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843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18436"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7BC8CE4-0B7C-4CAF-8AF8-34D5368B336F}" type="slidenum">
              <a:rPr lang="fr-FR" smtClean="0"/>
              <a:pPr fontAlgn="base">
                <a:spcBef>
                  <a:spcPct val="0"/>
                </a:spcBef>
                <a:spcAft>
                  <a:spcPct val="0"/>
                </a:spcAft>
                <a:defRPr/>
              </a:pPr>
              <a:t>1</a:t>
            </a:fld>
            <a:endParaRPr lang="fr-F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662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26628"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A240BD9-91A9-4672-A1CE-DCC57AB506FB}" type="slidenum">
              <a:rPr lang="fr-FR" smtClean="0"/>
              <a:pPr fontAlgn="base">
                <a:spcBef>
                  <a:spcPct val="0"/>
                </a:spcBef>
                <a:spcAft>
                  <a:spcPct val="0"/>
                </a:spcAft>
                <a:defRPr/>
              </a:pPr>
              <a:t>10</a:t>
            </a:fld>
            <a:endParaRPr lang="fr-F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7651"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27652"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A1695B5-3072-4C59-80AF-FBF6314DD44B}" type="slidenum">
              <a:rPr lang="fr-FR" smtClean="0"/>
              <a:pPr fontAlgn="base">
                <a:spcBef>
                  <a:spcPct val="0"/>
                </a:spcBef>
                <a:spcAft>
                  <a:spcPct val="0"/>
                </a:spcAft>
                <a:defRPr/>
              </a:pPr>
              <a:t>11</a:t>
            </a:fld>
            <a:endParaRPr lang="fr-F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867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28676"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7B23C77-26B1-4318-B4B4-E84819FB64C4}" type="slidenum">
              <a:rPr lang="fr-FR" smtClean="0"/>
              <a:pPr fontAlgn="base">
                <a:spcBef>
                  <a:spcPct val="0"/>
                </a:spcBef>
                <a:spcAft>
                  <a:spcPct val="0"/>
                </a:spcAft>
                <a:defRPr/>
              </a:pPr>
              <a:t>12</a:t>
            </a:fld>
            <a:endParaRPr lang="fr-F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867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28676"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7B23C77-26B1-4318-B4B4-E84819FB64C4}" type="slidenum">
              <a:rPr lang="fr-FR" smtClean="0"/>
              <a:pPr fontAlgn="base">
                <a:spcBef>
                  <a:spcPct val="0"/>
                </a:spcBef>
                <a:spcAft>
                  <a:spcPct val="0"/>
                </a:spcAft>
                <a:defRPr/>
              </a:pPr>
              <a:t>13</a:t>
            </a:fld>
            <a:endParaRPr lang="fr-FR"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9699"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29700"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E808C98-357C-460D-902E-281B25E500B3}" type="slidenum">
              <a:rPr lang="fr-FR" smtClean="0"/>
              <a:pPr fontAlgn="base">
                <a:spcBef>
                  <a:spcPct val="0"/>
                </a:spcBef>
                <a:spcAft>
                  <a:spcPct val="0"/>
                </a:spcAft>
                <a:defRPr/>
              </a:pPr>
              <a:t>14</a:t>
            </a:fld>
            <a:endParaRPr lang="fr-FR"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0723"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30724"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BBC2ED3-0871-431B-A195-B4D7FF3A10F7}" type="slidenum">
              <a:rPr lang="fr-FR" smtClean="0"/>
              <a:pPr fontAlgn="base">
                <a:spcBef>
                  <a:spcPct val="0"/>
                </a:spcBef>
                <a:spcAft>
                  <a:spcPct val="0"/>
                </a:spcAft>
                <a:defRPr/>
              </a:pPr>
              <a:t>15</a:t>
            </a:fld>
            <a:endParaRPr lang="fr-FR"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174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31748"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9CA1B03-03A2-4BE5-86D5-84A8156483EB}" type="slidenum">
              <a:rPr lang="fr-FR" smtClean="0"/>
              <a:pPr fontAlgn="base">
                <a:spcBef>
                  <a:spcPct val="0"/>
                </a:spcBef>
                <a:spcAft>
                  <a:spcPct val="0"/>
                </a:spcAft>
                <a:defRPr/>
              </a:pPr>
              <a:t>16</a:t>
            </a:fld>
            <a:endParaRPr lang="fr-FR"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B0601700-FED7-4F99-9E34-5937BFBD044C}" type="slidenum">
              <a:rPr lang="fr-FR" smtClean="0"/>
              <a:pPr>
                <a:defRPr/>
              </a:pPr>
              <a:t>17</a:t>
            </a:fld>
            <a:endParaRPr lang="fr-F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B0601700-FED7-4F99-9E34-5937BFBD044C}" type="slidenum">
              <a:rPr lang="fr-FR" smtClean="0"/>
              <a:pPr>
                <a:defRPr/>
              </a:pPr>
              <a:t>18</a:t>
            </a:fld>
            <a:endParaRPr lang="fr-F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B0601700-FED7-4F99-9E34-5937BFBD044C}" type="slidenum">
              <a:rPr lang="fr-FR" smtClean="0"/>
              <a:pPr>
                <a:defRPr/>
              </a:pPr>
              <a:t>19</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9459"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19460"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105D5EE-A532-4024-A580-7EBC7ED4F7AF}" type="slidenum">
              <a:rPr lang="fr-FR" smtClean="0"/>
              <a:pPr fontAlgn="base">
                <a:spcBef>
                  <a:spcPct val="0"/>
                </a:spcBef>
                <a:spcAft>
                  <a:spcPct val="0"/>
                </a:spcAft>
                <a:defRPr/>
              </a:pPr>
              <a:t>2</a:t>
            </a:fld>
            <a:endParaRPr lang="fr-FR"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B0601700-FED7-4F99-9E34-5937BFBD044C}" type="slidenum">
              <a:rPr lang="fr-FR" smtClean="0"/>
              <a:pPr>
                <a:defRPr/>
              </a:pPr>
              <a:t>20</a:t>
            </a:fld>
            <a:endParaRPr lang="fr-F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2771"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32772"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A14F549-BE96-4866-97B7-E46973AEB94F}" type="slidenum">
              <a:rPr lang="fr-FR" smtClean="0"/>
              <a:pPr fontAlgn="base">
                <a:spcBef>
                  <a:spcPct val="0"/>
                </a:spcBef>
                <a:spcAft>
                  <a:spcPct val="0"/>
                </a:spcAft>
                <a:defRPr/>
              </a:pPr>
              <a:t>21</a:t>
            </a:fld>
            <a:endParaRPr lang="fr-F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0483"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20484"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3E0C868-E92E-43E1-8071-5236AE2DE6E0}" type="slidenum">
              <a:rPr lang="fr-FR" smtClean="0"/>
              <a:pPr fontAlgn="base">
                <a:spcBef>
                  <a:spcPct val="0"/>
                </a:spcBef>
                <a:spcAft>
                  <a:spcPct val="0"/>
                </a:spcAft>
                <a:defRPr/>
              </a:pPr>
              <a:t>3</a:t>
            </a:fld>
            <a:endParaRPr lang="fr-F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150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21508"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561C59A-7DBB-42B6-ACB8-C1B63DACFB9D}" type="slidenum">
              <a:rPr lang="fr-FR" smtClean="0"/>
              <a:pPr fontAlgn="base">
                <a:spcBef>
                  <a:spcPct val="0"/>
                </a:spcBef>
                <a:spcAft>
                  <a:spcPct val="0"/>
                </a:spcAft>
                <a:defRPr/>
              </a:pPr>
              <a:t>4</a:t>
            </a:fld>
            <a:endParaRPr lang="fr-F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150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21508"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561C59A-7DBB-42B6-ACB8-C1B63DACFB9D}" type="slidenum">
              <a:rPr lang="fr-FR" smtClean="0"/>
              <a:pPr fontAlgn="base">
                <a:spcBef>
                  <a:spcPct val="0"/>
                </a:spcBef>
                <a:spcAft>
                  <a:spcPct val="0"/>
                </a:spcAft>
                <a:defRPr/>
              </a:pPr>
              <a:t>5</a:t>
            </a:fld>
            <a:endParaRPr lang="fr-F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2531"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22532"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B128B8B-0782-49EF-90F1-21D2E7C9A269}" type="slidenum">
              <a:rPr lang="fr-FR" smtClean="0"/>
              <a:pPr fontAlgn="base">
                <a:spcBef>
                  <a:spcPct val="0"/>
                </a:spcBef>
                <a:spcAft>
                  <a:spcPct val="0"/>
                </a:spcAft>
                <a:defRPr/>
              </a:pPr>
              <a:t>6</a:t>
            </a:fld>
            <a:endParaRPr lang="fr-F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355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23556"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E28A2B2-536F-44F8-9787-73BAB400E66D}" type="slidenum">
              <a:rPr lang="fr-FR" smtClean="0"/>
              <a:pPr fontAlgn="base">
                <a:spcBef>
                  <a:spcPct val="0"/>
                </a:spcBef>
                <a:spcAft>
                  <a:spcPct val="0"/>
                </a:spcAft>
                <a:defRPr/>
              </a:pPr>
              <a:t>7</a:t>
            </a:fld>
            <a:endParaRPr lang="fr-F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4579"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24580"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D6B353F-8F6F-4CC7-8330-3CF924040727}" type="slidenum">
              <a:rPr lang="fr-FR" smtClean="0"/>
              <a:pPr fontAlgn="base">
                <a:spcBef>
                  <a:spcPct val="0"/>
                </a:spcBef>
                <a:spcAft>
                  <a:spcPct val="0"/>
                </a:spcAft>
                <a:defRPr/>
              </a:pPr>
              <a:t>8</a:t>
            </a:fld>
            <a:endParaRPr lang="fr-F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5603"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25604"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4FB6F0C-6845-4D39-9883-83231C049400}" type="slidenum">
              <a:rPr lang="fr-FR" smtClean="0"/>
              <a:pPr fontAlgn="base">
                <a:spcBef>
                  <a:spcPct val="0"/>
                </a:spcBef>
                <a:spcAft>
                  <a:spcPct val="0"/>
                </a:spcAft>
                <a:defRPr/>
              </a:pPr>
              <a:t>9</a:t>
            </a:fld>
            <a:endParaRPr lang="fr-F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pPr>
              <a:defRPr/>
            </a:pPr>
            <a:fld id="{9C88F175-3EC6-4689-976B-959077CBDB1A}" type="datetimeFigureOut">
              <a:rPr lang="fr-FR"/>
              <a:pPr>
                <a:defRPr/>
              </a:pPr>
              <a:t>22/09/2010</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46FDFD74-AE91-4CE8-B3F3-19D4C85EE6FA}" type="slidenum">
              <a:rPr lang="fr-FR"/>
              <a:pPr>
                <a:defRPr/>
              </a:pPr>
              <a:t>‹N°›</a:t>
            </a:fld>
            <a:endParaRPr lang="fr-FR"/>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F17CD7C3-4C55-4FE8-8DBC-23773A1E41A8}" type="datetimeFigureOut">
              <a:rPr lang="fr-FR"/>
              <a:pPr>
                <a:defRPr/>
              </a:pPr>
              <a:t>22/09/2010</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C227688F-2C99-4807-8630-52BD1B9F72A6}" type="slidenum">
              <a:rPr lang="fr-FR"/>
              <a:pPr>
                <a:defRPr/>
              </a:pPr>
              <a:t>‹N°›</a:t>
            </a:fld>
            <a:endParaRPr lang="fr-FR"/>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9306F2C9-B5AD-4621-B441-2E0BC0D36D07}" type="datetimeFigureOut">
              <a:rPr lang="fr-FR"/>
              <a:pPr>
                <a:defRPr/>
              </a:pPr>
              <a:t>22/09/2010</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131FA6ED-5B63-4A73-942B-2E9AA16B67A8}" type="slidenum">
              <a:rPr lang="fr-FR"/>
              <a:pPr>
                <a:defRPr/>
              </a:pPr>
              <a:t>‹N°›</a:t>
            </a:fld>
            <a:endParaRPr lang="fr-F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44611EDC-7B3D-4FFE-A491-61EE3DB99E6D}" type="datetimeFigureOut">
              <a:rPr lang="fr-FR"/>
              <a:pPr>
                <a:defRPr/>
              </a:pPr>
              <a:t>22/09/2010</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F8BD0F6F-F6EE-4B17-B94E-9DDBD1234FB1}" type="slidenum">
              <a:rPr lang="fr-FR"/>
              <a:pPr>
                <a:defRPr/>
              </a:pPr>
              <a:t>‹N°›</a:t>
            </a:fld>
            <a:endParaRPr lang="fr-F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D1E0230E-6354-4F71-919A-DC4922BB76ED}" type="datetimeFigureOut">
              <a:rPr lang="fr-FR"/>
              <a:pPr>
                <a:defRPr/>
              </a:pPr>
              <a:t>22/09/2010</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13F803A2-9D5A-42B2-B16C-BF81F857EDF9}" type="slidenum">
              <a:rPr lang="fr-FR"/>
              <a:pPr>
                <a:defRPr/>
              </a:pPr>
              <a:t>‹N°›</a:t>
            </a:fld>
            <a:endParaRPr lang="fr-FR"/>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fld id="{D38C6222-4496-4143-AAD5-0725814879B8}" type="datetimeFigureOut">
              <a:rPr lang="fr-FR"/>
              <a:pPr>
                <a:defRPr/>
              </a:pPr>
              <a:t>22/09/2010</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AAAC31DF-49F7-40CE-B416-1AADBAA4CFEC}" type="slidenum">
              <a:rPr lang="fr-FR"/>
              <a:pPr>
                <a:defRPr/>
              </a:pPr>
              <a:t>‹N°›</a:t>
            </a:fld>
            <a:endParaRPr lang="fr-FR"/>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fld id="{1C9E877F-C7B6-4B2F-9AF8-E360EDA0AA98}" type="datetimeFigureOut">
              <a:rPr lang="fr-FR"/>
              <a:pPr>
                <a:defRPr/>
              </a:pPr>
              <a:t>22/09/2010</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D8D67075-D956-4EB7-A3F3-D55588CB00D4}" type="slidenum">
              <a:rPr lang="fr-FR"/>
              <a:pPr>
                <a:defRPr/>
              </a:pPr>
              <a:t>‹N°›</a:t>
            </a:fld>
            <a:endParaRPr lang="fr-FR"/>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3"/>
          <p:cNvSpPr>
            <a:spLocks noGrp="1"/>
          </p:cNvSpPr>
          <p:nvPr>
            <p:ph type="dt" sz="half" idx="10"/>
          </p:nvPr>
        </p:nvSpPr>
        <p:spPr/>
        <p:txBody>
          <a:bodyPr/>
          <a:lstStyle>
            <a:lvl1pPr>
              <a:defRPr/>
            </a:lvl1pPr>
          </a:lstStyle>
          <a:p>
            <a:pPr>
              <a:defRPr/>
            </a:pPr>
            <a:fld id="{6202BE74-0CA2-47A1-8780-35712578114D}" type="datetimeFigureOut">
              <a:rPr lang="fr-FR"/>
              <a:pPr>
                <a:defRPr/>
              </a:pPr>
              <a:t>22/09/2010</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C49A4520-9363-4B77-9449-B510C45CE411}" type="slidenum">
              <a:rPr lang="fr-FR"/>
              <a:pPr>
                <a:defRPr/>
              </a:pPr>
              <a:t>‹N°›</a:t>
            </a:fld>
            <a:endParaRPr lang="fr-FR"/>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A99A979D-6CCA-4E9B-B5D4-C9FB5D80F7B5}" type="datetimeFigureOut">
              <a:rPr lang="fr-FR"/>
              <a:pPr>
                <a:defRPr/>
              </a:pPr>
              <a:t>22/09/2010</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BC512399-A475-42B2-BEB5-85B9D848712E}" type="slidenum">
              <a:rPr lang="fr-FR"/>
              <a:pPr>
                <a:defRPr/>
              </a:pPr>
              <a:t>‹N°›</a:t>
            </a:fld>
            <a:endParaRPr lang="fr-FR"/>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A0B73370-FC31-46DB-898F-E0DF419BE312}" type="datetimeFigureOut">
              <a:rPr lang="fr-FR"/>
              <a:pPr>
                <a:defRPr/>
              </a:pPr>
              <a:t>22/09/2010</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4BABB8EA-7788-4FD2-8AE4-ECC69086F63D}" type="slidenum">
              <a:rPr lang="fr-FR"/>
              <a:pPr>
                <a:defRPr/>
              </a:pPr>
              <a:t>‹N°›</a:t>
            </a:fld>
            <a:endParaRPr lang="fr-FR"/>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BD5306C0-492A-43EF-836E-3E6C0322FB72}" type="datetimeFigureOut">
              <a:rPr lang="fr-FR"/>
              <a:pPr>
                <a:defRPr/>
              </a:pPr>
              <a:t>22/09/2010</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A1C75C9C-658D-43DE-8DB6-33A03B9322AC}" type="slidenum">
              <a:rPr lang="fr-FR"/>
              <a:pPr>
                <a:defRPr/>
              </a:pPr>
              <a:t>‹N°›</a:t>
            </a:fld>
            <a:endParaRPr lang="fr-F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8488C4"/>
            </a:gs>
            <a:gs pos="53000">
              <a:srgbClr val="D4DEFF"/>
            </a:gs>
            <a:gs pos="83000">
              <a:srgbClr val="D4DEFF"/>
            </a:gs>
            <a:gs pos="100000">
              <a:srgbClr val="96AB94"/>
            </a:gs>
          </a:gsLst>
          <a:lin ang="5400000"/>
        </a:gradFill>
        <a:effectLst/>
      </p:bgPr>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57054892-23DE-4313-9A2E-8035041BD764}" type="datetimeFigureOut">
              <a:rPr lang="fr-FR"/>
              <a:pPr>
                <a:defRPr/>
              </a:pPr>
              <a:t>22/09/2010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0A992FC0-5659-4496-B067-9AA75453EF41}"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www.ggdc.net/maddison/"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www.ggdc.net/maddison/"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3.gif"/></Relationships>
</file>

<file path=ppt/slides/_rels/slide15.xml.rels><?xml version="1.0" encoding="UTF-8" standalone="yes"?>
<Relationships xmlns="http://schemas.openxmlformats.org/package/2006/relationships"><Relationship Id="rId3" Type="http://schemas.openxmlformats.org/officeDocument/2006/relationships/hyperlink" Target="http://www.ggdc.net/maddison/"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 Id="rId5" Type="http://schemas.openxmlformats.org/officeDocument/2006/relationships/image" Target="../media/image5.wmf"/><Relationship Id="rId4" Type="http://schemas.openxmlformats.org/officeDocument/2006/relationships/image" Target="../media/image4.wmf"/></Relationships>
</file>

<file path=ppt/slides/_rels/slide16.xml.rels><?xml version="1.0" encoding="UTF-8" standalone="yes"?>
<Relationships xmlns="http://schemas.openxmlformats.org/package/2006/relationships"><Relationship Id="rId3" Type="http://schemas.openxmlformats.org/officeDocument/2006/relationships/hyperlink" Target="http://www.ggdc.net/maddison/"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4.wmf"/></Relationships>
</file>

<file path=ppt/slides/_rels/slide18.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8.xml"/><Relationship Id="rId1" Type="http://schemas.openxmlformats.org/officeDocument/2006/relationships/slideLayout" Target="../slideLayouts/slideLayout7.xml"/><Relationship Id="rId5" Type="http://schemas.openxmlformats.org/officeDocument/2006/relationships/image" Target="../media/image7.jpeg"/><Relationship Id="rId4" Type="http://schemas.openxmlformats.org/officeDocument/2006/relationships/image" Target="../media/image4.wmf"/></Relationships>
</file>

<file path=ppt/slides/_rels/slide19.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image" Target="../media/image4.w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www.ggdc.net/maddison/"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www.ggdc.net/maddison/"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www.ggdc.net/maddison/"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1.w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647564" y="1536174"/>
            <a:ext cx="7848872" cy="3785652"/>
          </a:xfrm>
          <a:prstGeom prst="rect">
            <a:avLst/>
          </a:prstGeom>
        </p:spPr>
        <p:style>
          <a:lnRef idx="0">
            <a:schemeClr val="accent1"/>
          </a:lnRef>
          <a:fillRef idx="3">
            <a:schemeClr val="accent1"/>
          </a:fillRef>
          <a:effectRef idx="3">
            <a:schemeClr val="accent1"/>
          </a:effectRef>
          <a:fontRef idx="minor">
            <a:schemeClr val="lt1"/>
          </a:fontRef>
        </p:style>
        <p:txBody>
          <a:bodyPr>
            <a:spAutoFit/>
          </a:bodyPr>
          <a:lstStyle/>
          <a:p>
            <a:pPr algn="ctr" fontAlgn="auto">
              <a:spcBef>
                <a:spcPts val="0"/>
              </a:spcBef>
              <a:spcAft>
                <a:spcPts val="0"/>
              </a:spcAft>
              <a:defRPr/>
            </a:pPr>
            <a:r>
              <a:rPr lang="fr-FR" sz="8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Calcul et interprétation de taux de </a:t>
            </a:r>
            <a:r>
              <a:rPr lang="fr-FR" sz="8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variation</a:t>
            </a:r>
            <a:endParaRPr lang="fr-FR" sz="8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457200" y="0"/>
            <a:ext cx="8229600" cy="864096"/>
          </a:xfrm>
        </p:spPr>
        <p:txBody>
          <a:bodyPr rtlCol="0">
            <a:normAutofit/>
          </a:bodyPr>
          <a:lstStyle/>
          <a:p>
            <a:pPr eaLnBrk="1" fontAlgn="auto" hangingPunct="1">
              <a:spcAft>
                <a:spcPts val="0"/>
              </a:spcAft>
              <a:defRPr/>
            </a:pPr>
            <a:r>
              <a:rPr lang="fr-FR"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CALCUL</a:t>
            </a:r>
            <a:endParaRPr lang="fr-F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9" name="ZoneTexte 18"/>
          <p:cNvSpPr txBox="1"/>
          <p:nvPr/>
        </p:nvSpPr>
        <p:spPr>
          <a:xfrm>
            <a:off x="323850" y="1125538"/>
            <a:ext cx="2159918" cy="2009061"/>
          </a:xfrm>
          <a:prstGeom prst="round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fontAlgn="auto">
              <a:spcBef>
                <a:spcPts val="0"/>
              </a:spcBef>
              <a:spcAft>
                <a:spcPts val="0"/>
              </a:spcAft>
              <a:defRPr/>
            </a:pPr>
            <a:r>
              <a:rPr lang="fr-FR" sz="2800" dirty="0"/>
              <a:t>Comment a-t-on obtenu ces résultats ?</a:t>
            </a:r>
          </a:p>
        </p:txBody>
      </p:sp>
      <p:sp>
        <p:nvSpPr>
          <p:cNvPr id="22" name="ZoneTexte 21"/>
          <p:cNvSpPr txBox="1"/>
          <p:nvPr/>
        </p:nvSpPr>
        <p:spPr>
          <a:xfrm>
            <a:off x="250825" y="3644901"/>
            <a:ext cx="8569325" cy="2009061"/>
          </a:xfrm>
          <a:prstGeom prst="round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fontAlgn="auto">
              <a:spcBef>
                <a:spcPts val="0"/>
              </a:spcBef>
              <a:spcAft>
                <a:spcPts val="0"/>
              </a:spcAft>
              <a:defRPr/>
            </a:pPr>
            <a:r>
              <a:rPr lang="fr-FR" sz="2800" b="1" dirty="0">
                <a:solidFill>
                  <a:srgbClr val="FF0000"/>
                </a:solidFill>
              </a:rPr>
              <a:t>Rappelons la </a:t>
            </a:r>
            <a:r>
              <a:rPr lang="fr-FR" sz="2800" b="1" dirty="0" smtClean="0">
                <a:solidFill>
                  <a:srgbClr val="FF0000"/>
                </a:solidFill>
              </a:rPr>
              <a:t>définition : un </a:t>
            </a:r>
            <a:r>
              <a:rPr lang="fr-FR" sz="2800" b="1" dirty="0">
                <a:solidFill>
                  <a:srgbClr val="FF0000"/>
                </a:solidFill>
              </a:rPr>
              <a:t>taux de variation (ou pourcentage d’évolution) mesure </a:t>
            </a:r>
            <a:r>
              <a:rPr lang="fr-FR" sz="2800" b="1" dirty="0" smtClean="0">
                <a:solidFill>
                  <a:srgbClr val="FF0000"/>
                </a:solidFill>
              </a:rPr>
              <a:t>la part (en %) </a:t>
            </a:r>
            <a:r>
              <a:rPr lang="fr-FR" sz="2800" b="1" dirty="0">
                <a:solidFill>
                  <a:srgbClr val="FF0000"/>
                </a:solidFill>
              </a:rPr>
              <a:t>que représente une évolution par rapport </a:t>
            </a:r>
            <a:r>
              <a:rPr lang="fr-FR" sz="2800" b="1" dirty="0" smtClean="0">
                <a:solidFill>
                  <a:srgbClr val="FF0000"/>
                </a:solidFill>
              </a:rPr>
              <a:t>à la </a:t>
            </a:r>
            <a:r>
              <a:rPr lang="fr-FR" sz="2800" b="1" dirty="0">
                <a:solidFill>
                  <a:srgbClr val="FF0000"/>
                </a:solidFill>
              </a:rPr>
              <a:t>valeur de </a:t>
            </a:r>
            <a:r>
              <a:rPr lang="fr-FR" sz="2800" b="1" dirty="0" smtClean="0">
                <a:solidFill>
                  <a:srgbClr val="FF0000"/>
                </a:solidFill>
              </a:rPr>
              <a:t>départ.</a:t>
            </a:r>
            <a:endParaRPr lang="fr-FR" sz="2800" dirty="0"/>
          </a:p>
        </p:txBody>
      </p:sp>
      <p:sp>
        <p:nvSpPr>
          <p:cNvPr id="12" name="Rectangle à coins arrondis 11"/>
          <p:cNvSpPr/>
          <p:nvPr/>
        </p:nvSpPr>
        <p:spPr>
          <a:xfrm>
            <a:off x="3307625" y="1125538"/>
            <a:ext cx="3960440" cy="574675"/>
          </a:xfrm>
          <a:prstGeom prst="round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b">
              <a:spcBef>
                <a:spcPts val="0"/>
              </a:spcBef>
              <a:spcAft>
                <a:spcPts val="0"/>
              </a:spcAft>
              <a:defRPr/>
            </a:pPr>
            <a:r>
              <a:rPr lang="fr-FR" dirty="0"/>
              <a:t>P</a:t>
            </a:r>
            <a:r>
              <a:rPr lang="fr-FR" dirty="0" smtClean="0"/>
              <a:t>IB </a:t>
            </a:r>
            <a:r>
              <a:rPr lang="fr-FR" dirty="0"/>
              <a:t>français, en millions d’euros de </a:t>
            </a:r>
            <a:r>
              <a:rPr lang="fr-FR" dirty="0" smtClean="0"/>
              <a:t>1990, et taux de variation annuels</a:t>
            </a:r>
            <a:endParaRPr lang="fr-FR" dirty="0">
              <a:latin typeface="Arial"/>
            </a:endParaRPr>
          </a:p>
        </p:txBody>
      </p:sp>
      <p:sp>
        <p:nvSpPr>
          <p:cNvPr id="13" name="ZoneTexte 12"/>
          <p:cNvSpPr txBox="1">
            <a:spLocks noChangeArrowheads="1"/>
          </p:cNvSpPr>
          <p:nvPr/>
        </p:nvSpPr>
        <p:spPr bwMode="auto">
          <a:xfrm>
            <a:off x="3131840" y="2564904"/>
            <a:ext cx="4392613" cy="307975"/>
          </a:xfrm>
          <a:prstGeom prst="rect">
            <a:avLst/>
          </a:prstGeom>
          <a:noFill/>
          <a:ln w="9525">
            <a:noFill/>
            <a:miter lim="800000"/>
            <a:headEnd/>
            <a:tailEnd/>
          </a:ln>
        </p:spPr>
        <p:txBody>
          <a:bodyPr>
            <a:spAutoFit/>
          </a:bodyPr>
          <a:lstStyle/>
          <a:p>
            <a:pPr algn="ctr"/>
            <a:r>
              <a:rPr lang="fr-FR" sz="1400" dirty="0">
                <a:latin typeface="Calibri" pitchFamily="34" charset="0"/>
              </a:rPr>
              <a:t>Sources : A. Maddison : </a:t>
            </a:r>
            <a:r>
              <a:rPr lang="fr-FR" sz="1400" u="sng" dirty="0">
                <a:latin typeface="Calibri" pitchFamily="34" charset="0"/>
                <a:hlinkClick r:id="rId3"/>
              </a:rPr>
              <a:t>http://www.ggdc.net/maddison/</a:t>
            </a:r>
            <a:endParaRPr lang="fr-FR" sz="1400" dirty="0">
              <a:latin typeface="Calibri" pitchFamily="34" charset="0"/>
            </a:endParaRPr>
          </a:p>
        </p:txBody>
      </p:sp>
      <p:graphicFrame>
        <p:nvGraphicFramePr>
          <p:cNvPr id="9" name="Table 8"/>
          <p:cNvGraphicFramePr>
            <a:graphicFrameLocks noGrp="1"/>
          </p:cNvGraphicFramePr>
          <p:nvPr/>
        </p:nvGraphicFramePr>
        <p:xfrm>
          <a:off x="2627784" y="1772816"/>
          <a:ext cx="5320122" cy="760095"/>
        </p:xfrm>
        <a:graphic>
          <a:graphicData uri="http://schemas.openxmlformats.org/drawingml/2006/table">
            <a:tbl>
              <a:tblPr/>
              <a:tblGrid>
                <a:gridCol w="1217612"/>
                <a:gridCol w="1217612"/>
                <a:gridCol w="1217612"/>
                <a:gridCol w="833643"/>
                <a:gridCol w="833643"/>
              </a:tblGrid>
              <a:tr h="228600">
                <a:tc>
                  <a:txBody>
                    <a:bodyPr/>
                    <a:lstStyle/>
                    <a:p>
                      <a:pPr algn="ctr" fontAlgn="b"/>
                      <a:r>
                        <a:rPr lang="fr-FR" sz="1400" b="1" i="0" u="none" strike="noStrike" dirty="0">
                          <a:solidFill>
                            <a:srgbClr val="008000"/>
                          </a:solidFill>
                          <a:latin typeface="Arial"/>
                        </a:rPr>
                        <a:t>2006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b"/>
                      <a:r>
                        <a:rPr lang="fr-FR" sz="1400" b="1" i="0" u="none" strike="noStrike" dirty="0">
                          <a:solidFill>
                            <a:srgbClr val="008000"/>
                          </a:solidFill>
                          <a:latin typeface="Arial"/>
                        </a:rPr>
                        <a:t>2007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b"/>
                      <a:r>
                        <a:rPr lang="fr-FR" sz="1400" b="1" i="0" u="none" strike="noStrike" dirty="0">
                          <a:solidFill>
                            <a:srgbClr val="008000"/>
                          </a:solidFill>
                          <a:latin typeface="Arial"/>
                        </a:rPr>
                        <a:t>2008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b"/>
                      <a:r>
                        <a:rPr lang="en-US" sz="1400" b="1" i="0" u="none" strike="noStrike" dirty="0" smtClean="0">
                          <a:solidFill>
                            <a:srgbClr val="008000"/>
                          </a:solidFill>
                          <a:latin typeface="Arial"/>
                        </a:rPr>
                        <a:t>2006-2007</a:t>
                      </a:r>
                      <a:endParaRPr lang="fr-FR" sz="1400" b="1" i="0" u="none" strike="noStrike" dirty="0">
                        <a:solidFill>
                          <a:srgbClr val="008000"/>
                        </a:solidFill>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b"/>
                      <a:r>
                        <a:rPr lang="en-US" sz="1400" b="1" i="0" u="none" strike="noStrike" dirty="0" smtClean="0">
                          <a:solidFill>
                            <a:srgbClr val="008000"/>
                          </a:solidFill>
                          <a:latin typeface="Arial"/>
                        </a:rPr>
                        <a:t>2007-2008</a:t>
                      </a:r>
                      <a:endParaRPr lang="fr-FR" sz="1400" b="1" i="0" u="none" strike="noStrike" dirty="0">
                        <a:solidFill>
                          <a:srgbClr val="008000"/>
                        </a:solidFill>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r>
              <a:tr h="323850">
                <a:tc>
                  <a:txBody>
                    <a:bodyPr/>
                    <a:lstStyle/>
                    <a:p>
                      <a:pPr algn="r" fontAlgn="b"/>
                      <a:r>
                        <a:rPr lang="fr-FR" sz="2000" b="0" i="0" u="none" strike="noStrike" dirty="0">
                          <a:latin typeface="Arial"/>
                        </a:rPr>
                        <a:t>1 387 394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c>
                  <a:txBody>
                    <a:bodyPr/>
                    <a:lstStyle/>
                    <a:p>
                      <a:pPr algn="r" fontAlgn="b"/>
                      <a:r>
                        <a:rPr lang="fr-FR" sz="2000" b="0" i="0" u="none" strike="noStrike" dirty="0">
                          <a:latin typeface="Arial"/>
                        </a:rPr>
                        <a:t>1 419 304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c>
                  <a:txBody>
                    <a:bodyPr/>
                    <a:lstStyle/>
                    <a:p>
                      <a:pPr algn="r" fontAlgn="b"/>
                      <a:r>
                        <a:rPr lang="fr-FR" sz="2000" b="0" i="0" u="none" strike="noStrike" dirty="0">
                          <a:latin typeface="Arial"/>
                        </a:rPr>
                        <a:t>1 423 562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c>
                  <a:txBody>
                    <a:bodyPr/>
                    <a:lstStyle/>
                    <a:p>
                      <a:pPr algn="r" fontAlgn="b"/>
                      <a:r>
                        <a:rPr lang="en-US" sz="2000" b="0" i="0" u="none" strike="noStrike" dirty="0" smtClean="0">
                          <a:latin typeface="Arial"/>
                        </a:rPr>
                        <a:t>2.3%</a:t>
                      </a:r>
                      <a:endParaRPr lang="fr-FR" sz="2000" b="0" i="0" u="none" strike="noStrike" dirty="0">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c>
                  <a:txBody>
                    <a:bodyPr/>
                    <a:lstStyle/>
                    <a:p>
                      <a:pPr algn="r" fontAlgn="b"/>
                      <a:r>
                        <a:rPr lang="en-US" sz="2000" b="0" i="0" u="none" strike="noStrike" dirty="0" smtClean="0">
                          <a:latin typeface="Arial"/>
                        </a:rPr>
                        <a:t>0.30%</a:t>
                      </a:r>
                      <a:endParaRPr lang="fr-FR" sz="2000" b="0" i="0" u="none" strike="noStrike" dirty="0">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r>
            </a:tbl>
          </a:graphicData>
        </a:graphic>
      </p:graphicFrame>
      <p:sp>
        <p:nvSpPr>
          <p:cNvPr id="21" name="Rectangle 20"/>
          <p:cNvSpPr/>
          <p:nvPr/>
        </p:nvSpPr>
        <p:spPr>
          <a:xfrm>
            <a:off x="6300192" y="1700808"/>
            <a:ext cx="1656184" cy="864691"/>
          </a:xfrm>
          <a:prstGeom prst="rect">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slide(fromBottom)">
                                      <p:cBhvr>
                                        <p:cTn id="7" dur="500"/>
                                        <p:tgtEl>
                                          <p:spTgt spid="19"/>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slide(fromBottom)">
                                      <p:cBhvr>
                                        <p:cTn id="10" dur="500"/>
                                        <p:tgtEl>
                                          <p:spTgt spid="12"/>
                                        </p:tgtEl>
                                      </p:cBhvr>
                                    </p:animEffect>
                                  </p:childTnLst>
                                </p:cTn>
                              </p:par>
                              <p:par>
                                <p:cTn id="11" presetID="1" presetClass="entr" presetSubtype="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2" presetClass="entr" presetSubtype="4" fill="hold" grpId="0" nodeType="with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slide(fromBottom)">
                                      <p:cBhvr>
                                        <p:cTn id="15" dur="500"/>
                                        <p:tgtEl>
                                          <p:spTgt spid="21"/>
                                        </p:tgtEl>
                                      </p:cBhvr>
                                    </p:animEffect>
                                  </p:childTnLst>
                                </p:cTn>
                              </p:par>
                              <p:par>
                                <p:cTn id="16" presetID="12" presetClass="entr" presetSubtype="4" fill="hold" grpId="0" nodeType="with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slide(fromBottom)">
                                      <p:cBhvr>
                                        <p:cTn id="18" dur="500"/>
                                        <p:tgtEl>
                                          <p:spTgt spid="13"/>
                                        </p:tgtEl>
                                      </p:cBhvr>
                                    </p:animEffect>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grpId="0" nodeType="clickEffect">
                                  <p:stCondLst>
                                    <p:cond delay="0"/>
                                  </p:stCondLst>
                                  <p:childTnLst>
                                    <p:set>
                                      <p:cBhvr>
                                        <p:cTn id="22" dur="1" fill="hold">
                                          <p:stCondLst>
                                            <p:cond delay="0"/>
                                          </p:stCondLst>
                                        </p:cTn>
                                        <p:tgtEl>
                                          <p:spTgt spid="22"/>
                                        </p:tgtEl>
                                        <p:attrNameLst>
                                          <p:attrName>style.visibility</p:attrName>
                                        </p:attrNameLst>
                                      </p:cBhvr>
                                      <p:to>
                                        <p:strVal val="visible"/>
                                      </p:to>
                                    </p:set>
                                    <p:anim calcmode="lin" valueType="num">
                                      <p:cBhvr>
                                        <p:cTn id="23" dur="500" fill="hold"/>
                                        <p:tgtEl>
                                          <p:spTgt spid="22"/>
                                        </p:tgtEl>
                                        <p:attrNameLst>
                                          <p:attrName>ppt_w</p:attrName>
                                        </p:attrNameLst>
                                      </p:cBhvr>
                                      <p:tavLst>
                                        <p:tav tm="0">
                                          <p:val>
                                            <p:fltVal val="0"/>
                                          </p:val>
                                        </p:tav>
                                        <p:tav tm="100000">
                                          <p:val>
                                            <p:strVal val="#ppt_w"/>
                                          </p:val>
                                        </p:tav>
                                      </p:tavLst>
                                    </p:anim>
                                    <p:anim calcmode="lin" valueType="num">
                                      <p:cBhvr>
                                        <p:cTn id="24" dur="500" fill="hold"/>
                                        <p:tgtEl>
                                          <p:spTgt spid="2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2" grpId="0" animBg="1"/>
      <p:bldP spid="12" grpId="0" animBg="1"/>
      <p:bldP spid="13" grpId="0"/>
      <p:bldP spid="2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467544" y="0"/>
            <a:ext cx="8229600" cy="692696"/>
          </a:xfrm>
        </p:spPr>
        <p:txBody>
          <a:bodyPr rtlCol="0">
            <a:normAutofit fontScale="90000"/>
          </a:bodyPr>
          <a:lstStyle/>
          <a:p>
            <a:pPr eaLnBrk="1" fontAlgn="auto" hangingPunct="1">
              <a:spcAft>
                <a:spcPts val="0"/>
              </a:spcAft>
              <a:defRPr/>
            </a:pPr>
            <a:r>
              <a:rPr lang="fr-FR"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CALCUL</a:t>
            </a:r>
            <a:endParaRPr lang="fr-F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9" name="ZoneTexte 8"/>
          <p:cNvSpPr txBox="1"/>
          <p:nvPr/>
        </p:nvSpPr>
        <p:spPr>
          <a:xfrm>
            <a:off x="4427984" y="2060848"/>
            <a:ext cx="4464496" cy="369332"/>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fontAlgn="auto">
              <a:spcBef>
                <a:spcPts val="0"/>
              </a:spcBef>
              <a:spcAft>
                <a:spcPts val="0"/>
              </a:spcAft>
              <a:defRPr/>
            </a:pPr>
            <a:r>
              <a:rPr lang="fr-FR" dirty="0" smtClean="0">
                <a:ln>
                  <a:solidFill>
                    <a:schemeClr val="accent4"/>
                  </a:solidFill>
                </a:ln>
                <a:solidFill>
                  <a:schemeClr val="accent4">
                    <a:lumMod val="75000"/>
                  </a:schemeClr>
                </a:solidFill>
              </a:rPr>
              <a:t>Valeur d’arrivée (VA) – Valeur de départ (VD)</a:t>
            </a:r>
            <a:endParaRPr lang="fr-FR" dirty="0">
              <a:ln>
                <a:solidFill>
                  <a:schemeClr val="accent4"/>
                </a:solidFill>
              </a:ln>
              <a:solidFill>
                <a:schemeClr val="accent4">
                  <a:lumMod val="75000"/>
                </a:schemeClr>
              </a:solidFill>
            </a:endParaRPr>
          </a:p>
        </p:txBody>
      </p:sp>
      <p:sp>
        <p:nvSpPr>
          <p:cNvPr id="14" name="ZoneTexte 13"/>
          <p:cNvSpPr txBox="1"/>
          <p:nvPr/>
        </p:nvSpPr>
        <p:spPr>
          <a:xfrm>
            <a:off x="323850" y="3286725"/>
            <a:ext cx="8640638" cy="646331"/>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fontAlgn="auto">
              <a:spcBef>
                <a:spcPts val="0"/>
              </a:spcBef>
              <a:spcAft>
                <a:spcPts val="0"/>
              </a:spcAft>
              <a:defRPr/>
            </a:pPr>
            <a:r>
              <a:rPr lang="fr-FR" b="1" dirty="0" smtClean="0">
                <a:solidFill>
                  <a:schemeClr val="accent1">
                    <a:lumMod val="75000"/>
                  </a:schemeClr>
                </a:solidFill>
              </a:rPr>
              <a:t>Ne reste plus qu’à calculer le pourcentage que représente cette évolution par rapport  à la valeur de départ. Il suffit donc de diviser cette évolution par la valeur de départ.</a:t>
            </a:r>
            <a:endParaRPr lang="fr-FR" b="1" baseline="30000" dirty="0">
              <a:solidFill>
                <a:schemeClr val="accent1">
                  <a:lumMod val="75000"/>
                </a:schemeClr>
              </a:solidFill>
            </a:endParaRPr>
          </a:p>
        </p:txBody>
      </p:sp>
      <p:sp>
        <p:nvSpPr>
          <p:cNvPr id="20" name="ZoneTexte 19"/>
          <p:cNvSpPr txBox="1"/>
          <p:nvPr/>
        </p:nvSpPr>
        <p:spPr>
          <a:xfrm>
            <a:off x="395536" y="2204864"/>
            <a:ext cx="3816424" cy="646331"/>
          </a:xfrm>
          <a:prstGeom prst="rect">
            <a:avLst/>
          </a:prstGeom>
        </p:spPr>
        <p:style>
          <a:lnRef idx="2">
            <a:schemeClr val="accent4"/>
          </a:lnRef>
          <a:fillRef idx="1">
            <a:schemeClr val="lt1"/>
          </a:fillRef>
          <a:effectRef idx="0">
            <a:schemeClr val="accent4"/>
          </a:effectRef>
          <a:fontRef idx="minor">
            <a:schemeClr val="dk1"/>
          </a:fontRef>
        </p:style>
        <p:txBody>
          <a:bodyPr>
            <a:spAutoFit/>
          </a:bodyPr>
          <a:lstStyle/>
          <a:p>
            <a:pPr fontAlgn="auto">
              <a:spcBef>
                <a:spcPts val="0"/>
              </a:spcBef>
              <a:spcAft>
                <a:spcPts val="0"/>
              </a:spcAft>
              <a:defRPr/>
            </a:pPr>
            <a:r>
              <a:rPr lang="fr-FR" dirty="0" smtClean="0">
                <a:ln>
                  <a:solidFill>
                    <a:schemeClr val="accent4"/>
                  </a:solidFill>
                </a:ln>
                <a:solidFill>
                  <a:schemeClr val="accent4">
                    <a:lumMod val="75000"/>
                  </a:schemeClr>
                </a:solidFill>
              </a:rPr>
              <a:t>L’évolution se calcule simplement en faisant la soustraction suivante :</a:t>
            </a:r>
            <a:endParaRPr lang="fr-FR" dirty="0">
              <a:ln>
                <a:solidFill>
                  <a:schemeClr val="accent4"/>
                </a:solidFill>
              </a:ln>
              <a:solidFill>
                <a:schemeClr val="accent4">
                  <a:lumMod val="75000"/>
                </a:schemeClr>
              </a:solidFill>
            </a:endParaRPr>
          </a:p>
        </p:txBody>
      </p:sp>
      <p:sp>
        <p:nvSpPr>
          <p:cNvPr id="22" name="ZoneTexte 21"/>
          <p:cNvSpPr txBox="1"/>
          <p:nvPr/>
        </p:nvSpPr>
        <p:spPr>
          <a:xfrm>
            <a:off x="250825" y="721112"/>
            <a:ext cx="8569325" cy="1123712"/>
          </a:xfrm>
          <a:prstGeom prst="round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fontAlgn="auto">
              <a:spcBef>
                <a:spcPts val="0"/>
              </a:spcBef>
              <a:spcAft>
                <a:spcPts val="0"/>
              </a:spcAft>
              <a:defRPr/>
            </a:pPr>
            <a:r>
              <a:rPr lang="fr-FR" sz="2000" dirty="0">
                <a:solidFill>
                  <a:schemeClr val="tx1"/>
                </a:solidFill>
              </a:rPr>
              <a:t>Rappelons la </a:t>
            </a:r>
            <a:r>
              <a:rPr lang="fr-FR" sz="2000" dirty="0" smtClean="0">
                <a:solidFill>
                  <a:schemeClr val="tx1"/>
                </a:solidFill>
              </a:rPr>
              <a:t>définition : un </a:t>
            </a:r>
            <a:r>
              <a:rPr lang="fr-FR" sz="2000" dirty="0">
                <a:solidFill>
                  <a:schemeClr val="tx1"/>
                </a:solidFill>
              </a:rPr>
              <a:t>taux de variation (ou pourcentage d’évolution) mesure </a:t>
            </a:r>
            <a:r>
              <a:rPr lang="fr-FR" sz="2000" b="1" dirty="0" smtClean="0">
                <a:solidFill>
                  <a:schemeClr val="accent1">
                    <a:lumMod val="50000"/>
                  </a:schemeClr>
                </a:solidFill>
              </a:rPr>
              <a:t>la part (en %) </a:t>
            </a:r>
            <a:r>
              <a:rPr lang="fr-FR" sz="2000" dirty="0">
                <a:solidFill>
                  <a:schemeClr val="tx1"/>
                </a:solidFill>
              </a:rPr>
              <a:t>que représente </a:t>
            </a:r>
            <a:r>
              <a:rPr lang="fr-FR" sz="2000" b="1" dirty="0">
                <a:solidFill>
                  <a:schemeClr val="accent2">
                    <a:lumMod val="75000"/>
                  </a:schemeClr>
                </a:solidFill>
              </a:rPr>
              <a:t>une évolution </a:t>
            </a:r>
            <a:r>
              <a:rPr lang="fr-FR" sz="2000" dirty="0">
                <a:solidFill>
                  <a:schemeClr val="tx1"/>
                </a:solidFill>
              </a:rPr>
              <a:t>par rapport </a:t>
            </a:r>
            <a:r>
              <a:rPr lang="fr-FR" sz="2000" dirty="0" smtClean="0">
                <a:solidFill>
                  <a:schemeClr val="tx1"/>
                </a:solidFill>
              </a:rPr>
              <a:t>à </a:t>
            </a:r>
            <a:r>
              <a:rPr lang="fr-FR" sz="2000" b="1" dirty="0">
                <a:solidFill>
                  <a:srgbClr val="FF0000"/>
                </a:solidFill>
              </a:rPr>
              <a:t>la valeur de </a:t>
            </a:r>
            <a:r>
              <a:rPr lang="fr-FR" sz="2000" b="1" dirty="0" smtClean="0">
                <a:solidFill>
                  <a:srgbClr val="FF0000"/>
                </a:solidFill>
              </a:rPr>
              <a:t>départ.</a:t>
            </a:r>
            <a:endParaRPr lang="fr-FR" sz="2000" b="1" dirty="0">
              <a:solidFill>
                <a:srgbClr val="FF0000"/>
              </a:solidFill>
            </a:endParaRPr>
          </a:p>
        </p:txBody>
      </p:sp>
      <p:sp>
        <p:nvSpPr>
          <p:cNvPr id="25" name="ZoneTexte 8"/>
          <p:cNvSpPr txBox="1"/>
          <p:nvPr/>
        </p:nvSpPr>
        <p:spPr>
          <a:xfrm>
            <a:off x="4427984" y="2555612"/>
            <a:ext cx="4464496" cy="369332"/>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lgn="ctr" fontAlgn="auto">
              <a:spcBef>
                <a:spcPts val="0"/>
              </a:spcBef>
              <a:spcAft>
                <a:spcPts val="0"/>
              </a:spcAft>
              <a:defRPr/>
            </a:pPr>
            <a:r>
              <a:rPr lang="fr-FR" dirty="0" smtClean="0">
                <a:ln>
                  <a:solidFill>
                    <a:schemeClr val="accent4"/>
                  </a:solidFill>
                </a:ln>
                <a:solidFill>
                  <a:schemeClr val="accent4">
                    <a:lumMod val="75000"/>
                  </a:schemeClr>
                </a:solidFill>
              </a:rPr>
              <a:t>(VA – VD)</a:t>
            </a:r>
            <a:endParaRPr lang="fr-FR" dirty="0">
              <a:ln>
                <a:solidFill>
                  <a:schemeClr val="accent4"/>
                </a:solidFill>
              </a:ln>
              <a:solidFill>
                <a:schemeClr val="accent4">
                  <a:lumMod val="75000"/>
                </a:schemeClr>
              </a:solidFill>
            </a:endParaRPr>
          </a:p>
        </p:txBody>
      </p:sp>
      <p:sp>
        <p:nvSpPr>
          <p:cNvPr id="32" name="TextBox 31"/>
          <p:cNvSpPr txBox="1"/>
          <p:nvPr/>
        </p:nvSpPr>
        <p:spPr>
          <a:xfrm>
            <a:off x="755576" y="5445224"/>
            <a:ext cx="7704856"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t>Ne pas </a:t>
            </a:r>
            <a:r>
              <a:rPr lang="en-US" dirty="0" err="1" smtClean="0"/>
              <a:t>oublier</a:t>
            </a:r>
            <a:r>
              <a:rPr lang="en-US" dirty="0" smtClean="0"/>
              <a:t> de multiplier le </a:t>
            </a:r>
            <a:r>
              <a:rPr lang="en-US" dirty="0" err="1" smtClean="0"/>
              <a:t>résultat</a:t>
            </a:r>
            <a:r>
              <a:rPr lang="en-US" dirty="0" smtClean="0"/>
              <a:t> par 100 pour le </a:t>
            </a:r>
            <a:r>
              <a:rPr lang="en-US" dirty="0" err="1" smtClean="0"/>
              <a:t>convertir</a:t>
            </a:r>
            <a:r>
              <a:rPr lang="en-US" dirty="0" smtClean="0"/>
              <a:t> en </a:t>
            </a:r>
            <a:r>
              <a:rPr lang="en-US" dirty="0" err="1" smtClean="0"/>
              <a:t>pourcentage</a:t>
            </a:r>
            <a:endParaRPr lang="fr-FR" dirty="0"/>
          </a:p>
        </p:txBody>
      </p:sp>
      <p:sp>
        <p:nvSpPr>
          <p:cNvPr id="15" name="ZoneTexte 14"/>
          <p:cNvSpPr txBox="1"/>
          <p:nvPr/>
        </p:nvSpPr>
        <p:spPr>
          <a:xfrm>
            <a:off x="5347404" y="4725144"/>
            <a:ext cx="1584176" cy="369332"/>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lgn="ctr" fontAlgn="auto">
              <a:spcBef>
                <a:spcPts val="0"/>
              </a:spcBef>
              <a:spcAft>
                <a:spcPts val="0"/>
              </a:spcAft>
              <a:defRPr/>
            </a:pPr>
            <a:r>
              <a:rPr lang="en-US" dirty="0" smtClean="0">
                <a:ln>
                  <a:solidFill>
                    <a:schemeClr val="accent4"/>
                  </a:solidFill>
                </a:ln>
                <a:solidFill>
                  <a:schemeClr val="accent4">
                    <a:lumMod val="75000"/>
                  </a:schemeClr>
                </a:solidFill>
              </a:rPr>
              <a:t>VD</a:t>
            </a:r>
            <a:endParaRPr lang="fr-FR" dirty="0">
              <a:ln>
                <a:solidFill>
                  <a:schemeClr val="accent4"/>
                </a:solidFill>
              </a:ln>
              <a:solidFill>
                <a:schemeClr val="accent4">
                  <a:lumMod val="75000"/>
                </a:schemeClr>
              </a:solidFill>
            </a:endParaRPr>
          </a:p>
        </p:txBody>
      </p:sp>
      <p:sp>
        <p:nvSpPr>
          <p:cNvPr id="16" name="ZoneTexte 15"/>
          <p:cNvSpPr txBox="1"/>
          <p:nvPr/>
        </p:nvSpPr>
        <p:spPr>
          <a:xfrm>
            <a:off x="1152129" y="4437112"/>
            <a:ext cx="2771799" cy="461665"/>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fontAlgn="auto">
              <a:spcBef>
                <a:spcPts val="0"/>
              </a:spcBef>
              <a:spcAft>
                <a:spcPts val="0"/>
              </a:spcAft>
              <a:defRPr/>
            </a:pPr>
            <a:r>
              <a:rPr lang="fr-FR" sz="2400" b="1" dirty="0" smtClean="0">
                <a:solidFill>
                  <a:srgbClr val="FF0000"/>
                </a:solidFill>
              </a:rPr>
              <a:t>Taux de variation</a:t>
            </a:r>
            <a:endParaRPr lang="fr-FR" sz="2400" b="1" dirty="0">
              <a:solidFill>
                <a:srgbClr val="FF0000"/>
              </a:solidFill>
            </a:endParaRPr>
          </a:p>
        </p:txBody>
      </p:sp>
      <p:sp>
        <p:nvSpPr>
          <p:cNvPr id="24" name="ZoneTexte 23"/>
          <p:cNvSpPr txBox="1"/>
          <p:nvPr/>
        </p:nvSpPr>
        <p:spPr>
          <a:xfrm>
            <a:off x="4355976" y="4437112"/>
            <a:ext cx="432048" cy="476071"/>
          </a:xfrm>
          <a:prstGeom prst="ellipse">
            <a:avLst/>
          </a:prstGeom>
        </p:spPr>
        <p:style>
          <a:lnRef idx="0">
            <a:schemeClr val="accent2"/>
          </a:lnRef>
          <a:fillRef idx="3">
            <a:schemeClr val="accent2"/>
          </a:fillRef>
          <a:effectRef idx="3">
            <a:schemeClr val="accent2"/>
          </a:effectRef>
          <a:fontRef idx="minor">
            <a:schemeClr val="lt1"/>
          </a:fontRef>
        </p:style>
        <p:txBody>
          <a:bodyPr>
            <a:spAutoFit/>
          </a:bodyPr>
          <a:lstStyle/>
          <a:p>
            <a:pPr fontAlgn="auto">
              <a:spcBef>
                <a:spcPts val="0"/>
              </a:spcBef>
              <a:spcAft>
                <a:spcPts val="0"/>
              </a:spcAft>
              <a:defRPr/>
            </a:pPr>
            <a:r>
              <a:rPr lang="fr-FR" sz="1600" b="1" dirty="0"/>
              <a:t>=</a:t>
            </a:r>
          </a:p>
        </p:txBody>
      </p:sp>
      <p:sp>
        <p:nvSpPr>
          <p:cNvPr id="26" name="ZoneTexte 8"/>
          <p:cNvSpPr txBox="1"/>
          <p:nvPr/>
        </p:nvSpPr>
        <p:spPr>
          <a:xfrm>
            <a:off x="5211772" y="4211796"/>
            <a:ext cx="1935832" cy="369332"/>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lgn="ctr" fontAlgn="auto">
              <a:spcBef>
                <a:spcPts val="0"/>
              </a:spcBef>
              <a:spcAft>
                <a:spcPts val="0"/>
              </a:spcAft>
              <a:defRPr/>
            </a:pPr>
            <a:r>
              <a:rPr lang="fr-FR" dirty="0" smtClean="0">
                <a:ln>
                  <a:solidFill>
                    <a:schemeClr val="accent4"/>
                  </a:solidFill>
                </a:ln>
                <a:solidFill>
                  <a:schemeClr val="accent4">
                    <a:lumMod val="75000"/>
                  </a:schemeClr>
                </a:solidFill>
              </a:rPr>
              <a:t>(VA – VD)</a:t>
            </a:r>
            <a:endParaRPr lang="fr-FR" dirty="0">
              <a:ln>
                <a:solidFill>
                  <a:schemeClr val="accent4"/>
                </a:solidFill>
              </a:ln>
              <a:solidFill>
                <a:schemeClr val="accent4">
                  <a:lumMod val="75000"/>
                </a:schemeClr>
              </a:solidFill>
            </a:endParaRPr>
          </a:p>
        </p:txBody>
      </p:sp>
      <p:cxnSp>
        <p:nvCxnSpPr>
          <p:cNvPr id="28" name="Straight Connector 27"/>
          <p:cNvCxnSpPr/>
          <p:nvPr/>
        </p:nvCxnSpPr>
        <p:spPr>
          <a:xfrm>
            <a:off x="5131380" y="4653136"/>
            <a:ext cx="2160240" cy="0"/>
          </a:xfrm>
          <a:prstGeom prst="line">
            <a:avLst/>
          </a:prstGeom>
        </p:spPr>
        <p:style>
          <a:lnRef idx="3">
            <a:schemeClr val="accent4"/>
          </a:lnRef>
          <a:fillRef idx="0">
            <a:schemeClr val="accent4"/>
          </a:fillRef>
          <a:effectRef idx="2">
            <a:schemeClr val="accent4"/>
          </a:effectRef>
          <a:fontRef idx="minor">
            <a:schemeClr val="tx1"/>
          </a:fontRef>
        </p:style>
      </p:cxnSp>
      <p:sp>
        <p:nvSpPr>
          <p:cNvPr id="33" name="ZoneTexte 15"/>
          <p:cNvSpPr txBox="1"/>
          <p:nvPr/>
        </p:nvSpPr>
        <p:spPr>
          <a:xfrm>
            <a:off x="7380312" y="4365104"/>
            <a:ext cx="899591" cy="461665"/>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fontAlgn="auto">
              <a:spcBef>
                <a:spcPts val="0"/>
              </a:spcBef>
              <a:spcAft>
                <a:spcPts val="0"/>
              </a:spcAft>
              <a:defRPr/>
            </a:pPr>
            <a:r>
              <a:rPr lang="fr-FR" sz="2400" b="1" dirty="0" smtClean="0">
                <a:solidFill>
                  <a:srgbClr val="FF0000"/>
                </a:solidFill>
              </a:rPr>
              <a:t>X 100</a:t>
            </a:r>
            <a:endParaRPr lang="fr-FR" sz="2400" b="1" dirty="0">
              <a:solidFill>
                <a:srgbClr val="FF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checkerboard(across)">
                                      <p:cBhvr>
                                        <p:cTn id="7" dur="5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diamond(in)">
                                      <p:cBhvr>
                                        <p:cTn id="12" dur="2000"/>
                                        <p:tgtEl>
                                          <p:spTgt spid="20"/>
                                        </p:tgtEl>
                                      </p:cBhvr>
                                    </p:animEffect>
                                  </p:childTnLst>
                                </p:cTn>
                              </p:par>
                            </p:childTnLst>
                          </p:cTn>
                        </p:par>
                        <p:par>
                          <p:cTn id="13" fill="hold">
                            <p:stCondLst>
                              <p:cond delay="2000"/>
                            </p:stCondLst>
                            <p:childTnLst>
                              <p:par>
                                <p:cTn id="14" presetID="2" presetClass="entr" presetSubtype="4"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additive="base">
                                        <p:cTn id="16" dur="500" fill="hold"/>
                                        <p:tgtEl>
                                          <p:spTgt spid="9"/>
                                        </p:tgtEl>
                                        <p:attrNameLst>
                                          <p:attrName>ppt_x</p:attrName>
                                        </p:attrNameLst>
                                      </p:cBhvr>
                                      <p:tavLst>
                                        <p:tav tm="0">
                                          <p:val>
                                            <p:strVal val="#ppt_x"/>
                                          </p:val>
                                        </p:tav>
                                        <p:tav tm="100000">
                                          <p:val>
                                            <p:strVal val="#ppt_x"/>
                                          </p:val>
                                        </p:tav>
                                      </p:tavLst>
                                    </p:anim>
                                    <p:anim calcmode="lin" valueType="num">
                                      <p:cBhvr additive="base">
                                        <p:cTn id="17" dur="500" fill="hold"/>
                                        <p:tgtEl>
                                          <p:spTgt spid="9"/>
                                        </p:tgtEl>
                                        <p:attrNameLst>
                                          <p:attrName>ppt_y</p:attrName>
                                        </p:attrNameLst>
                                      </p:cBhvr>
                                      <p:tavLst>
                                        <p:tav tm="0">
                                          <p:val>
                                            <p:strVal val="1+#ppt_h/2"/>
                                          </p:val>
                                        </p:tav>
                                        <p:tav tm="100000">
                                          <p:val>
                                            <p:strVal val="#ppt_y"/>
                                          </p:val>
                                        </p:tav>
                                      </p:tavLst>
                                    </p:anim>
                                  </p:childTnLst>
                                </p:cTn>
                              </p:par>
                            </p:childTnLst>
                          </p:cTn>
                        </p:par>
                        <p:par>
                          <p:cTn id="18" fill="hold">
                            <p:stCondLst>
                              <p:cond delay="2500"/>
                            </p:stCondLst>
                            <p:childTnLst>
                              <p:par>
                                <p:cTn id="19" presetID="4" presetClass="entr" presetSubtype="16" fill="hold" grpId="0" nodeType="afterEffect">
                                  <p:stCondLst>
                                    <p:cond delay="0"/>
                                  </p:stCondLst>
                                  <p:childTnLst>
                                    <p:set>
                                      <p:cBhvr>
                                        <p:cTn id="20" dur="1" fill="hold">
                                          <p:stCondLst>
                                            <p:cond delay="0"/>
                                          </p:stCondLst>
                                        </p:cTn>
                                        <p:tgtEl>
                                          <p:spTgt spid="25"/>
                                        </p:tgtEl>
                                        <p:attrNameLst>
                                          <p:attrName>style.visibility</p:attrName>
                                        </p:attrNameLst>
                                      </p:cBhvr>
                                      <p:to>
                                        <p:strVal val="visible"/>
                                      </p:to>
                                    </p:set>
                                    <p:animEffect transition="in" filter="box(in)">
                                      <p:cBhvr>
                                        <p:cTn id="21" dur="500"/>
                                        <p:tgtEl>
                                          <p:spTgt spid="25"/>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iterate type="lt">
                                    <p:tmAbs val="100"/>
                                  </p:iterate>
                                  <p:childTnLst>
                                    <p:set>
                                      <p:cBhvr>
                                        <p:cTn id="25" dur="1" fill="hold">
                                          <p:stCondLst>
                                            <p:cond delay="0"/>
                                          </p:stCondLst>
                                        </p:cTn>
                                        <p:tgtEl>
                                          <p:spTgt spid="14"/>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8" presetClass="entr" presetSubtype="16" fill="hold" grpId="0" nodeType="click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diamond(in)">
                                      <p:cBhvr>
                                        <p:cTn id="30" dur="2000"/>
                                        <p:tgtEl>
                                          <p:spTgt spid="16"/>
                                        </p:tgtEl>
                                      </p:cBhvr>
                                    </p:animEffect>
                                  </p:childTnLst>
                                </p:cTn>
                              </p:par>
                            </p:childTnLst>
                          </p:cTn>
                        </p:par>
                        <p:par>
                          <p:cTn id="31" fill="hold">
                            <p:stCondLst>
                              <p:cond delay="2000"/>
                            </p:stCondLst>
                            <p:childTnLst>
                              <p:par>
                                <p:cTn id="32" presetID="18" presetClass="entr" presetSubtype="12" fill="hold" grpId="0" nodeType="afterEffect">
                                  <p:stCondLst>
                                    <p:cond delay="0"/>
                                  </p:stCondLst>
                                  <p:childTnLst>
                                    <p:set>
                                      <p:cBhvr>
                                        <p:cTn id="33" dur="1" fill="hold">
                                          <p:stCondLst>
                                            <p:cond delay="0"/>
                                          </p:stCondLst>
                                        </p:cTn>
                                        <p:tgtEl>
                                          <p:spTgt spid="24"/>
                                        </p:tgtEl>
                                        <p:attrNameLst>
                                          <p:attrName>style.visibility</p:attrName>
                                        </p:attrNameLst>
                                      </p:cBhvr>
                                      <p:to>
                                        <p:strVal val="visible"/>
                                      </p:to>
                                    </p:set>
                                    <p:animEffect transition="in" filter="strips(downLeft)">
                                      <p:cBhvr>
                                        <p:cTn id="34" dur="500"/>
                                        <p:tgtEl>
                                          <p:spTgt spid="24"/>
                                        </p:tgtEl>
                                      </p:cBhvr>
                                    </p:animEffect>
                                  </p:childTnLst>
                                </p:cTn>
                              </p:par>
                            </p:childTnLst>
                          </p:cTn>
                        </p:par>
                        <p:par>
                          <p:cTn id="35" fill="hold">
                            <p:stCondLst>
                              <p:cond delay="2500"/>
                            </p:stCondLst>
                            <p:childTnLst>
                              <p:par>
                                <p:cTn id="36" presetID="4" presetClass="entr" presetSubtype="16" fill="hold" grpId="0" nodeType="afterEffect">
                                  <p:stCondLst>
                                    <p:cond delay="0"/>
                                  </p:stCondLst>
                                  <p:childTnLst>
                                    <p:set>
                                      <p:cBhvr>
                                        <p:cTn id="37" dur="1" fill="hold">
                                          <p:stCondLst>
                                            <p:cond delay="0"/>
                                          </p:stCondLst>
                                        </p:cTn>
                                        <p:tgtEl>
                                          <p:spTgt spid="26"/>
                                        </p:tgtEl>
                                        <p:attrNameLst>
                                          <p:attrName>style.visibility</p:attrName>
                                        </p:attrNameLst>
                                      </p:cBhvr>
                                      <p:to>
                                        <p:strVal val="visible"/>
                                      </p:to>
                                    </p:set>
                                    <p:animEffect transition="in" filter="box(in)">
                                      <p:cBhvr>
                                        <p:cTn id="38" dur="500"/>
                                        <p:tgtEl>
                                          <p:spTgt spid="26"/>
                                        </p:tgtEl>
                                      </p:cBhvr>
                                    </p:animEffect>
                                  </p:childTnLst>
                                </p:cTn>
                              </p:par>
                            </p:childTnLst>
                          </p:cTn>
                        </p:par>
                        <p:par>
                          <p:cTn id="39" fill="hold">
                            <p:stCondLst>
                              <p:cond delay="3000"/>
                            </p:stCondLst>
                            <p:childTnLst>
                              <p:par>
                                <p:cTn id="40" presetID="16" presetClass="entr" presetSubtype="21" fill="hold" nodeType="afterEffect">
                                  <p:stCondLst>
                                    <p:cond delay="0"/>
                                  </p:stCondLst>
                                  <p:childTnLst>
                                    <p:set>
                                      <p:cBhvr>
                                        <p:cTn id="41" dur="1" fill="hold">
                                          <p:stCondLst>
                                            <p:cond delay="0"/>
                                          </p:stCondLst>
                                        </p:cTn>
                                        <p:tgtEl>
                                          <p:spTgt spid="28"/>
                                        </p:tgtEl>
                                        <p:attrNameLst>
                                          <p:attrName>style.visibility</p:attrName>
                                        </p:attrNameLst>
                                      </p:cBhvr>
                                      <p:to>
                                        <p:strVal val="visible"/>
                                      </p:to>
                                    </p:set>
                                    <p:animEffect transition="in" filter="barn(inVertical)">
                                      <p:cBhvr>
                                        <p:cTn id="42" dur="500"/>
                                        <p:tgtEl>
                                          <p:spTgt spid="28"/>
                                        </p:tgtEl>
                                      </p:cBhvr>
                                    </p:animEffec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8" presetClass="entr" presetSubtype="12" fill="hold" grpId="0" nodeType="clickEffect">
                                  <p:stCondLst>
                                    <p:cond delay="0"/>
                                  </p:stCondLst>
                                  <p:childTnLst>
                                    <p:set>
                                      <p:cBhvr>
                                        <p:cTn id="50" dur="1" fill="hold">
                                          <p:stCondLst>
                                            <p:cond delay="0"/>
                                          </p:stCondLst>
                                        </p:cTn>
                                        <p:tgtEl>
                                          <p:spTgt spid="32"/>
                                        </p:tgtEl>
                                        <p:attrNameLst>
                                          <p:attrName>style.visibility</p:attrName>
                                        </p:attrNameLst>
                                      </p:cBhvr>
                                      <p:to>
                                        <p:strVal val="visible"/>
                                      </p:to>
                                    </p:set>
                                    <p:animEffect transition="in" filter="strips(downLeft)">
                                      <p:cBhvr>
                                        <p:cTn id="51" dur="500"/>
                                        <p:tgtEl>
                                          <p:spTgt spid="32"/>
                                        </p:tgtEl>
                                      </p:cBhvr>
                                    </p:animEffect>
                                  </p:childTnLst>
                                </p:cTn>
                              </p:par>
                            </p:childTnLst>
                          </p:cTn>
                        </p:par>
                        <p:par>
                          <p:cTn id="52" fill="hold">
                            <p:stCondLst>
                              <p:cond delay="500"/>
                            </p:stCondLst>
                            <p:childTnLst>
                              <p:par>
                                <p:cTn id="53" presetID="18" presetClass="entr" presetSubtype="12" fill="hold" grpId="0" nodeType="afterEffect">
                                  <p:stCondLst>
                                    <p:cond delay="0"/>
                                  </p:stCondLst>
                                  <p:childTnLst>
                                    <p:set>
                                      <p:cBhvr>
                                        <p:cTn id="54" dur="1" fill="hold">
                                          <p:stCondLst>
                                            <p:cond delay="0"/>
                                          </p:stCondLst>
                                        </p:cTn>
                                        <p:tgtEl>
                                          <p:spTgt spid="33"/>
                                        </p:tgtEl>
                                        <p:attrNameLst>
                                          <p:attrName>style.visibility</p:attrName>
                                        </p:attrNameLst>
                                      </p:cBhvr>
                                      <p:to>
                                        <p:strVal val="visible"/>
                                      </p:to>
                                    </p:set>
                                    <p:animEffect transition="in" filter="strips(downLeft)">
                                      <p:cBhvr>
                                        <p:cTn id="55"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4" grpId="0" animBg="1"/>
      <p:bldP spid="20" grpId="0" animBg="1"/>
      <p:bldP spid="22" grpId="0" animBg="1"/>
      <p:bldP spid="25" grpId="0" animBg="1"/>
      <p:bldP spid="32" grpId="0" animBg="1"/>
      <p:bldP spid="15" grpId="0" animBg="1"/>
      <p:bldP spid="16" grpId="0" animBg="1"/>
      <p:bldP spid="24" grpId="0" animBg="1"/>
      <p:bldP spid="26" grpId="0" animBg="1"/>
      <p:bldP spid="3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p:cNvSpPr txBox="1"/>
          <p:nvPr/>
        </p:nvSpPr>
        <p:spPr>
          <a:xfrm>
            <a:off x="1926060" y="1876762"/>
            <a:ext cx="5291881" cy="400110"/>
          </a:xfrm>
          <a:prstGeom prst="rect">
            <a:avLst/>
          </a:prstGeom>
        </p:spPr>
        <p:style>
          <a:lnRef idx="1">
            <a:schemeClr val="accent2"/>
          </a:lnRef>
          <a:fillRef idx="3">
            <a:schemeClr val="accent2"/>
          </a:fillRef>
          <a:effectRef idx="2">
            <a:schemeClr val="accent2"/>
          </a:effectRef>
          <a:fontRef idx="minor">
            <a:schemeClr val="lt1"/>
          </a:fontRef>
        </p:style>
        <p:txBody>
          <a:bodyPr wrap="square">
            <a:spAutoFit/>
          </a:bodyPr>
          <a:lstStyle/>
          <a:p>
            <a:pPr fontAlgn="auto">
              <a:spcBef>
                <a:spcPts val="0"/>
              </a:spcBef>
              <a:spcAft>
                <a:spcPts val="0"/>
              </a:spcAft>
              <a:defRPr/>
            </a:pPr>
            <a:r>
              <a:rPr lang="fr-FR" sz="2000" dirty="0"/>
              <a:t>Avec : </a:t>
            </a:r>
            <a:r>
              <a:rPr lang="fr-FR" sz="2000" dirty="0" smtClean="0"/>
              <a:t>VA valeur d’arrivée et VD valeur de départ.</a:t>
            </a:r>
            <a:endParaRPr lang="fr-FR" sz="2000" dirty="0"/>
          </a:p>
        </p:txBody>
      </p:sp>
      <p:grpSp>
        <p:nvGrpSpPr>
          <p:cNvPr id="2" name="Group 9"/>
          <p:cNvGrpSpPr/>
          <p:nvPr/>
        </p:nvGrpSpPr>
        <p:grpSpPr>
          <a:xfrm>
            <a:off x="1152129" y="620688"/>
            <a:ext cx="7127774" cy="882680"/>
            <a:chOff x="1152129" y="4211796"/>
            <a:chExt cx="7127774" cy="882680"/>
          </a:xfrm>
        </p:grpSpPr>
        <p:sp>
          <p:nvSpPr>
            <p:cNvPr id="11" name="ZoneTexte 14"/>
            <p:cNvSpPr txBox="1"/>
            <p:nvPr/>
          </p:nvSpPr>
          <p:spPr>
            <a:xfrm>
              <a:off x="5347404" y="4725144"/>
              <a:ext cx="1584176" cy="369332"/>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lgn="ctr" fontAlgn="auto">
                <a:spcBef>
                  <a:spcPts val="0"/>
                </a:spcBef>
                <a:spcAft>
                  <a:spcPts val="0"/>
                </a:spcAft>
                <a:defRPr/>
              </a:pPr>
              <a:r>
                <a:rPr lang="en-US" dirty="0" smtClean="0">
                  <a:ln>
                    <a:solidFill>
                      <a:schemeClr val="accent4"/>
                    </a:solidFill>
                  </a:ln>
                  <a:solidFill>
                    <a:schemeClr val="accent4">
                      <a:lumMod val="75000"/>
                    </a:schemeClr>
                  </a:solidFill>
                </a:rPr>
                <a:t>VD</a:t>
              </a:r>
              <a:endParaRPr lang="fr-FR" dirty="0">
                <a:ln>
                  <a:solidFill>
                    <a:schemeClr val="accent4"/>
                  </a:solidFill>
                </a:ln>
                <a:solidFill>
                  <a:schemeClr val="accent4">
                    <a:lumMod val="75000"/>
                  </a:schemeClr>
                </a:solidFill>
              </a:endParaRPr>
            </a:p>
          </p:txBody>
        </p:sp>
        <p:sp>
          <p:nvSpPr>
            <p:cNvPr id="12" name="ZoneTexte 15"/>
            <p:cNvSpPr txBox="1"/>
            <p:nvPr/>
          </p:nvSpPr>
          <p:spPr>
            <a:xfrm>
              <a:off x="1152129" y="4437112"/>
              <a:ext cx="2771799" cy="461665"/>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fontAlgn="auto">
                <a:spcBef>
                  <a:spcPts val="0"/>
                </a:spcBef>
                <a:spcAft>
                  <a:spcPts val="0"/>
                </a:spcAft>
                <a:defRPr/>
              </a:pPr>
              <a:r>
                <a:rPr lang="fr-FR" sz="2400" b="1" dirty="0" smtClean="0">
                  <a:solidFill>
                    <a:srgbClr val="FF0000"/>
                  </a:solidFill>
                </a:rPr>
                <a:t>Taux de variation</a:t>
              </a:r>
              <a:endParaRPr lang="fr-FR" sz="2400" b="1" dirty="0">
                <a:solidFill>
                  <a:srgbClr val="FF0000"/>
                </a:solidFill>
              </a:endParaRPr>
            </a:p>
          </p:txBody>
        </p:sp>
        <p:sp>
          <p:nvSpPr>
            <p:cNvPr id="13" name="ZoneTexte 23"/>
            <p:cNvSpPr txBox="1"/>
            <p:nvPr/>
          </p:nvSpPr>
          <p:spPr>
            <a:xfrm>
              <a:off x="4355976" y="4437112"/>
              <a:ext cx="432048" cy="476071"/>
            </a:xfrm>
            <a:prstGeom prst="ellipse">
              <a:avLst/>
            </a:prstGeom>
          </p:spPr>
          <p:style>
            <a:lnRef idx="0">
              <a:schemeClr val="accent2"/>
            </a:lnRef>
            <a:fillRef idx="3">
              <a:schemeClr val="accent2"/>
            </a:fillRef>
            <a:effectRef idx="3">
              <a:schemeClr val="accent2"/>
            </a:effectRef>
            <a:fontRef idx="minor">
              <a:schemeClr val="lt1"/>
            </a:fontRef>
          </p:style>
          <p:txBody>
            <a:bodyPr>
              <a:spAutoFit/>
            </a:bodyPr>
            <a:lstStyle/>
            <a:p>
              <a:pPr fontAlgn="auto">
                <a:spcBef>
                  <a:spcPts val="0"/>
                </a:spcBef>
                <a:spcAft>
                  <a:spcPts val="0"/>
                </a:spcAft>
                <a:defRPr/>
              </a:pPr>
              <a:r>
                <a:rPr lang="fr-FR" sz="1600" b="1" dirty="0"/>
                <a:t>=</a:t>
              </a:r>
            </a:p>
          </p:txBody>
        </p:sp>
        <p:sp>
          <p:nvSpPr>
            <p:cNvPr id="14" name="ZoneTexte 8"/>
            <p:cNvSpPr txBox="1"/>
            <p:nvPr/>
          </p:nvSpPr>
          <p:spPr>
            <a:xfrm>
              <a:off x="5211772" y="4211796"/>
              <a:ext cx="1935832" cy="369332"/>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lgn="ctr" fontAlgn="auto">
                <a:spcBef>
                  <a:spcPts val="0"/>
                </a:spcBef>
                <a:spcAft>
                  <a:spcPts val="0"/>
                </a:spcAft>
                <a:defRPr/>
              </a:pPr>
              <a:r>
                <a:rPr lang="fr-FR" b="1" dirty="0" smtClean="0">
                  <a:ln>
                    <a:solidFill>
                      <a:schemeClr val="accent4"/>
                    </a:solidFill>
                  </a:ln>
                  <a:solidFill>
                    <a:srgbClr val="FF0000"/>
                  </a:solidFill>
                </a:rPr>
                <a:t>(</a:t>
              </a:r>
              <a:r>
                <a:rPr lang="fr-FR" dirty="0" smtClean="0">
                  <a:ln>
                    <a:solidFill>
                      <a:schemeClr val="accent4"/>
                    </a:solidFill>
                  </a:ln>
                  <a:solidFill>
                    <a:schemeClr val="accent4">
                      <a:lumMod val="75000"/>
                    </a:schemeClr>
                  </a:solidFill>
                </a:rPr>
                <a:t>VA – VD</a:t>
              </a:r>
              <a:r>
                <a:rPr lang="fr-FR" b="1" dirty="0" smtClean="0">
                  <a:ln>
                    <a:solidFill>
                      <a:schemeClr val="accent4"/>
                    </a:solidFill>
                  </a:ln>
                  <a:solidFill>
                    <a:srgbClr val="FF0000"/>
                  </a:solidFill>
                </a:rPr>
                <a:t>)</a:t>
              </a:r>
              <a:endParaRPr lang="fr-FR" b="1" dirty="0">
                <a:ln>
                  <a:solidFill>
                    <a:schemeClr val="accent4"/>
                  </a:solidFill>
                </a:ln>
                <a:solidFill>
                  <a:srgbClr val="FF0000"/>
                </a:solidFill>
              </a:endParaRPr>
            </a:p>
          </p:txBody>
        </p:sp>
        <p:cxnSp>
          <p:nvCxnSpPr>
            <p:cNvPr id="15" name="Straight Connector 14"/>
            <p:cNvCxnSpPr/>
            <p:nvPr/>
          </p:nvCxnSpPr>
          <p:spPr>
            <a:xfrm>
              <a:off x="5131380" y="4653136"/>
              <a:ext cx="2160240" cy="0"/>
            </a:xfrm>
            <a:prstGeom prst="line">
              <a:avLst/>
            </a:prstGeom>
          </p:spPr>
          <p:style>
            <a:lnRef idx="3">
              <a:schemeClr val="accent4"/>
            </a:lnRef>
            <a:fillRef idx="0">
              <a:schemeClr val="accent4"/>
            </a:fillRef>
            <a:effectRef idx="2">
              <a:schemeClr val="accent4"/>
            </a:effectRef>
            <a:fontRef idx="minor">
              <a:schemeClr val="tx1"/>
            </a:fontRef>
          </p:style>
        </p:cxnSp>
        <p:sp>
          <p:nvSpPr>
            <p:cNvPr id="16" name="ZoneTexte 15"/>
            <p:cNvSpPr txBox="1"/>
            <p:nvPr/>
          </p:nvSpPr>
          <p:spPr>
            <a:xfrm>
              <a:off x="7380312" y="4365104"/>
              <a:ext cx="899591" cy="461665"/>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fontAlgn="auto">
                <a:spcBef>
                  <a:spcPts val="0"/>
                </a:spcBef>
                <a:spcAft>
                  <a:spcPts val="0"/>
                </a:spcAft>
                <a:defRPr/>
              </a:pPr>
              <a:r>
                <a:rPr lang="fr-FR" sz="2400" b="1" dirty="0" smtClean="0">
                  <a:solidFill>
                    <a:srgbClr val="FF0000"/>
                  </a:solidFill>
                </a:rPr>
                <a:t>X 100</a:t>
              </a:r>
              <a:endParaRPr lang="fr-FR" sz="2400" b="1" dirty="0">
                <a:solidFill>
                  <a:srgbClr val="FF0000"/>
                </a:solidFill>
              </a:endParaRPr>
            </a:p>
          </p:txBody>
        </p:sp>
      </p:grpSp>
      <p:pic>
        <p:nvPicPr>
          <p:cNvPr id="1026" name="Picture 2" descr="C:\Users\rachel\AppData\Local\Microsoft\Windows\Temporary Internet Files\Content.IE5\41K3UPF5\MC900442028[1].wmf"/>
          <p:cNvPicPr>
            <a:picLocks noChangeAspect="1" noChangeArrowheads="1"/>
          </p:cNvPicPr>
          <p:nvPr/>
        </p:nvPicPr>
        <p:blipFill>
          <a:blip r:embed="rId3" cstate="print"/>
          <a:srcRect t="41579"/>
          <a:stretch>
            <a:fillRect/>
          </a:stretch>
        </p:blipFill>
        <p:spPr bwMode="auto">
          <a:xfrm>
            <a:off x="467544" y="3212976"/>
            <a:ext cx="1117600" cy="1112912"/>
          </a:xfrm>
          <a:prstGeom prst="rect">
            <a:avLst/>
          </a:prstGeom>
          <a:noFill/>
          <a:effectLst>
            <a:outerShdw blurRad="152400" dist="317500" dir="5400000" sx="90000" sy="-19000" rotWithShape="0">
              <a:prstClr val="black">
                <a:alpha val="15000"/>
              </a:prstClr>
            </a:outerShdw>
          </a:effectLst>
        </p:spPr>
      </p:pic>
      <p:sp>
        <p:nvSpPr>
          <p:cNvPr id="47" name="TextBox 46"/>
          <p:cNvSpPr txBox="1"/>
          <p:nvPr/>
        </p:nvSpPr>
        <p:spPr>
          <a:xfrm>
            <a:off x="2339752" y="2708920"/>
            <a:ext cx="5112568" cy="1595021"/>
          </a:xfrm>
          <a:prstGeom prst="bevel">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fr-FR" dirty="0" smtClean="0"/>
              <a:t>N’oubliez surtout pas de fermer les parenthèses lorsque vous calculez (VA-VD). Si vous ne le faites pas, votre calculatrice va effectuer le calcul suivant :</a:t>
            </a:r>
            <a:endParaRPr lang="fr-FR" dirty="0"/>
          </a:p>
        </p:txBody>
      </p:sp>
      <p:sp>
        <p:nvSpPr>
          <p:cNvPr id="48" name="TextBox 47"/>
          <p:cNvSpPr txBox="1"/>
          <p:nvPr/>
        </p:nvSpPr>
        <p:spPr>
          <a:xfrm>
            <a:off x="1115616" y="5373216"/>
            <a:ext cx="720080" cy="369332"/>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lgn="ctr" fontAlgn="auto">
              <a:spcBef>
                <a:spcPts val="0"/>
              </a:spcBef>
              <a:spcAft>
                <a:spcPts val="0"/>
              </a:spcAft>
              <a:defRPr/>
            </a:pPr>
            <a:r>
              <a:rPr lang="fr-FR" dirty="0" smtClean="0">
                <a:ln>
                  <a:solidFill>
                    <a:schemeClr val="accent4"/>
                  </a:solidFill>
                </a:ln>
                <a:solidFill>
                  <a:schemeClr val="accent4">
                    <a:lumMod val="75000"/>
                  </a:schemeClr>
                </a:solidFill>
                <a:latin typeface="+mn-lt"/>
                <a:cs typeface="+mn-cs"/>
              </a:rPr>
              <a:t>(VA-</a:t>
            </a:r>
          </a:p>
        </p:txBody>
      </p:sp>
      <p:sp>
        <p:nvSpPr>
          <p:cNvPr id="49" name="TextBox 48"/>
          <p:cNvSpPr txBox="1"/>
          <p:nvPr/>
        </p:nvSpPr>
        <p:spPr>
          <a:xfrm>
            <a:off x="1979712" y="5157192"/>
            <a:ext cx="504056" cy="369332"/>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lgn="ctr" fontAlgn="auto">
              <a:spcBef>
                <a:spcPts val="0"/>
              </a:spcBef>
              <a:spcAft>
                <a:spcPts val="0"/>
              </a:spcAft>
              <a:defRPr/>
            </a:pPr>
            <a:r>
              <a:rPr lang="fr-FR" dirty="0" smtClean="0">
                <a:ln>
                  <a:solidFill>
                    <a:schemeClr val="accent4"/>
                  </a:solidFill>
                </a:ln>
                <a:solidFill>
                  <a:schemeClr val="accent4">
                    <a:lumMod val="75000"/>
                  </a:schemeClr>
                </a:solidFill>
                <a:latin typeface="+mn-lt"/>
                <a:cs typeface="+mn-cs"/>
              </a:rPr>
              <a:t>VD</a:t>
            </a:r>
          </a:p>
        </p:txBody>
      </p:sp>
      <p:cxnSp>
        <p:nvCxnSpPr>
          <p:cNvPr id="51" name="Straight Connector 50"/>
          <p:cNvCxnSpPr/>
          <p:nvPr/>
        </p:nvCxnSpPr>
        <p:spPr>
          <a:xfrm>
            <a:off x="1907704" y="5589240"/>
            <a:ext cx="720080" cy="0"/>
          </a:xfrm>
          <a:prstGeom prst="line">
            <a:avLst/>
          </a:prstGeom>
        </p:spPr>
        <p:style>
          <a:lnRef idx="3">
            <a:schemeClr val="accent4"/>
          </a:lnRef>
          <a:fillRef idx="0">
            <a:schemeClr val="accent4"/>
          </a:fillRef>
          <a:effectRef idx="2">
            <a:schemeClr val="accent4"/>
          </a:effectRef>
          <a:fontRef idx="minor">
            <a:schemeClr val="tx1"/>
          </a:fontRef>
        </p:style>
      </p:cxnSp>
      <p:sp>
        <p:nvSpPr>
          <p:cNvPr id="52" name="TextBox 51"/>
          <p:cNvSpPr txBox="1"/>
          <p:nvPr/>
        </p:nvSpPr>
        <p:spPr>
          <a:xfrm>
            <a:off x="1979712" y="5661248"/>
            <a:ext cx="504056" cy="369332"/>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lgn="ctr" fontAlgn="auto">
              <a:spcBef>
                <a:spcPts val="0"/>
              </a:spcBef>
              <a:spcAft>
                <a:spcPts val="0"/>
              </a:spcAft>
              <a:defRPr/>
            </a:pPr>
            <a:r>
              <a:rPr lang="fr-FR" dirty="0" smtClean="0">
                <a:ln>
                  <a:solidFill>
                    <a:schemeClr val="accent4"/>
                  </a:solidFill>
                </a:ln>
                <a:solidFill>
                  <a:schemeClr val="accent4">
                    <a:lumMod val="75000"/>
                  </a:schemeClr>
                </a:solidFill>
                <a:latin typeface="+mn-lt"/>
                <a:cs typeface="+mn-cs"/>
              </a:rPr>
              <a:t>VD</a:t>
            </a:r>
          </a:p>
        </p:txBody>
      </p:sp>
      <p:sp>
        <p:nvSpPr>
          <p:cNvPr id="53" name="TextBox 52"/>
          <p:cNvSpPr txBox="1"/>
          <p:nvPr/>
        </p:nvSpPr>
        <p:spPr>
          <a:xfrm>
            <a:off x="2699792" y="5373216"/>
            <a:ext cx="432048" cy="369332"/>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lgn="ctr" fontAlgn="auto">
              <a:spcBef>
                <a:spcPts val="0"/>
              </a:spcBef>
              <a:spcAft>
                <a:spcPts val="0"/>
              </a:spcAft>
              <a:defRPr/>
            </a:pPr>
            <a:r>
              <a:rPr lang="fr-FR" dirty="0" smtClean="0">
                <a:ln>
                  <a:solidFill>
                    <a:schemeClr val="accent4"/>
                  </a:solidFill>
                </a:ln>
                <a:solidFill>
                  <a:schemeClr val="accent4">
                    <a:lumMod val="75000"/>
                  </a:schemeClr>
                </a:solidFill>
                <a:latin typeface="+mn-lt"/>
                <a:cs typeface="+mn-cs"/>
              </a:rPr>
              <a:t>)</a:t>
            </a:r>
          </a:p>
        </p:txBody>
      </p:sp>
      <p:sp>
        <p:nvSpPr>
          <p:cNvPr id="54" name="ZoneTexte 15"/>
          <p:cNvSpPr txBox="1"/>
          <p:nvPr/>
        </p:nvSpPr>
        <p:spPr>
          <a:xfrm>
            <a:off x="3203848" y="5301208"/>
            <a:ext cx="899591" cy="461665"/>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fontAlgn="auto">
              <a:spcBef>
                <a:spcPts val="0"/>
              </a:spcBef>
              <a:spcAft>
                <a:spcPts val="0"/>
              </a:spcAft>
              <a:defRPr/>
            </a:pPr>
            <a:r>
              <a:rPr lang="fr-FR" sz="2400" b="1" dirty="0" smtClean="0">
                <a:solidFill>
                  <a:srgbClr val="FF0000"/>
                </a:solidFill>
              </a:rPr>
              <a:t>X 100</a:t>
            </a:r>
            <a:endParaRPr lang="fr-FR" sz="2400" b="1" dirty="0">
              <a:solidFill>
                <a:srgbClr val="FF0000"/>
              </a:solidFill>
            </a:endParaRPr>
          </a:p>
        </p:txBody>
      </p:sp>
      <p:sp>
        <p:nvSpPr>
          <p:cNvPr id="56" name="ZoneTexte 23"/>
          <p:cNvSpPr txBox="1"/>
          <p:nvPr/>
        </p:nvSpPr>
        <p:spPr>
          <a:xfrm>
            <a:off x="4283968" y="5329193"/>
            <a:ext cx="432048" cy="476071"/>
          </a:xfrm>
          <a:prstGeom prst="ellipse">
            <a:avLst/>
          </a:prstGeom>
        </p:spPr>
        <p:style>
          <a:lnRef idx="0">
            <a:schemeClr val="accent2"/>
          </a:lnRef>
          <a:fillRef idx="3">
            <a:schemeClr val="accent2"/>
          </a:fillRef>
          <a:effectRef idx="3">
            <a:schemeClr val="accent2"/>
          </a:effectRef>
          <a:fontRef idx="minor">
            <a:schemeClr val="lt1"/>
          </a:fontRef>
        </p:style>
        <p:txBody>
          <a:bodyPr>
            <a:spAutoFit/>
          </a:bodyPr>
          <a:lstStyle/>
          <a:p>
            <a:pPr fontAlgn="auto">
              <a:spcBef>
                <a:spcPts val="0"/>
              </a:spcBef>
              <a:spcAft>
                <a:spcPts val="0"/>
              </a:spcAft>
              <a:defRPr/>
            </a:pPr>
            <a:r>
              <a:rPr lang="fr-FR" sz="1600" b="1" dirty="0"/>
              <a:t>=</a:t>
            </a:r>
          </a:p>
        </p:txBody>
      </p:sp>
      <p:sp>
        <p:nvSpPr>
          <p:cNvPr id="57" name="TextBox 56"/>
          <p:cNvSpPr txBox="1"/>
          <p:nvPr/>
        </p:nvSpPr>
        <p:spPr>
          <a:xfrm>
            <a:off x="5076056" y="5363924"/>
            <a:ext cx="720080" cy="369332"/>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lgn="ctr" fontAlgn="auto">
              <a:spcBef>
                <a:spcPts val="0"/>
              </a:spcBef>
              <a:spcAft>
                <a:spcPts val="0"/>
              </a:spcAft>
              <a:defRPr/>
            </a:pPr>
            <a:r>
              <a:rPr lang="fr-FR" dirty="0" smtClean="0">
                <a:ln>
                  <a:solidFill>
                    <a:schemeClr val="accent4"/>
                  </a:solidFill>
                </a:ln>
                <a:solidFill>
                  <a:schemeClr val="accent4">
                    <a:lumMod val="75000"/>
                  </a:schemeClr>
                </a:solidFill>
              </a:rPr>
              <a:t>(VA-</a:t>
            </a:r>
          </a:p>
        </p:txBody>
      </p:sp>
      <p:sp>
        <p:nvSpPr>
          <p:cNvPr id="58" name="TextBox 57"/>
          <p:cNvSpPr txBox="1"/>
          <p:nvPr/>
        </p:nvSpPr>
        <p:spPr>
          <a:xfrm>
            <a:off x="5868144" y="5373216"/>
            <a:ext cx="576064" cy="369332"/>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lgn="ctr" fontAlgn="auto">
              <a:spcBef>
                <a:spcPts val="0"/>
              </a:spcBef>
              <a:spcAft>
                <a:spcPts val="0"/>
              </a:spcAft>
              <a:defRPr/>
            </a:pPr>
            <a:r>
              <a:rPr lang="fr-FR" dirty="0" smtClean="0">
                <a:ln>
                  <a:solidFill>
                    <a:schemeClr val="accent4"/>
                  </a:solidFill>
                </a:ln>
                <a:solidFill>
                  <a:schemeClr val="accent4">
                    <a:lumMod val="75000"/>
                  </a:schemeClr>
                </a:solidFill>
                <a:latin typeface="+mn-lt"/>
                <a:cs typeface="+mn-cs"/>
              </a:rPr>
              <a:t>1)</a:t>
            </a:r>
          </a:p>
        </p:txBody>
      </p:sp>
      <p:sp>
        <p:nvSpPr>
          <p:cNvPr id="59" name="ZoneTexte 15"/>
          <p:cNvSpPr txBox="1"/>
          <p:nvPr/>
        </p:nvSpPr>
        <p:spPr>
          <a:xfrm>
            <a:off x="6588224" y="5301208"/>
            <a:ext cx="899591" cy="461665"/>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fontAlgn="auto">
              <a:spcBef>
                <a:spcPts val="0"/>
              </a:spcBef>
              <a:spcAft>
                <a:spcPts val="0"/>
              </a:spcAft>
              <a:defRPr/>
            </a:pPr>
            <a:r>
              <a:rPr lang="fr-FR" sz="2400" b="1" dirty="0" smtClean="0">
                <a:solidFill>
                  <a:srgbClr val="FF0000"/>
                </a:solidFill>
              </a:rPr>
              <a:t>X 100</a:t>
            </a:r>
            <a:endParaRPr lang="fr-FR" sz="2400" b="1" dirty="0">
              <a:solidFill>
                <a:srgbClr val="FF0000"/>
              </a:solidFill>
            </a:endParaRPr>
          </a:p>
        </p:txBody>
      </p:sp>
      <p:pic>
        <p:nvPicPr>
          <p:cNvPr id="60" name="Picture 2" descr="C:\Users\rachel\AppData\Local\Microsoft\Windows\Temporary Internet Files\Content.IE5\41K3UPF5\MC900442028[1].wmf"/>
          <p:cNvPicPr>
            <a:picLocks noChangeAspect="1" noChangeArrowheads="1"/>
          </p:cNvPicPr>
          <p:nvPr/>
        </p:nvPicPr>
        <p:blipFill>
          <a:blip r:embed="rId3" cstate="print"/>
          <a:srcRect b="58421"/>
          <a:stretch>
            <a:fillRect/>
          </a:stretch>
        </p:blipFill>
        <p:spPr bwMode="auto">
          <a:xfrm>
            <a:off x="107504" y="188640"/>
            <a:ext cx="1117600" cy="792088"/>
          </a:xfrm>
          <a:prstGeom prst="rect">
            <a:avLst/>
          </a:prstGeom>
          <a:noFill/>
          <a:effectLst>
            <a:outerShdw blurRad="152400" dist="317500" dir="5400000" sx="90000" sy="-19000" rotWithShape="0">
              <a:prstClr val="black">
                <a:alpha val="15000"/>
              </a:prstClr>
            </a:outerShdw>
          </a:effectLst>
        </p:spPr>
      </p:pic>
      <p:sp>
        <p:nvSpPr>
          <p:cNvPr id="68" name="TextBox 67"/>
          <p:cNvSpPr txBox="1"/>
          <p:nvPr/>
        </p:nvSpPr>
        <p:spPr>
          <a:xfrm>
            <a:off x="5940152" y="6237312"/>
            <a:ext cx="2592288"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fr-FR" dirty="0" smtClean="0">
                <a:solidFill>
                  <a:schemeClr val="lt1"/>
                </a:solidFill>
                <a:latin typeface="+mn-lt"/>
                <a:cs typeface="+mn-cs"/>
              </a:rPr>
              <a:t>Et le résultat sera faux!!</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500" fill="hold"/>
                                        <p:tgtEl>
                                          <p:spTgt spid="1026"/>
                                        </p:tgtEl>
                                        <p:attrNameLst>
                                          <p:attrName>ppt_w</p:attrName>
                                        </p:attrNameLst>
                                      </p:cBhvr>
                                      <p:tavLst>
                                        <p:tav tm="0">
                                          <p:val>
                                            <p:fltVal val="0"/>
                                          </p:val>
                                        </p:tav>
                                        <p:tav tm="100000">
                                          <p:val>
                                            <p:strVal val="#ppt_w"/>
                                          </p:val>
                                        </p:tav>
                                      </p:tavLst>
                                    </p:anim>
                                    <p:anim calcmode="lin" valueType="num">
                                      <p:cBhvr>
                                        <p:cTn id="8" dur="500" fill="hold"/>
                                        <p:tgtEl>
                                          <p:spTgt spid="1026"/>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0"/>
                                        </p:tgtEl>
                                        <p:attrNameLst>
                                          <p:attrName>style.visibility</p:attrName>
                                        </p:attrNameLst>
                                      </p:cBhvr>
                                      <p:to>
                                        <p:strVal val="visible"/>
                                      </p:to>
                                    </p:set>
                                  </p:childTnLst>
                                </p:cTn>
                              </p:par>
                            </p:childTnLst>
                          </p:cTn>
                        </p:par>
                        <p:par>
                          <p:cTn id="13" fill="hold">
                            <p:stCondLst>
                              <p:cond delay="0"/>
                            </p:stCondLst>
                            <p:childTnLst>
                              <p:par>
                                <p:cTn id="14" presetID="49" presetClass="path" presetSubtype="0" accel="50000" decel="50000" fill="hold" nodeType="afterEffect">
                                  <p:stCondLst>
                                    <p:cond delay="0"/>
                                  </p:stCondLst>
                                  <p:childTnLst>
                                    <p:animMotion origin="layout" path="M 3.33333E-6 4.81481E-6 L 0.03333 0.32037 " pathEditMode="relative" rAng="0" ptsTypes="AA">
                                      <p:cBhvr>
                                        <p:cTn id="15" dur="2000" fill="hold"/>
                                        <p:tgtEl>
                                          <p:spTgt spid="60"/>
                                        </p:tgtEl>
                                        <p:attrNameLst>
                                          <p:attrName>ppt_x</p:attrName>
                                          <p:attrName>ppt_y</p:attrName>
                                        </p:attrNameLst>
                                      </p:cBhvr>
                                      <p:rCtr x="17" y="160"/>
                                    </p:animMotion>
                                  </p:childTnLst>
                                </p:cTn>
                              </p:par>
                              <p:par>
                                <p:cTn id="16" presetID="4" presetClass="entr" presetSubtype="16" fill="hold" grpId="0" nodeType="withEffect">
                                  <p:stCondLst>
                                    <p:cond delay="0"/>
                                  </p:stCondLst>
                                  <p:childTnLst>
                                    <p:set>
                                      <p:cBhvr>
                                        <p:cTn id="17" dur="1" fill="hold">
                                          <p:stCondLst>
                                            <p:cond delay="0"/>
                                          </p:stCondLst>
                                        </p:cTn>
                                        <p:tgtEl>
                                          <p:spTgt spid="47"/>
                                        </p:tgtEl>
                                        <p:attrNameLst>
                                          <p:attrName>style.visibility</p:attrName>
                                        </p:attrNameLst>
                                      </p:cBhvr>
                                      <p:to>
                                        <p:strVal val="visible"/>
                                      </p:to>
                                    </p:set>
                                    <p:animEffect transition="in" filter="box(in)">
                                      <p:cBhvr>
                                        <p:cTn id="18" dur="500"/>
                                        <p:tgtEl>
                                          <p:spTgt spid="47"/>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48"/>
                                        </p:tgtEl>
                                        <p:attrNameLst>
                                          <p:attrName>style.visibility</p:attrName>
                                        </p:attrNameLst>
                                      </p:cBhvr>
                                      <p:to>
                                        <p:strVal val="visible"/>
                                      </p:to>
                                    </p:set>
                                    <p:animEffect transition="in" filter="box(in)">
                                      <p:cBhvr>
                                        <p:cTn id="23" dur="500"/>
                                        <p:tgtEl>
                                          <p:spTgt spid="48"/>
                                        </p:tgtEl>
                                      </p:cBhvr>
                                    </p:animEffect>
                                  </p:childTnLst>
                                </p:cTn>
                              </p:par>
                            </p:childTnLst>
                          </p:cTn>
                        </p:par>
                        <p:par>
                          <p:cTn id="24" fill="hold">
                            <p:stCondLst>
                              <p:cond delay="500"/>
                            </p:stCondLst>
                            <p:childTnLst>
                              <p:par>
                                <p:cTn id="25" presetID="4" presetClass="entr" presetSubtype="16" fill="hold" grpId="0" nodeType="afterEffect">
                                  <p:stCondLst>
                                    <p:cond delay="0"/>
                                  </p:stCondLst>
                                  <p:childTnLst>
                                    <p:set>
                                      <p:cBhvr>
                                        <p:cTn id="26" dur="1" fill="hold">
                                          <p:stCondLst>
                                            <p:cond delay="0"/>
                                          </p:stCondLst>
                                        </p:cTn>
                                        <p:tgtEl>
                                          <p:spTgt spid="49"/>
                                        </p:tgtEl>
                                        <p:attrNameLst>
                                          <p:attrName>style.visibility</p:attrName>
                                        </p:attrNameLst>
                                      </p:cBhvr>
                                      <p:to>
                                        <p:strVal val="visible"/>
                                      </p:to>
                                    </p:set>
                                    <p:animEffect transition="in" filter="box(in)">
                                      <p:cBhvr>
                                        <p:cTn id="27" dur="500"/>
                                        <p:tgtEl>
                                          <p:spTgt spid="49"/>
                                        </p:tgtEl>
                                      </p:cBhvr>
                                    </p:animEffect>
                                  </p:childTnLst>
                                </p:cTn>
                              </p:par>
                            </p:childTnLst>
                          </p:cTn>
                        </p:par>
                        <p:par>
                          <p:cTn id="28" fill="hold">
                            <p:stCondLst>
                              <p:cond delay="1000"/>
                            </p:stCondLst>
                            <p:childTnLst>
                              <p:par>
                                <p:cTn id="29" presetID="22" presetClass="entr" presetSubtype="8" fill="hold" nodeType="afterEffect">
                                  <p:stCondLst>
                                    <p:cond delay="0"/>
                                  </p:stCondLst>
                                  <p:childTnLst>
                                    <p:set>
                                      <p:cBhvr>
                                        <p:cTn id="30" dur="1" fill="hold">
                                          <p:stCondLst>
                                            <p:cond delay="0"/>
                                          </p:stCondLst>
                                        </p:cTn>
                                        <p:tgtEl>
                                          <p:spTgt spid="51"/>
                                        </p:tgtEl>
                                        <p:attrNameLst>
                                          <p:attrName>style.visibility</p:attrName>
                                        </p:attrNameLst>
                                      </p:cBhvr>
                                      <p:to>
                                        <p:strVal val="visible"/>
                                      </p:to>
                                    </p:set>
                                    <p:animEffect transition="in" filter="wipe(left)">
                                      <p:cBhvr>
                                        <p:cTn id="31" dur="500"/>
                                        <p:tgtEl>
                                          <p:spTgt spid="51"/>
                                        </p:tgtEl>
                                      </p:cBhvr>
                                    </p:animEffect>
                                  </p:childTnLst>
                                </p:cTn>
                              </p:par>
                            </p:childTnLst>
                          </p:cTn>
                        </p:par>
                        <p:par>
                          <p:cTn id="32" fill="hold">
                            <p:stCondLst>
                              <p:cond delay="1500"/>
                            </p:stCondLst>
                            <p:childTnLst>
                              <p:par>
                                <p:cTn id="33" presetID="4" presetClass="entr" presetSubtype="16" fill="hold" grpId="0" nodeType="afterEffect">
                                  <p:stCondLst>
                                    <p:cond delay="0"/>
                                  </p:stCondLst>
                                  <p:childTnLst>
                                    <p:set>
                                      <p:cBhvr>
                                        <p:cTn id="34" dur="1" fill="hold">
                                          <p:stCondLst>
                                            <p:cond delay="0"/>
                                          </p:stCondLst>
                                        </p:cTn>
                                        <p:tgtEl>
                                          <p:spTgt spid="52"/>
                                        </p:tgtEl>
                                        <p:attrNameLst>
                                          <p:attrName>style.visibility</p:attrName>
                                        </p:attrNameLst>
                                      </p:cBhvr>
                                      <p:to>
                                        <p:strVal val="visible"/>
                                      </p:to>
                                    </p:set>
                                    <p:animEffect transition="in" filter="box(in)">
                                      <p:cBhvr>
                                        <p:cTn id="35" dur="500"/>
                                        <p:tgtEl>
                                          <p:spTgt spid="52"/>
                                        </p:tgtEl>
                                      </p:cBhvr>
                                    </p:animEffect>
                                  </p:childTnLst>
                                </p:cTn>
                              </p:par>
                            </p:childTnLst>
                          </p:cTn>
                        </p:par>
                        <p:par>
                          <p:cTn id="36" fill="hold">
                            <p:stCondLst>
                              <p:cond delay="2000"/>
                            </p:stCondLst>
                            <p:childTnLst>
                              <p:par>
                                <p:cTn id="37" presetID="4" presetClass="entr" presetSubtype="16" fill="hold" grpId="0" nodeType="afterEffect">
                                  <p:stCondLst>
                                    <p:cond delay="0"/>
                                  </p:stCondLst>
                                  <p:childTnLst>
                                    <p:set>
                                      <p:cBhvr>
                                        <p:cTn id="38" dur="1" fill="hold">
                                          <p:stCondLst>
                                            <p:cond delay="0"/>
                                          </p:stCondLst>
                                        </p:cTn>
                                        <p:tgtEl>
                                          <p:spTgt spid="53"/>
                                        </p:tgtEl>
                                        <p:attrNameLst>
                                          <p:attrName>style.visibility</p:attrName>
                                        </p:attrNameLst>
                                      </p:cBhvr>
                                      <p:to>
                                        <p:strVal val="visible"/>
                                      </p:to>
                                    </p:set>
                                    <p:animEffect transition="in" filter="box(in)">
                                      <p:cBhvr>
                                        <p:cTn id="39" dur="500"/>
                                        <p:tgtEl>
                                          <p:spTgt spid="53"/>
                                        </p:tgtEl>
                                      </p:cBhvr>
                                    </p:animEffect>
                                  </p:childTnLst>
                                </p:cTn>
                              </p:par>
                            </p:childTnLst>
                          </p:cTn>
                        </p:par>
                        <p:par>
                          <p:cTn id="40" fill="hold">
                            <p:stCondLst>
                              <p:cond delay="2500"/>
                            </p:stCondLst>
                            <p:childTnLst>
                              <p:par>
                                <p:cTn id="41" presetID="4" presetClass="entr" presetSubtype="16" fill="hold" grpId="0" nodeType="afterEffect">
                                  <p:stCondLst>
                                    <p:cond delay="0"/>
                                  </p:stCondLst>
                                  <p:childTnLst>
                                    <p:set>
                                      <p:cBhvr>
                                        <p:cTn id="42" dur="1" fill="hold">
                                          <p:stCondLst>
                                            <p:cond delay="0"/>
                                          </p:stCondLst>
                                        </p:cTn>
                                        <p:tgtEl>
                                          <p:spTgt spid="54"/>
                                        </p:tgtEl>
                                        <p:attrNameLst>
                                          <p:attrName>style.visibility</p:attrName>
                                        </p:attrNameLst>
                                      </p:cBhvr>
                                      <p:to>
                                        <p:strVal val="visible"/>
                                      </p:to>
                                    </p:set>
                                    <p:animEffect transition="in" filter="box(in)">
                                      <p:cBhvr>
                                        <p:cTn id="43" dur="500"/>
                                        <p:tgtEl>
                                          <p:spTgt spid="54"/>
                                        </p:tgtEl>
                                      </p:cBhvr>
                                    </p:animEffect>
                                  </p:childTnLst>
                                </p:cTn>
                              </p:par>
                            </p:childTnLst>
                          </p:cTn>
                        </p:par>
                        <p:par>
                          <p:cTn id="44" fill="hold">
                            <p:stCondLst>
                              <p:cond delay="3000"/>
                            </p:stCondLst>
                            <p:childTnLst>
                              <p:par>
                                <p:cTn id="45" presetID="2" presetClass="entr" presetSubtype="4" fill="hold" grpId="0" nodeType="afterEffect">
                                  <p:stCondLst>
                                    <p:cond delay="0"/>
                                  </p:stCondLst>
                                  <p:childTnLst>
                                    <p:set>
                                      <p:cBhvr>
                                        <p:cTn id="46" dur="1" fill="hold">
                                          <p:stCondLst>
                                            <p:cond delay="0"/>
                                          </p:stCondLst>
                                        </p:cTn>
                                        <p:tgtEl>
                                          <p:spTgt spid="56"/>
                                        </p:tgtEl>
                                        <p:attrNameLst>
                                          <p:attrName>style.visibility</p:attrName>
                                        </p:attrNameLst>
                                      </p:cBhvr>
                                      <p:to>
                                        <p:strVal val="visible"/>
                                      </p:to>
                                    </p:set>
                                    <p:anim calcmode="lin" valueType="num">
                                      <p:cBhvr additive="base">
                                        <p:cTn id="47" dur="500" fill="hold"/>
                                        <p:tgtEl>
                                          <p:spTgt spid="56"/>
                                        </p:tgtEl>
                                        <p:attrNameLst>
                                          <p:attrName>ppt_x</p:attrName>
                                        </p:attrNameLst>
                                      </p:cBhvr>
                                      <p:tavLst>
                                        <p:tav tm="0">
                                          <p:val>
                                            <p:strVal val="#ppt_x"/>
                                          </p:val>
                                        </p:tav>
                                        <p:tav tm="100000">
                                          <p:val>
                                            <p:strVal val="#ppt_x"/>
                                          </p:val>
                                        </p:tav>
                                      </p:tavLst>
                                    </p:anim>
                                    <p:anim calcmode="lin" valueType="num">
                                      <p:cBhvr additive="base">
                                        <p:cTn id="48" dur="500" fill="hold"/>
                                        <p:tgtEl>
                                          <p:spTgt spid="56"/>
                                        </p:tgtEl>
                                        <p:attrNameLst>
                                          <p:attrName>ppt_y</p:attrName>
                                        </p:attrNameLst>
                                      </p:cBhvr>
                                      <p:tavLst>
                                        <p:tav tm="0">
                                          <p:val>
                                            <p:strVal val="1+#ppt_h/2"/>
                                          </p:val>
                                        </p:tav>
                                        <p:tav tm="100000">
                                          <p:val>
                                            <p:strVal val="#ppt_y"/>
                                          </p:val>
                                        </p:tav>
                                      </p:tavLst>
                                    </p:anim>
                                  </p:childTnLst>
                                </p:cTn>
                              </p:par>
                            </p:childTnLst>
                          </p:cTn>
                        </p:par>
                        <p:par>
                          <p:cTn id="49" fill="hold">
                            <p:stCondLst>
                              <p:cond delay="3500"/>
                            </p:stCondLst>
                            <p:childTnLst>
                              <p:par>
                                <p:cTn id="50" presetID="4" presetClass="entr" presetSubtype="16" fill="hold" grpId="0" nodeType="afterEffect">
                                  <p:stCondLst>
                                    <p:cond delay="0"/>
                                  </p:stCondLst>
                                  <p:childTnLst>
                                    <p:set>
                                      <p:cBhvr>
                                        <p:cTn id="51" dur="1" fill="hold">
                                          <p:stCondLst>
                                            <p:cond delay="0"/>
                                          </p:stCondLst>
                                        </p:cTn>
                                        <p:tgtEl>
                                          <p:spTgt spid="57"/>
                                        </p:tgtEl>
                                        <p:attrNameLst>
                                          <p:attrName>style.visibility</p:attrName>
                                        </p:attrNameLst>
                                      </p:cBhvr>
                                      <p:to>
                                        <p:strVal val="visible"/>
                                      </p:to>
                                    </p:set>
                                    <p:animEffect transition="in" filter="box(in)">
                                      <p:cBhvr>
                                        <p:cTn id="52" dur="500"/>
                                        <p:tgtEl>
                                          <p:spTgt spid="57"/>
                                        </p:tgtEl>
                                      </p:cBhvr>
                                    </p:animEffect>
                                  </p:childTnLst>
                                </p:cTn>
                              </p:par>
                            </p:childTnLst>
                          </p:cTn>
                        </p:par>
                        <p:par>
                          <p:cTn id="53" fill="hold">
                            <p:stCondLst>
                              <p:cond delay="4000"/>
                            </p:stCondLst>
                            <p:childTnLst>
                              <p:par>
                                <p:cTn id="54" presetID="18" presetClass="entr" presetSubtype="12" fill="hold" grpId="0" nodeType="afterEffect">
                                  <p:stCondLst>
                                    <p:cond delay="0"/>
                                  </p:stCondLst>
                                  <p:childTnLst>
                                    <p:set>
                                      <p:cBhvr>
                                        <p:cTn id="55" dur="1" fill="hold">
                                          <p:stCondLst>
                                            <p:cond delay="0"/>
                                          </p:stCondLst>
                                        </p:cTn>
                                        <p:tgtEl>
                                          <p:spTgt spid="58"/>
                                        </p:tgtEl>
                                        <p:attrNameLst>
                                          <p:attrName>style.visibility</p:attrName>
                                        </p:attrNameLst>
                                      </p:cBhvr>
                                      <p:to>
                                        <p:strVal val="visible"/>
                                      </p:to>
                                    </p:set>
                                    <p:animEffect transition="in" filter="strips(downLeft)">
                                      <p:cBhvr>
                                        <p:cTn id="56" dur="500"/>
                                        <p:tgtEl>
                                          <p:spTgt spid="58"/>
                                        </p:tgtEl>
                                      </p:cBhvr>
                                    </p:animEffect>
                                  </p:childTnLst>
                                </p:cTn>
                              </p:par>
                            </p:childTnLst>
                          </p:cTn>
                        </p:par>
                        <p:par>
                          <p:cTn id="57" fill="hold">
                            <p:stCondLst>
                              <p:cond delay="4500"/>
                            </p:stCondLst>
                            <p:childTnLst>
                              <p:par>
                                <p:cTn id="58" presetID="26" presetClass="entr" presetSubtype="0" fill="hold" grpId="0" nodeType="afterEffect">
                                  <p:stCondLst>
                                    <p:cond delay="0"/>
                                  </p:stCondLst>
                                  <p:childTnLst>
                                    <p:set>
                                      <p:cBhvr>
                                        <p:cTn id="59" dur="1" fill="hold">
                                          <p:stCondLst>
                                            <p:cond delay="0"/>
                                          </p:stCondLst>
                                        </p:cTn>
                                        <p:tgtEl>
                                          <p:spTgt spid="59"/>
                                        </p:tgtEl>
                                        <p:attrNameLst>
                                          <p:attrName>style.visibility</p:attrName>
                                        </p:attrNameLst>
                                      </p:cBhvr>
                                      <p:to>
                                        <p:strVal val="visible"/>
                                      </p:to>
                                    </p:set>
                                    <p:animEffect transition="in" filter="wipe(down)">
                                      <p:cBhvr>
                                        <p:cTn id="60" dur="580">
                                          <p:stCondLst>
                                            <p:cond delay="0"/>
                                          </p:stCondLst>
                                        </p:cTn>
                                        <p:tgtEl>
                                          <p:spTgt spid="59"/>
                                        </p:tgtEl>
                                      </p:cBhvr>
                                    </p:animEffect>
                                    <p:anim calcmode="lin" valueType="num">
                                      <p:cBhvr>
                                        <p:cTn id="61" dur="1822" tmFilter="0,0; 0.14,0.36; 0.43,0.73; 0.71,0.91; 1.0,1.0">
                                          <p:stCondLst>
                                            <p:cond delay="0"/>
                                          </p:stCondLst>
                                        </p:cTn>
                                        <p:tgtEl>
                                          <p:spTgt spid="59"/>
                                        </p:tgtEl>
                                        <p:attrNameLst>
                                          <p:attrName>ppt_x</p:attrName>
                                        </p:attrNameLst>
                                      </p:cBhvr>
                                      <p:tavLst>
                                        <p:tav tm="0">
                                          <p:val>
                                            <p:strVal val="#ppt_x-0.25"/>
                                          </p:val>
                                        </p:tav>
                                        <p:tav tm="100000">
                                          <p:val>
                                            <p:strVal val="#ppt_x"/>
                                          </p:val>
                                        </p:tav>
                                      </p:tavLst>
                                    </p:anim>
                                    <p:anim calcmode="lin" valueType="num">
                                      <p:cBhvr>
                                        <p:cTn id="62" dur="664" tmFilter="0.0,0.0; 0.25,0.07; 0.50,0.2; 0.75,0.467; 1.0,1.0">
                                          <p:stCondLst>
                                            <p:cond delay="0"/>
                                          </p:stCondLst>
                                        </p:cTn>
                                        <p:tgtEl>
                                          <p:spTgt spid="59"/>
                                        </p:tgtEl>
                                        <p:attrNameLst>
                                          <p:attrName>ppt_y</p:attrName>
                                        </p:attrNameLst>
                                      </p:cBhvr>
                                      <p:tavLst>
                                        <p:tav tm="0" fmla="#ppt_y-sin(pi*$)/3">
                                          <p:val>
                                            <p:fltVal val="0.5"/>
                                          </p:val>
                                        </p:tav>
                                        <p:tav tm="100000">
                                          <p:val>
                                            <p:fltVal val="1"/>
                                          </p:val>
                                        </p:tav>
                                      </p:tavLst>
                                    </p:anim>
                                    <p:anim calcmode="lin" valueType="num">
                                      <p:cBhvr>
                                        <p:cTn id="63" dur="664" tmFilter="0, 0; 0.125,0.2665; 0.25,0.4; 0.375,0.465; 0.5,0.5;  0.625,0.535; 0.75,0.6; 0.875,0.7335; 1,1">
                                          <p:stCondLst>
                                            <p:cond delay="664"/>
                                          </p:stCondLst>
                                        </p:cTn>
                                        <p:tgtEl>
                                          <p:spTgt spid="59"/>
                                        </p:tgtEl>
                                        <p:attrNameLst>
                                          <p:attrName>ppt_y</p:attrName>
                                        </p:attrNameLst>
                                      </p:cBhvr>
                                      <p:tavLst>
                                        <p:tav tm="0" fmla="#ppt_y-sin(pi*$)/9">
                                          <p:val>
                                            <p:fltVal val="0"/>
                                          </p:val>
                                        </p:tav>
                                        <p:tav tm="100000">
                                          <p:val>
                                            <p:fltVal val="1"/>
                                          </p:val>
                                        </p:tav>
                                      </p:tavLst>
                                    </p:anim>
                                    <p:anim calcmode="lin" valueType="num">
                                      <p:cBhvr>
                                        <p:cTn id="64" dur="332" tmFilter="0, 0; 0.125,0.2665; 0.25,0.4; 0.375,0.465; 0.5,0.5;  0.625,0.535; 0.75,0.6; 0.875,0.7335; 1,1">
                                          <p:stCondLst>
                                            <p:cond delay="1324"/>
                                          </p:stCondLst>
                                        </p:cTn>
                                        <p:tgtEl>
                                          <p:spTgt spid="59"/>
                                        </p:tgtEl>
                                        <p:attrNameLst>
                                          <p:attrName>ppt_y</p:attrName>
                                        </p:attrNameLst>
                                      </p:cBhvr>
                                      <p:tavLst>
                                        <p:tav tm="0" fmla="#ppt_y-sin(pi*$)/27">
                                          <p:val>
                                            <p:fltVal val="0"/>
                                          </p:val>
                                        </p:tav>
                                        <p:tav tm="100000">
                                          <p:val>
                                            <p:fltVal val="1"/>
                                          </p:val>
                                        </p:tav>
                                      </p:tavLst>
                                    </p:anim>
                                    <p:anim calcmode="lin" valueType="num">
                                      <p:cBhvr>
                                        <p:cTn id="65" dur="164" tmFilter="0, 0; 0.125,0.2665; 0.25,0.4; 0.375,0.465; 0.5,0.5;  0.625,0.535; 0.75,0.6; 0.875,0.7335; 1,1">
                                          <p:stCondLst>
                                            <p:cond delay="1656"/>
                                          </p:stCondLst>
                                        </p:cTn>
                                        <p:tgtEl>
                                          <p:spTgt spid="59"/>
                                        </p:tgtEl>
                                        <p:attrNameLst>
                                          <p:attrName>ppt_y</p:attrName>
                                        </p:attrNameLst>
                                      </p:cBhvr>
                                      <p:tavLst>
                                        <p:tav tm="0" fmla="#ppt_y-sin(pi*$)/81">
                                          <p:val>
                                            <p:fltVal val="0"/>
                                          </p:val>
                                        </p:tav>
                                        <p:tav tm="100000">
                                          <p:val>
                                            <p:fltVal val="1"/>
                                          </p:val>
                                        </p:tav>
                                      </p:tavLst>
                                    </p:anim>
                                    <p:animScale>
                                      <p:cBhvr>
                                        <p:cTn id="66" dur="26">
                                          <p:stCondLst>
                                            <p:cond delay="650"/>
                                          </p:stCondLst>
                                        </p:cTn>
                                        <p:tgtEl>
                                          <p:spTgt spid="59"/>
                                        </p:tgtEl>
                                      </p:cBhvr>
                                      <p:to x="100000" y="60000"/>
                                    </p:animScale>
                                    <p:animScale>
                                      <p:cBhvr>
                                        <p:cTn id="67" dur="166" decel="50000">
                                          <p:stCondLst>
                                            <p:cond delay="676"/>
                                          </p:stCondLst>
                                        </p:cTn>
                                        <p:tgtEl>
                                          <p:spTgt spid="59"/>
                                        </p:tgtEl>
                                      </p:cBhvr>
                                      <p:to x="100000" y="100000"/>
                                    </p:animScale>
                                    <p:animScale>
                                      <p:cBhvr>
                                        <p:cTn id="68" dur="26">
                                          <p:stCondLst>
                                            <p:cond delay="1312"/>
                                          </p:stCondLst>
                                        </p:cTn>
                                        <p:tgtEl>
                                          <p:spTgt spid="59"/>
                                        </p:tgtEl>
                                      </p:cBhvr>
                                      <p:to x="100000" y="80000"/>
                                    </p:animScale>
                                    <p:animScale>
                                      <p:cBhvr>
                                        <p:cTn id="69" dur="166" decel="50000">
                                          <p:stCondLst>
                                            <p:cond delay="1338"/>
                                          </p:stCondLst>
                                        </p:cTn>
                                        <p:tgtEl>
                                          <p:spTgt spid="59"/>
                                        </p:tgtEl>
                                      </p:cBhvr>
                                      <p:to x="100000" y="100000"/>
                                    </p:animScale>
                                    <p:animScale>
                                      <p:cBhvr>
                                        <p:cTn id="70" dur="26">
                                          <p:stCondLst>
                                            <p:cond delay="1642"/>
                                          </p:stCondLst>
                                        </p:cTn>
                                        <p:tgtEl>
                                          <p:spTgt spid="59"/>
                                        </p:tgtEl>
                                      </p:cBhvr>
                                      <p:to x="100000" y="90000"/>
                                    </p:animScale>
                                    <p:animScale>
                                      <p:cBhvr>
                                        <p:cTn id="71" dur="166" decel="50000">
                                          <p:stCondLst>
                                            <p:cond delay="1668"/>
                                          </p:stCondLst>
                                        </p:cTn>
                                        <p:tgtEl>
                                          <p:spTgt spid="59"/>
                                        </p:tgtEl>
                                      </p:cBhvr>
                                      <p:to x="100000" y="100000"/>
                                    </p:animScale>
                                    <p:animScale>
                                      <p:cBhvr>
                                        <p:cTn id="72" dur="26">
                                          <p:stCondLst>
                                            <p:cond delay="1808"/>
                                          </p:stCondLst>
                                        </p:cTn>
                                        <p:tgtEl>
                                          <p:spTgt spid="59"/>
                                        </p:tgtEl>
                                      </p:cBhvr>
                                      <p:to x="100000" y="95000"/>
                                    </p:animScale>
                                    <p:animScale>
                                      <p:cBhvr>
                                        <p:cTn id="73" dur="166" decel="50000">
                                          <p:stCondLst>
                                            <p:cond delay="1834"/>
                                          </p:stCondLst>
                                        </p:cTn>
                                        <p:tgtEl>
                                          <p:spTgt spid="59"/>
                                        </p:tgtEl>
                                      </p:cBhvr>
                                      <p:to x="100000" y="100000"/>
                                    </p:animScale>
                                  </p:childTnLst>
                                </p:cTn>
                              </p:par>
                            </p:childTnLst>
                          </p:cTn>
                        </p:par>
                        <p:par>
                          <p:cTn id="74" fill="hold">
                            <p:stCondLst>
                              <p:cond delay="6500"/>
                            </p:stCondLst>
                            <p:childTnLst>
                              <p:par>
                                <p:cTn id="75" presetID="1" presetClass="entr" presetSubtype="0" fill="hold" grpId="0" nodeType="afterEffect">
                                  <p:stCondLst>
                                    <p:cond delay="0"/>
                                  </p:stCondLst>
                                  <p:childTnLst>
                                    <p:set>
                                      <p:cBhvr>
                                        <p:cTn id="76" dur="1" fill="hold">
                                          <p:stCondLst>
                                            <p:cond delay="0"/>
                                          </p:stCondLst>
                                        </p:cTn>
                                        <p:tgtEl>
                                          <p:spTgt spid="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P spid="48" grpId="0" animBg="1"/>
      <p:bldP spid="49" grpId="0" animBg="1"/>
      <p:bldP spid="52" grpId="0" animBg="1"/>
      <p:bldP spid="53" grpId="0" animBg="1"/>
      <p:bldP spid="54" grpId="0" animBg="1"/>
      <p:bldP spid="56" grpId="0" animBg="1"/>
      <p:bldP spid="57" grpId="0" animBg="1"/>
      <p:bldP spid="58" grpId="0" animBg="1"/>
      <p:bldP spid="59" grpId="0" animBg="1"/>
      <p:bldP spid="6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p:cNvSpPr txBox="1"/>
          <p:nvPr/>
        </p:nvSpPr>
        <p:spPr>
          <a:xfrm>
            <a:off x="1926060" y="1876762"/>
            <a:ext cx="5291881" cy="400110"/>
          </a:xfrm>
          <a:prstGeom prst="rect">
            <a:avLst/>
          </a:prstGeom>
        </p:spPr>
        <p:style>
          <a:lnRef idx="1">
            <a:schemeClr val="accent2"/>
          </a:lnRef>
          <a:fillRef idx="3">
            <a:schemeClr val="accent2"/>
          </a:fillRef>
          <a:effectRef idx="2">
            <a:schemeClr val="accent2"/>
          </a:effectRef>
          <a:fontRef idx="minor">
            <a:schemeClr val="lt1"/>
          </a:fontRef>
        </p:style>
        <p:txBody>
          <a:bodyPr wrap="square">
            <a:spAutoFit/>
          </a:bodyPr>
          <a:lstStyle/>
          <a:p>
            <a:pPr fontAlgn="auto">
              <a:spcBef>
                <a:spcPts val="0"/>
              </a:spcBef>
              <a:spcAft>
                <a:spcPts val="0"/>
              </a:spcAft>
              <a:defRPr/>
            </a:pPr>
            <a:r>
              <a:rPr lang="fr-FR" sz="2000" dirty="0"/>
              <a:t>Avec : </a:t>
            </a:r>
            <a:r>
              <a:rPr lang="fr-FR" sz="2000" dirty="0" smtClean="0"/>
              <a:t>VA valeur d’arrivée et VD valeur de départ.</a:t>
            </a:r>
            <a:endParaRPr lang="fr-FR" sz="2000" dirty="0"/>
          </a:p>
        </p:txBody>
      </p:sp>
      <p:sp>
        <p:nvSpPr>
          <p:cNvPr id="9" name="ZoneTexte 8"/>
          <p:cNvSpPr txBox="1"/>
          <p:nvPr/>
        </p:nvSpPr>
        <p:spPr>
          <a:xfrm>
            <a:off x="3132138" y="2636912"/>
            <a:ext cx="2952750" cy="368300"/>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lgn="ctr" fontAlgn="auto">
              <a:spcBef>
                <a:spcPts val="0"/>
              </a:spcBef>
              <a:spcAft>
                <a:spcPts val="0"/>
              </a:spcAft>
              <a:defRPr/>
            </a:pPr>
            <a:r>
              <a:rPr lang="fr-FR" dirty="0" smtClean="0"/>
              <a:t>Autre formule possible.</a:t>
            </a:r>
            <a:endParaRPr lang="fr-FR" dirty="0"/>
          </a:p>
        </p:txBody>
      </p:sp>
      <p:grpSp>
        <p:nvGrpSpPr>
          <p:cNvPr id="10" name="Group 9"/>
          <p:cNvGrpSpPr/>
          <p:nvPr/>
        </p:nvGrpSpPr>
        <p:grpSpPr>
          <a:xfrm>
            <a:off x="1152129" y="620688"/>
            <a:ext cx="7127774" cy="936104"/>
            <a:chOff x="1152129" y="4211796"/>
            <a:chExt cx="7127774" cy="936104"/>
          </a:xfrm>
        </p:grpSpPr>
        <p:sp>
          <p:nvSpPr>
            <p:cNvPr id="11" name="ZoneTexte 14"/>
            <p:cNvSpPr txBox="1"/>
            <p:nvPr/>
          </p:nvSpPr>
          <p:spPr>
            <a:xfrm>
              <a:off x="5419412" y="4778568"/>
              <a:ext cx="1584176" cy="369332"/>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lgn="ctr" fontAlgn="auto">
                <a:spcBef>
                  <a:spcPts val="0"/>
                </a:spcBef>
                <a:spcAft>
                  <a:spcPts val="0"/>
                </a:spcAft>
                <a:defRPr/>
              </a:pPr>
              <a:r>
                <a:rPr lang="en-US" dirty="0" smtClean="0">
                  <a:ln>
                    <a:solidFill>
                      <a:schemeClr val="accent4"/>
                    </a:solidFill>
                  </a:ln>
                  <a:solidFill>
                    <a:schemeClr val="accent4">
                      <a:lumMod val="75000"/>
                    </a:schemeClr>
                  </a:solidFill>
                </a:rPr>
                <a:t>VD</a:t>
              </a:r>
              <a:endParaRPr lang="fr-FR" dirty="0">
                <a:ln>
                  <a:solidFill>
                    <a:schemeClr val="accent4"/>
                  </a:solidFill>
                </a:ln>
                <a:solidFill>
                  <a:schemeClr val="accent4">
                    <a:lumMod val="75000"/>
                  </a:schemeClr>
                </a:solidFill>
              </a:endParaRPr>
            </a:p>
          </p:txBody>
        </p:sp>
        <p:sp>
          <p:nvSpPr>
            <p:cNvPr id="12" name="ZoneTexte 15"/>
            <p:cNvSpPr txBox="1"/>
            <p:nvPr/>
          </p:nvSpPr>
          <p:spPr>
            <a:xfrm>
              <a:off x="1152129" y="4437112"/>
              <a:ext cx="2771799" cy="461665"/>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fontAlgn="auto">
                <a:spcBef>
                  <a:spcPts val="0"/>
                </a:spcBef>
                <a:spcAft>
                  <a:spcPts val="0"/>
                </a:spcAft>
                <a:defRPr/>
              </a:pPr>
              <a:r>
                <a:rPr lang="fr-FR" sz="2400" b="1" dirty="0" smtClean="0">
                  <a:solidFill>
                    <a:srgbClr val="FF0000"/>
                  </a:solidFill>
                </a:rPr>
                <a:t>Taux de variation</a:t>
              </a:r>
              <a:endParaRPr lang="fr-FR" sz="2400" b="1" dirty="0">
                <a:solidFill>
                  <a:srgbClr val="FF0000"/>
                </a:solidFill>
              </a:endParaRPr>
            </a:p>
          </p:txBody>
        </p:sp>
        <p:sp>
          <p:nvSpPr>
            <p:cNvPr id="13" name="ZoneTexte 23"/>
            <p:cNvSpPr txBox="1"/>
            <p:nvPr/>
          </p:nvSpPr>
          <p:spPr>
            <a:xfrm>
              <a:off x="4355976" y="4437112"/>
              <a:ext cx="432048" cy="476071"/>
            </a:xfrm>
            <a:prstGeom prst="ellipse">
              <a:avLst/>
            </a:prstGeom>
          </p:spPr>
          <p:style>
            <a:lnRef idx="0">
              <a:schemeClr val="accent2"/>
            </a:lnRef>
            <a:fillRef idx="3">
              <a:schemeClr val="accent2"/>
            </a:fillRef>
            <a:effectRef idx="3">
              <a:schemeClr val="accent2"/>
            </a:effectRef>
            <a:fontRef idx="minor">
              <a:schemeClr val="lt1"/>
            </a:fontRef>
          </p:style>
          <p:txBody>
            <a:bodyPr>
              <a:spAutoFit/>
            </a:bodyPr>
            <a:lstStyle/>
            <a:p>
              <a:pPr fontAlgn="auto">
                <a:spcBef>
                  <a:spcPts val="0"/>
                </a:spcBef>
                <a:spcAft>
                  <a:spcPts val="0"/>
                </a:spcAft>
                <a:defRPr/>
              </a:pPr>
              <a:r>
                <a:rPr lang="fr-FR" sz="1600" b="1" dirty="0"/>
                <a:t>=</a:t>
              </a:r>
            </a:p>
          </p:txBody>
        </p:sp>
        <p:sp>
          <p:nvSpPr>
            <p:cNvPr id="14" name="ZoneTexte 8"/>
            <p:cNvSpPr txBox="1"/>
            <p:nvPr/>
          </p:nvSpPr>
          <p:spPr>
            <a:xfrm>
              <a:off x="5243584" y="4211796"/>
              <a:ext cx="1935832" cy="369332"/>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lgn="ctr" fontAlgn="auto">
                <a:spcBef>
                  <a:spcPts val="0"/>
                </a:spcBef>
                <a:spcAft>
                  <a:spcPts val="0"/>
                </a:spcAft>
                <a:defRPr/>
              </a:pPr>
              <a:r>
                <a:rPr lang="fr-FR" b="1" dirty="0" smtClean="0">
                  <a:ln>
                    <a:solidFill>
                      <a:schemeClr val="accent4"/>
                    </a:solidFill>
                  </a:ln>
                  <a:solidFill>
                    <a:srgbClr val="FF0000"/>
                  </a:solidFill>
                </a:rPr>
                <a:t>(</a:t>
              </a:r>
              <a:r>
                <a:rPr lang="fr-FR" dirty="0" smtClean="0">
                  <a:ln>
                    <a:solidFill>
                      <a:schemeClr val="accent4"/>
                    </a:solidFill>
                  </a:ln>
                  <a:solidFill>
                    <a:schemeClr val="accent4">
                      <a:lumMod val="75000"/>
                    </a:schemeClr>
                  </a:solidFill>
                </a:rPr>
                <a:t>VA – VD</a:t>
              </a:r>
              <a:r>
                <a:rPr lang="fr-FR" b="1" dirty="0" smtClean="0">
                  <a:ln>
                    <a:solidFill>
                      <a:schemeClr val="accent4"/>
                    </a:solidFill>
                  </a:ln>
                  <a:solidFill>
                    <a:srgbClr val="FF0000"/>
                  </a:solidFill>
                </a:rPr>
                <a:t>)</a:t>
              </a:r>
              <a:endParaRPr lang="fr-FR" b="1" dirty="0">
                <a:ln>
                  <a:solidFill>
                    <a:schemeClr val="accent4"/>
                  </a:solidFill>
                </a:ln>
                <a:solidFill>
                  <a:srgbClr val="FF0000"/>
                </a:solidFill>
              </a:endParaRPr>
            </a:p>
          </p:txBody>
        </p:sp>
        <p:cxnSp>
          <p:nvCxnSpPr>
            <p:cNvPr id="15" name="Straight Connector 14"/>
            <p:cNvCxnSpPr/>
            <p:nvPr/>
          </p:nvCxnSpPr>
          <p:spPr>
            <a:xfrm>
              <a:off x="5131380" y="4653136"/>
              <a:ext cx="2160240" cy="0"/>
            </a:xfrm>
            <a:prstGeom prst="line">
              <a:avLst/>
            </a:prstGeom>
          </p:spPr>
          <p:style>
            <a:lnRef idx="3">
              <a:schemeClr val="accent4"/>
            </a:lnRef>
            <a:fillRef idx="0">
              <a:schemeClr val="accent4"/>
            </a:fillRef>
            <a:effectRef idx="2">
              <a:schemeClr val="accent4"/>
            </a:effectRef>
            <a:fontRef idx="minor">
              <a:schemeClr val="tx1"/>
            </a:fontRef>
          </p:style>
        </p:cxnSp>
        <p:sp>
          <p:nvSpPr>
            <p:cNvPr id="16" name="ZoneTexte 15"/>
            <p:cNvSpPr txBox="1"/>
            <p:nvPr/>
          </p:nvSpPr>
          <p:spPr>
            <a:xfrm>
              <a:off x="7380312" y="4365104"/>
              <a:ext cx="899591" cy="461665"/>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fontAlgn="auto">
                <a:spcBef>
                  <a:spcPts val="0"/>
                </a:spcBef>
                <a:spcAft>
                  <a:spcPts val="0"/>
                </a:spcAft>
                <a:defRPr/>
              </a:pPr>
              <a:r>
                <a:rPr lang="fr-FR" sz="2400" b="1" dirty="0" smtClean="0">
                  <a:solidFill>
                    <a:srgbClr val="FF0000"/>
                  </a:solidFill>
                </a:rPr>
                <a:t>X 100</a:t>
              </a:r>
              <a:endParaRPr lang="fr-FR" sz="2400" b="1" dirty="0">
                <a:solidFill>
                  <a:srgbClr val="FF0000"/>
                </a:solidFill>
              </a:endParaRPr>
            </a:p>
          </p:txBody>
        </p:sp>
      </p:grpSp>
      <p:grpSp>
        <p:nvGrpSpPr>
          <p:cNvPr id="48" name="Group 47"/>
          <p:cNvGrpSpPr/>
          <p:nvPr/>
        </p:nvGrpSpPr>
        <p:grpSpPr>
          <a:xfrm>
            <a:off x="1187624" y="3212976"/>
            <a:ext cx="7308303" cy="882680"/>
            <a:chOff x="1115616" y="3140968"/>
            <a:chExt cx="7308303" cy="882680"/>
          </a:xfrm>
        </p:grpSpPr>
        <p:sp>
          <p:nvSpPr>
            <p:cNvPr id="25" name="ZoneTexte 14"/>
            <p:cNvSpPr txBox="1"/>
            <p:nvPr/>
          </p:nvSpPr>
          <p:spPr>
            <a:xfrm>
              <a:off x="6012161" y="3356992"/>
              <a:ext cx="216024" cy="369332"/>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lgn="ctr" fontAlgn="auto">
                <a:spcBef>
                  <a:spcPts val="0"/>
                </a:spcBef>
                <a:spcAft>
                  <a:spcPts val="0"/>
                </a:spcAft>
                <a:defRPr/>
              </a:pPr>
              <a:r>
                <a:rPr lang="en-US" dirty="0" smtClean="0">
                  <a:ln>
                    <a:solidFill>
                      <a:schemeClr val="accent4"/>
                    </a:solidFill>
                  </a:ln>
                  <a:solidFill>
                    <a:schemeClr val="accent4">
                      <a:lumMod val="75000"/>
                    </a:schemeClr>
                  </a:solidFill>
                </a:rPr>
                <a:t>-</a:t>
              </a:r>
              <a:endParaRPr lang="fr-FR" dirty="0">
                <a:ln>
                  <a:solidFill>
                    <a:schemeClr val="accent4"/>
                  </a:solidFill>
                </a:ln>
                <a:solidFill>
                  <a:schemeClr val="accent4">
                    <a:lumMod val="75000"/>
                  </a:schemeClr>
                </a:solidFill>
              </a:endParaRPr>
            </a:p>
          </p:txBody>
        </p:sp>
        <p:grpSp>
          <p:nvGrpSpPr>
            <p:cNvPr id="40" name="Group 39"/>
            <p:cNvGrpSpPr/>
            <p:nvPr/>
          </p:nvGrpSpPr>
          <p:grpSpPr>
            <a:xfrm>
              <a:off x="6399395" y="3140968"/>
              <a:ext cx="692885" cy="882680"/>
              <a:chOff x="6399395" y="3140968"/>
              <a:chExt cx="692885" cy="882680"/>
            </a:xfrm>
          </p:grpSpPr>
          <p:sp>
            <p:nvSpPr>
              <p:cNvPr id="26" name="ZoneTexte 14"/>
              <p:cNvSpPr txBox="1"/>
              <p:nvPr/>
            </p:nvSpPr>
            <p:spPr>
              <a:xfrm>
                <a:off x="6444208" y="3654316"/>
                <a:ext cx="557253" cy="369332"/>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lgn="ctr" fontAlgn="auto">
                  <a:spcBef>
                    <a:spcPts val="0"/>
                  </a:spcBef>
                  <a:spcAft>
                    <a:spcPts val="0"/>
                  </a:spcAft>
                  <a:defRPr/>
                </a:pPr>
                <a:r>
                  <a:rPr lang="en-US" dirty="0" smtClean="0">
                    <a:ln>
                      <a:solidFill>
                        <a:schemeClr val="accent4"/>
                      </a:solidFill>
                    </a:ln>
                    <a:solidFill>
                      <a:schemeClr val="accent4">
                        <a:lumMod val="75000"/>
                      </a:schemeClr>
                    </a:solidFill>
                  </a:rPr>
                  <a:t>VD</a:t>
                </a:r>
                <a:endParaRPr lang="fr-FR" dirty="0">
                  <a:ln>
                    <a:solidFill>
                      <a:schemeClr val="accent4"/>
                    </a:solidFill>
                  </a:ln>
                  <a:solidFill>
                    <a:schemeClr val="accent4">
                      <a:lumMod val="75000"/>
                    </a:schemeClr>
                  </a:solidFill>
                </a:endParaRPr>
              </a:p>
            </p:txBody>
          </p:sp>
          <p:sp>
            <p:nvSpPr>
              <p:cNvPr id="27" name="ZoneTexte 8"/>
              <p:cNvSpPr txBox="1"/>
              <p:nvPr/>
            </p:nvSpPr>
            <p:spPr>
              <a:xfrm>
                <a:off x="6399395" y="3140968"/>
                <a:ext cx="692885" cy="369332"/>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lgn="ctr" fontAlgn="auto">
                  <a:spcBef>
                    <a:spcPts val="0"/>
                  </a:spcBef>
                  <a:spcAft>
                    <a:spcPts val="0"/>
                  </a:spcAft>
                  <a:defRPr/>
                </a:pPr>
                <a:r>
                  <a:rPr lang="fr-FR" dirty="0" smtClean="0">
                    <a:ln>
                      <a:solidFill>
                        <a:schemeClr val="accent4"/>
                      </a:solidFill>
                    </a:ln>
                    <a:solidFill>
                      <a:schemeClr val="accent4">
                        <a:lumMod val="75000"/>
                      </a:schemeClr>
                    </a:solidFill>
                  </a:rPr>
                  <a:t>VD </a:t>
                </a:r>
                <a:endParaRPr lang="fr-FR" dirty="0">
                  <a:ln>
                    <a:solidFill>
                      <a:schemeClr val="accent4"/>
                    </a:solidFill>
                  </a:ln>
                  <a:solidFill>
                    <a:schemeClr val="accent4">
                      <a:lumMod val="75000"/>
                    </a:schemeClr>
                  </a:solidFill>
                </a:endParaRPr>
              </a:p>
            </p:txBody>
          </p:sp>
        </p:grpSp>
        <p:cxnSp>
          <p:nvCxnSpPr>
            <p:cNvPr id="28" name="Straight Connector 27"/>
            <p:cNvCxnSpPr/>
            <p:nvPr/>
          </p:nvCxnSpPr>
          <p:spPr>
            <a:xfrm>
              <a:off x="6319003" y="3582308"/>
              <a:ext cx="845285" cy="9292"/>
            </a:xfrm>
            <a:prstGeom prst="line">
              <a:avLst/>
            </a:prstGeom>
          </p:spPr>
          <p:style>
            <a:lnRef idx="3">
              <a:schemeClr val="accent4"/>
            </a:lnRef>
            <a:fillRef idx="0">
              <a:schemeClr val="accent4"/>
            </a:fillRef>
            <a:effectRef idx="2">
              <a:schemeClr val="accent4"/>
            </a:effectRef>
            <a:fontRef idx="minor">
              <a:schemeClr val="tx1"/>
            </a:fontRef>
          </p:style>
        </p:cxnSp>
        <p:grpSp>
          <p:nvGrpSpPr>
            <p:cNvPr id="39" name="Group 38"/>
            <p:cNvGrpSpPr/>
            <p:nvPr/>
          </p:nvGrpSpPr>
          <p:grpSpPr>
            <a:xfrm>
              <a:off x="1115616" y="3140968"/>
              <a:ext cx="7308303" cy="882680"/>
              <a:chOff x="1115616" y="3140968"/>
              <a:chExt cx="7308303" cy="882680"/>
            </a:xfrm>
          </p:grpSpPr>
          <p:grpSp>
            <p:nvGrpSpPr>
              <p:cNvPr id="17" name="Group 16"/>
              <p:cNvGrpSpPr/>
              <p:nvPr/>
            </p:nvGrpSpPr>
            <p:grpSpPr>
              <a:xfrm>
                <a:off x="1115616" y="3140968"/>
                <a:ext cx="7308303" cy="882680"/>
                <a:chOff x="1152129" y="4211796"/>
                <a:chExt cx="7308303" cy="882680"/>
              </a:xfrm>
            </p:grpSpPr>
            <p:sp>
              <p:nvSpPr>
                <p:cNvPr id="18" name="ZoneTexte 14"/>
                <p:cNvSpPr txBox="1"/>
                <p:nvPr/>
              </p:nvSpPr>
              <p:spPr>
                <a:xfrm>
                  <a:off x="5256585" y="4725144"/>
                  <a:ext cx="557253" cy="369332"/>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lgn="ctr" fontAlgn="auto">
                    <a:spcBef>
                      <a:spcPts val="0"/>
                    </a:spcBef>
                    <a:spcAft>
                      <a:spcPts val="0"/>
                    </a:spcAft>
                    <a:defRPr/>
                  </a:pPr>
                  <a:r>
                    <a:rPr lang="en-US" dirty="0" smtClean="0">
                      <a:ln>
                        <a:solidFill>
                          <a:schemeClr val="accent4"/>
                        </a:solidFill>
                      </a:ln>
                      <a:solidFill>
                        <a:schemeClr val="accent4">
                          <a:lumMod val="75000"/>
                        </a:schemeClr>
                      </a:solidFill>
                    </a:rPr>
                    <a:t>VD</a:t>
                  </a:r>
                  <a:endParaRPr lang="fr-FR" dirty="0">
                    <a:ln>
                      <a:solidFill>
                        <a:schemeClr val="accent4"/>
                      </a:solidFill>
                    </a:ln>
                    <a:solidFill>
                      <a:schemeClr val="accent4">
                        <a:lumMod val="75000"/>
                      </a:schemeClr>
                    </a:solidFill>
                  </a:endParaRPr>
                </a:p>
              </p:txBody>
            </p:sp>
            <p:sp>
              <p:nvSpPr>
                <p:cNvPr id="19" name="ZoneTexte 15"/>
                <p:cNvSpPr txBox="1"/>
                <p:nvPr/>
              </p:nvSpPr>
              <p:spPr>
                <a:xfrm>
                  <a:off x="1152129" y="4437112"/>
                  <a:ext cx="2771799" cy="461665"/>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fontAlgn="auto">
                    <a:spcBef>
                      <a:spcPts val="0"/>
                    </a:spcBef>
                    <a:spcAft>
                      <a:spcPts val="0"/>
                    </a:spcAft>
                    <a:defRPr/>
                  </a:pPr>
                  <a:r>
                    <a:rPr lang="fr-FR" sz="2400" b="1" dirty="0" smtClean="0">
                      <a:solidFill>
                        <a:srgbClr val="FF0000"/>
                      </a:solidFill>
                    </a:rPr>
                    <a:t>Taux de variation</a:t>
                  </a:r>
                  <a:endParaRPr lang="fr-FR" sz="2400" b="1" dirty="0">
                    <a:solidFill>
                      <a:srgbClr val="FF0000"/>
                    </a:solidFill>
                  </a:endParaRPr>
                </a:p>
              </p:txBody>
            </p:sp>
            <p:sp>
              <p:nvSpPr>
                <p:cNvPr id="20" name="ZoneTexte 23"/>
                <p:cNvSpPr txBox="1"/>
                <p:nvPr/>
              </p:nvSpPr>
              <p:spPr>
                <a:xfrm>
                  <a:off x="4355976" y="4437112"/>
                  <a:ext cx="432048" cy="476071"/>
                </a:xfrm>
                <a:prstGeom prst="ellipse">
                  <a:avLst/>
                </a:prstGeom>
              </p:spPr>
              <p:style>
                <a:lnRef idx="0">
                  <a:schemeClr val="accent2"/>
                </a:lnRef>
                <a:fillRef idx="3">
                  <a:schemeClr val="accent2"/>
                </a:fillRef>
                <a:effectRef idx="3">
                  <a:schemeClr val="accent2"/>
                </a:effectRef>
                <a:fontRef idx="minor">
                  <a:schemeClr val="lt1"/>
                </a:fontRef>
              </p:style>
              <p:txBody>
                <a:bodyPr>
                  <a:spAutoFit/>
                </a:bodyPr>
                <a:lstStyle/>
                <a:p>
                  <a:pPr fontAlgn="auto">
                    <a:spcBef>
                      <a:spcPts val="0"/>
                    </a:spcBef>
                    <a:spcAft>
                      <a:spcPts val="0"/>
                    </a:spcAft>
                    <a:defRPr/>
                  </a:pPr>
                  <a:r>
                    <a:rPr lang="fr-FR" sz="1600" b="1" dirty="0"/>
                    <a:t>=</a:t>
                  </a:r>
                </a:p>
              </p:txBody>
            </p:sp>
            <p:sp>
              <p:nvSpPr>
                <p:cNvPr id="21" name="ZoneTexte 8"/>
                <p:cNvSpPr txBox="1"/>
                <p:nvPr/>
              </p:nvSpPr>
              <p:spPr>
                <a:xfrm>
                  <a:off x="5211772" y="4211796"/>
                  <a:ext cx="692885" cy="369332"/>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lgn="ctr" fontAlgn="auto">
                    <a:spcBef>
                      <a:spcPts val="0"/>
                    </a:spcBef>
                    <a:spcAft>
                      <a:spcPts val="0"/>
                    </a:spcAft>
                    <a:defRPr/>
                  </a:pPr>
                  <a:r>
                    <a:rPr lang="fr-FR" dirty="0" smtClean="0">
                      <a:ln>
                        <a:solidFill>
                          <a:schemeClr val="accent4"/>
                        </a:solidFill>
                      </a:ln>
                      <a:solidFill>
                        <a:schemeClr val="accent4">
                          <a:lumMod val="75000"/>
                        </a:schemeClr>
                      </a:solidFill>
                    </a:rPr>
                    <a:t>VA </a:t>
                  </a:r>
                  <a:endParaRPr lang="fr-FR" dirty="0">
                    <a:ln>
                      <a:solidFill>
                        <a:schemeClr val="accent4"/>
                      </a:solidFill>
                    </a:ln>
                    <a:solidFill>
                      <a:schemeClr val="accent4">
                        <a:lumMod val="75000"/>
                      </a:schemeClr>
                    </a:solidFill>
                  </a:endParaRPr>
                </a:p>
              </p:txBody>
            </p:sp>
            <p:cxnSp>
              <p:nvCxnSpPr>
                <p:cNvPr id="22" name="Straight Connector 21"/>
                <p:cNvCxnSpPr/>
                <p:nvPr/>
              </p:nvCxnSpPr>
              <p:spPr>
                <a:xfrm>
                  <a:off x="5131380" y="4653136"/>
                  <a:ext cx="845285" cy="9292"/>
                </a:xfrm>
                <a:prstGeom prst="line">
                  <a:avLst/>
                </a:prstGeom>
              </p:spPr>
              <p:style>
                <a:lnRef idx="3">
                  <a:schemeClr val="accent4"/>
                </a:lnRef>
                <a:fillRef idx="0">
                  <a:schemeClr val="accent4"/>
                </a:fillRef>
                <a:effectRef idx="2">
                  <a:schemeClr val="accent4"/>
                </a:effectRef>
                <a:fontRef idx="minor">
                  <a:schemeClr val="tx1"/>
                </a:fontRef>
              </p:style>
            </p:cxnSp>
            <p:sp>
              <p:nvSpPr>
                <p:cNvPr id="23" name="ZoneTexte 15"/>
                <p:cNvSpPr txBox="1"/>
                <p:nvPr/>
              </p:nvSpPr>
              <p:spPr>
                <a:xfrm>
                  <a:off x="7560841" y="4355812"/>
                  <a:ext cx="899591" cy="461665"/>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fontAlgn="auto">
                    <a:spcBef>
                      <a:spcPts val="0"/>
                    </a:spcBef>
                    <a:spcAft>
                      <a:spcPts val="0"/>
                    </a:spcAft>
                    <a:defRPr/>
                  </a:pPr>
                  <a:r>
                    <a:rPr lang="fr-FR" sz="2400" b="1" dirty="0" smtClean="0">
                      <a:solidFill>
                        <a:srgbClr val="FF0000"/>
                      </a:solidFill>
                    </a:rPr>
                    <a:t>X 100</a:t>
                  </a:r>
                  <a:endParaRPr lang="fr-FR" sz="2400" b="1" dirty="0">
                    <a:solidFill>
                      <a:srgbClr val="FF0000"/>
                    </a:solidFill>
                  </a:endParaRPr>
                </a:p>
              </p:txBody>
            </p:sp>
          </p:grpSp>
          <p:sp>
            <p:nvSpPr>
              <p:cNvPr id="29" name="ZoneTexte 14"/>
              <p:cNvSpPr txBox="1"/>
              <p:nvPr/>
            </p:nvSpPr>
            <p:spPr>
              <a:xfrm>
                <a:off x="7164288" y="3356992"/>
                <a:ext cx="216024" cy="369332"/>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lgn="ctr" fontAlgn="auto">
                  <a:spcBef>
                    <a:spcPts val="0"/>
                  </a:spcBef>
                  <a:spcAft>
                    <a:spcPts val="0"/>
                  </a:spcAft>
                  <a:defRPr/>
                </a:pPr>
                <a:r>
                  <a:rPr lang="en-US" dirty="0" smtClean="0">
                    <a:ln>
                      <a:solidFill>
                        <a:schemeClr val="accent4"/>
                      </a:solidFill>
                    </a:ln>
                    <a:solidFill>
                      <a:schemeClr val="accent4">
                        <a:lumMod val="75000"/>
                      </a:schemeClr>
                    </a:solidFill>
                  </a:rPr>
                  <a:t>)</a:t>
                </a:r>
                <a:endParaRPr lang="fr-FR" dirty="0">
                  <a:ln>
                    <a:solidFill>
                      <a:schemeClr val="accent4"/>
                    </a:solidFill>
                  </a:ln>
                  <a:solidFill>
                    <a:schemeClr val="accent4">
                      <a:lumMod val="75000"/>
                    </a:schemeClr>
                  </a:solidFill>
                </a:endParaRPr>
              </a:p>
            </p:txBody>
          </p:sp>
        </p:grpSp>
        <p:sp>
          <p:nvSpPr>
            <p:cNvPr id="30" name="ZoneTexte 14"/>
            <p:cNvSpPr txBox="1"/>
            <p:nvPr/>
          </p:nvSpPr>
          <p:spPr>
            <a:xfrm>
              <a:off x="4860032" y="3356992"/>
              <a:ext cx="216024" cy="369332"/>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lgn="ctr" fontAlgn="auto">
                <a:spcBef>
                  <a:spcPts val="0"/>
                </a:spcBef>
                <a:spcAft>
                  <a:spcPts val="0"/>
                </a:spcAft>
                <a:defRPr/>
              </a:pPr>
              <a:r>
                <a:rPr lang="en-US" dirty="0">
                  <a:ln>
                    <a:solidFill>
                      <a:schemeClr val="accent4"/>
                    </a:solidFill>
                  </a:ln>
                  <a:solidFill>
                    <a:schemeClr val="accent4">
                      <a:lumMod val="75000"/>
                    </a:schemeClr>
                  </a:solidFill>
                </a:rPr>
                <a:t>(</a:t>
              </a:r>
              <a:endParaRPr lang="fr-FR" dirty="0">
                <a:ln>
                  <a:solidFill>
                    <a:schemeClr val="accent4"/>
                  </a:solidFill>
                </a:ln>
                <a:solidFill>
                  <a:schemeClr val="accent4">
                    <a:lumMod val="75000"/>
                  </a:schemeClr>
                </a:solidFill>
              </a:endParaRPr>
            </a:p>
          </p:txBody>
        </p:sp>
      </p:grpSp>
      <p:sp>
        <p:nvSpPr>
          <p:cNvPr id="31" name="Right Brace 30"/>
          <p:cNvSpPr/>
          <p:nvPr/>
        </p:nvSpPr>
        <p:spPr>
          <a:xfrm rot="5400000">
            <a:off x="5436096" y="3789040"/>
            <a:ext cx="288032" cy="864096"/>
          </a:xfrm>
          <a:prstGeom prst="rightBrace">
            <a:avLst>
              <a:gd name="adj1" fmla="val 8333"/>
              <a:gd name="adj2" fmla="val 48740"/>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fr-FR"/>
          </a:p>
        </p:txBody>
      </p:sp>
      <p:sp>
        <p:nvSpPr>
          <p:cNvPr id="32" name="Right Brace 31"/>
          <p:cNvSpPr/>
          <p:nvPr/>
        </p:nvSpPr>
        <p:spPr>
          <a:xfrm rot="5400000">
            <a:off x="6588224" y="3789040"/>
            <a:ext cx="288032" cy="864096"/>
          </a:xfrm>
          <a:prstGeom prst="rightBrace">
            <a:avLst>
              <a:gd name="adj1" fmla="val 8333"/>
              <a:gd name="adj2" fmla="val 48740"/>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fr-FR"/>
          </a:p>
        </p:txBody>
      </p:sp>
      <p:sp>
        <p:nvSpPr>
          <p:cNvPr id="33" name="ZoneTexte 15"/>
          <p:cNvSpPr txBox="1"/>
          <p:nvPr/>
        </p:nvSpPr>
        <p:spPr>
          <a:xfrm>
            <a:off x="6516217" y="4581128"/>
            <a:ext cx="432047" cy="461665"/>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fontAlgn="auto">
              <a:spcBef>
                <a:spcPts val="0"/>
              </a:spcBef>
              <a:spcAft>
                <a:spcPts val="0"/>
              </a:spcAft>
              <a:defRPr/>
            </a:pPr>
            <a:r>
              <a:rPr lang="fr-FR" sz="2400" b="1" dirty="0" smtClean="0">
                <a:solidFill>
                  <a:srgbClr val="FF0000"/>
                </a:solidFill>
              </a:rPr>
              <a:t>1</a:t>
            </a:r>
            <a:endParaRPr lang="fr-FR" sz="2400" b="1" dirty="0">
              <a:solidFill>
                <a:srgbClr val="FF0000"/>
              </a:solidFill>
            </a:endParaRPr>
          </a:p>
        </p:txBody>
      </p:sp>
      <p:sp>
        <p:nvSpPr>
          <p:cNvPr id="34" name="ZoneTexte 15"/>
          <p:cNvSpPr txBox="1"/>
          <p:nvPr/>
        </p:nvSpPr>
        <p:spPr>
          <a:xfrm>
            <a:off x="5004048" y="4581128"/>
            <a:ext cx="1043607" cy="784830"/>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fontAlgn="auto">
              <a:spcBef>
                <a:spcPts val="0"/>
              </a:spcBef>
              <a:spcAft>
                <a:spcPts val="0"/>
              </a:spcAft>
              <a:defRPr/>
            </a:pPr>
            <a:r>
              <a:rPr lang="fr-FR" sz="2400" b="1" dirty="0" smtClean="0">
                <a:solidFill>
                  <a:srgbClr val="FF0000"/>
                </a:solidFill>
              </a:rPr>
              <a:t>CM</a:t>
            </a:r>
          </a:p>
          <a:p>
            <a:pPr algn="ctr" fontAlgn="auto">
              <a:spcBef>
                <a:spcPts val="0"/>
              </a:spcBef>
              <a:spcAft>
                <a:spcPts val="0"/>
              </a:spcAft>
              <a:defRPr/>
            </a:pPr>
            <a:r>
              <a:rPr lang="en-US" sz="1050" dirty="0" smtClean="0">
                <a:solidFill>
                  <a:srgbClr val="FF0000"/>
                </a:solidFill>
              </a:rPr>
              <a:t>(Coefficient</a:t>
            </a:r>
          </a:p>
          <a:p>
            <a:pPr algn="ctr" fontAlgn="auto">
              <a:spcBef>
                <a:spcPts val="0"/>
              </a:spcBef>
              <a:spcAft>
                <a:spcPts val="0"/>
              </a:spcAft>
              <a:defRPr/>
            </a:pPr>
            <a:r>
              <a:rPr lang="en-US" sz="1050" dirty="0" err="1" smtClean="0">
                <a:solidFill>
                  <a:srgbClr val="FF0000"/>
                </a:solidFill>
              </a:rPr>
              <a:t>Multiplicateur</a:t>
            </a:r>
            <a:r>
              <a:rPr lang="en-US" sz="1050" dirty="0" smtClean="0">
                <a:solidFill>
                  <a:srgbClr val="FF0000"/>
                </a:solidFill>
              </a:rPr>
              <a:t>)</a:t>
            </a:r>
            <a:endParaRPr lang="fr-FR" sz="1050" dirty="0">
              <a:solidFill>
                <a:srgbClr val="FF0000"/>
              </a:solidFill>
            </a:endParaRPr>
          </a:p>
        </p:txBody>
      </p:sp>
      <p:grpSp>
        <p:nvGrpSpPr>
          <p:cNvPr id="47" name="Group 46"/>
          <p:cNvGrpSpPr/>
          <p:nvPr/>
        </p:nvGrpSpPr>
        <p:grpSpPr>
          <a:xfrm>
            <a:off x="1152129" y="5939988"/>
            <a:ext cx="7199782" cy="801380"/>
            <a:chOff x="1152129" y="5939988"/>
            <a:chExt cx="7199782" cy="801380"/>
          </a:xfrm>
        </p:grpSpPr>
        <p:grpSp>
          <p:nvGrpSpPr>
            <p:cNvPr id="35" name="Group 34"/>
            <p:cNvGrpSpPr/>
            <p:nvPr/>
          </p:nvGrpSpPr>
          <p:grpSpPr>
            <a:xfrm>
              <a:off x="1152129" y="5939988"/>
              <a:ext cx="7199782" cy="513348"/>
              <a:chOff x="1188642" y="4437112"/>
              <a:chExt cx="7199782" cy="513348"/>
            </a:xfrm>
          </p:grpSpPr>
          <p:sp>
            <p:nvSpPr>
              <p:cNvPr id="37" name="ZoneTexte 15"/>
              <p:cNvSpPr txBox="1"/>
              <p:nvPr/>
            </p:nvSpPr>
            <p:spPr>
              <a:xfrm>
                <a:off x="1188642" y="4488795"/>
                <a:ext cx="2771799" cy="461665"/>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fontAlgn="auto">
                  <a:spcBef>
                    <a:spcPts val="0"/>
                  </a:spcBef>
                  <a:spcAft>
                    <a:spcPts val="0"/>
                  </a:spcAft>
                  <a:defRPr/>
                </a:pPr>
                <a:r>
                  <a:rPr lang="fr-FR" sz="2400" b="1" dirty="0" smtClean="0">
                    <a:solidFill>
                      <a:srgbClr val="FF0000"/>
                    </a:solidFill>
                  </a:rPr>
                  <a:t>Taux de variation</a:t>
                </a:r>
                <a:endParaRPr lang="fr-FR" sz="2400" b="1" dirty="0">
                  <a:solidFill>
                    <a:srgbClr val="FF0000"/>
                  </a:solidFill>
                </a:endParaRPr>
              </a:p>
            </p:txBody>
          </p:sp>
          <p:sp>
            <p:nvSpPr>
              <p:cNvPr id="38" name="ZoneTexte 23"/>
              <p:cNvSpPr txBox="1"/>
              <p:nvPr/>
            </p:nvSpPr>
            <p:spPr>
              <a:xfrm>
                <a:off x="4355976" y="4437112"/>
                <a:ext cx="432048" cy="476071"/>
              </a:xfrm>
              <a:prstGeom prst="ellipse">
                <a:avLst/>
              </a:prstGeom>
            </p:spPr>
            <p:style>
              <a:lnRef idx="0">
                <a:schemeClr val="accent2"/>
              </a:lnRef>
              <a:fillRef idx="3">
                <a:schemeClr val="accent2"/>
              </a:fillRef>
              <a:effectRef idx="3">
                <a:schemeClr val="accent2"/>
              </a:effectRef>
              <a:fontRef idx="minor">
                <a:schemeClr val="lt1"/>
              </a:fontRef>
            </p:style>
            <p:txBody>
              <a:bodyPr>
                <a:spAutoFit/>
              </a:bodyPr>
              <a:lstStyle/>
              <a:p>
                <a:pPr fontAlgn="auto">
                  <a:spcBef>
                    <a:spcPts val="0"/>
                  </a:spcBef>
                  <a:spcAft>
                    <a:spcPts val="0"/>
                  </a:spcAft>
                  <a:defRPr/>
                </a:pPr>
                <a:r>
                  <a:rPr lang="fr-FR" sz="1600" b="1" dirty="0"/>
                  <a:t>=</a:t>
                </a:r>
              </a:p>
            </p:txBody>
          </p:sp>
          <p:sp>
            <p:nvSpPr>
              <p:cNvPr id="41" name="ZoneTexte 15"/>
              <p:cNvSpPr txBox="1"/>
              <p:nvPr/>
            </p:nvSpPr>
            <p:spPr>
              <a:xfrm>
                <a:off x="7488833" y="4488795"/>
                <a:ext cx="899591" cy="461665"/>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fontAlgn="auto">
                  <a:spcBef>
                    <a:spcPts val="0"/>
                  </a:spcBef>
                  <a:spcAft>
                    <a:spcPts val="0"/>
                  </a:spcAft>
                  <a:defRPr/>
                </a:pPr>
                <a:r>
                  <a:rPr lang="fr-FR" sz="2400" b="1" dirty="0" smtClean="0">
                    <a:solidFill>
                      <a:srgbClr val="FF0000"/>
                    </a:solidFill>
                  </a:rPr>
                  <a:t>X 100</a:t>
                </a:r>
                <a:endParaRPr lang="fr-FR" sz="2400" b="1" dirty="0">
                  <a:solidFill>
                    <a:srgbClr val="FF0000"/>
                  </a:solidFill>
                </a:endParaRPr>
              </a:p>
            </p:txBody>
          </p:sp>
        </p:grpSp>
        <p:sp>
          <p:nvSpPr>
            <p:cNvPr id="42" name="ZoneTexte 14"/>
            <p:cNvSpPr txBox="1"/>
            <p:nvPr/>
          </p:nvSpPr>
          <p:spPr>
            <a:xfrm>
              <a:off x="4860032" y="6011996"/>
              <a:ext cx="216024" cy="369332"/>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lgn="ctr" fontAlgn="auto">
                <a:spcBef>
                  <a:spcPts val="0"/>
                </a:spcBef>
                <a:spcAft>
                  <a:spcPts val="0"/>
                </a:spcAft>
                <a:defRPr/>
              </a:pPr>
              <a:r>
                <a:rPr lang="en-US" dirty="0">
                  <a:ln>
                    <a:solidFill>
                      <a:schemeClr val="accent4"/>
                    </a:solidFill>
                  </a:ln>
                  <a:solidFill>
                    <a:schemeClr val="accent4">
                      <a:lumMod val="75000"/>
                    </a:schemeClr>
                  </a:solidFill>
                </a:rPr>
                <a:t>(</a:t>
              </a:r>
              <a:endParaRPr lang="fr-FR" dirty="0">
                <a:ln>
                  <a:solidFill>
                    <a:schemeClr val="accent4"/>
                  </a:solidFill>
                </a:ln>
                <a:solidFill>
                  <a:schemeClr val="accent4">
                    <a:lumMod val="75000"/>
                  </a:schemeClr>
                </a:solidFill>
              </a:endParaRPr>
            </a:p>
          </p:txBody>
        </p:sp>
        <p:sp>
          <p:nvSpPr>
            <p:cNvPr id="43" name="ZoneTexte 15"/>
            <p:cNvSpPr txBox="1"/>
            <p:nvPr/>
          </p:nvSpPr>
          <p:spPr>
            <a:xfrm>
              <a:off x="5156448" y="5956538"/>
              <a:ext cx="1043607" cy="784830"/>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fontAlgn="auto">
                <a:spcBef>
                  <a:spcPts val="0"/>
                </a:spcBef>
                <a:spcAft>
                  <a:spcPts val="0"/>
                </a:spcAft>
                <a:defRPr/>
              </a:pPr>
              <a:r>
                <a:rPr lang="fr-FR" sz="2400" b="1" dirty="0" smtClean="0">
                  <a:solidFill>
                    <a:srgbClr val="FF0000"/>
                  </a:solidFill>
                </a:rPr>
                <a:t>CM</a:t>
              </a:r>
            </a:p>
            <a:p>
              <a:pPr algn="ctr" fontAlgn="auto">
                <a:spcBef>
                  <a:spcPts val="0"/>
                </a:spcBef>
                <a:spcAft>
                  <a:spcPts val="0"/>
                </a:spcAft>
                <a:defRPr/>
              </a:pPr>
              <a:r>
                <a:rPr lang="en-US" sz="1050" dirty="0" smtClean="0">
                  <a:solidFill>
                    <a:srgbClr val="FF0000"/>
                  </a:solidFill>
                </a:rPr>
                <a:t>(Coefficient</a:t>
              </a:r>
            </a:p>
            <a:p>
              <a:pPr algn="ctr" fontAlgn="auto">
                <a:spcBef>
                  <a:spcPts val="0"/>
                </a:spcBef>
                <a:spcAft>
                  <a:spcPts val="0"/>
                </a:spcAft>
                <a:defRPr/>
              </a:pPr>
              <a:r>
                <a:rPr lang="en-US" sz="1050" dirty="0" err="1" smtClean="0">
                  <a:solidFill>
                    <a:srgbClr val="FF0000"/>
                  </a:solidFill>
                </a:rPr>
                <a:t>Multiplicateur</a:t>
              </a:r>
              <a:r>
                <a:rPr lang="en-US" sz="1050" dirty="0" smtClean="0">
                  <a:solidFill>
                    <a:srgbClr val="FF0000"/>
                  </a:solidFill>
                </a:rPr>
                <a:t>)</a:t>
              </a:r>
              <a:endParaRPr lang="fr-FR" sz="1050" dirty="0">
                <a:solidFill>
                  <a:srgbClr val="FF0000"/>
                </a:solidFill>
              </a:endParaRPr>
            </a:p>
          </p:txBody>
        </p:sp>
        <p:sp>
          <p:nvSpPr>
            <p:cNvPr id="44" name="ZoneTexte 14"/>
            <p:cNvSpPr txBox="1"/>
            <p:nvPr/>
          </p:nvSpPr>
          <p:spPr>
            <a:xfrm>
              <a:off x="6300192" y="6021288"/>
              <a:ext cx="216024" cy="369332"/>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lgn="ctr" fontAlgn="auto">
                <a:spcBef>
                  <a:spcPts val="0"/>
                </a:spcBef>
                <a:spcAft>
                  <a:spcPts val="0"/>
                </a:spcAft>
                <a:defRPr/>
              </a:pPr>
              <a:r>
                <a:rPr lang="en-US" dirty="0" smtClean="0">
                  <a:ln>
                    <a:solidFill>
                      <a:schemeClr val="accent4"/>
                    </a:solidFill>
                  </a:ln>
                  <a:solidFill>
                    <a:schemeClr val="accent4">
                      <a:lumMod val="75000"/>
                    </a:schemeClr>
                  </a:solidFill>
                </a:rPr>
                <a:t>-</a:t>
              </a:r>
              <a:endParaRPr lang="fr-FR" dirty="0">
                <a:ln>
                  <a:solidFill>
                    <a:schemeClr val="accent4"/>
                  </a:solidFill>
                </a:ln>
                <a:solidFill>
                  <a:schemeClr val="accent4">
                    <a:lumMod val="75000"/>
                  </a:schemeClr>
                </a:solidFill>
              </a:endParaRPr>
            </a:p>
          </p:txBody>
        </p:sp>
        <p:sp>
          <p:nvSpPr>
            <p:cNvPr id="45" name="ZoneTexte 15"/>
            <p:cNvSpPr txBox="1"/>
            <p:nvPr/>
          </p:nvSpPr>
          <p:spPr>
            <a:xfrm>
              <a:off x="6588225" y="5991671"/>
              <a:ext cx="360040" cy="461665"/>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fontAlgn="auto">
                <a:spcBef>
                  <a:spcPts val="0"/>
                </a:spcBef>
                <a:spcAft>
                  <a:spcPts val="0"/>
                </a:spcAft>
                <a:defRPr/>
              </a:pPr>
              <a:r>
                <a:rPr lang="fr-FR" sz="2400" b="1" dirty="0" smtClean="0">
                  <a:solidFill>
                    <a:srgbClr val="FF0000"/>
                  </a:solidFill>
                </a:rPr>
                <a:t>1</a:t>
              </a:r>
              <a:endParaRPr lang="fr-FR" sz="2400" b="1" dirty="0">
                <a:solidFill>
                  <a:srgbClr val="FF0000"/>
                </a:solidFill>
              </a:endParaRPr>
            </a:p>
          </p:txBody>
        </p:sp>
        <p:sp>
          <p:nvSpPr>
            <p:cNvPr id="46" name="ZoneTexte 14"/>
            <p:cNvSpPr txBox="1"/>
            <p:nvPr/>
          </p:nvSpPr>
          <p:spPr>
            <a:xfrm>
              <a:off x="7092280" y="6011996"/>
              <a:ext cx="216024" cy="369332"/>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lgn="ctr" fontAlgn="auto">
                <a:spcBef>
                  <a:spcPts val="0"/>
                </a:spcBef>
                <a:spcAft>
                  <a:spcPts val="0"/>
                </a:spcAft>
                <a:defRPr/>
              </a:pPr>
              <a:r>
                <a:rPr lang="en-US" dirty="0" smtClean="0">
                  <a:ln>
                    <a:solidFill>
                      <a:schemeClr val="accent4"/>
                    </a:solidFill>
                  </a:ln>
                  <a:solidFill>
                    <a:schemeClr val="accent4">
                      <a:lumMod val="75000"/>
                    </a:schemeClr>
                  </a:solidFill>
                </a:rPr>
                <a:t>)</a:t>
              </a:r>
              <a:endParaRPr lang="fr-FR" dirty="0">
                <a:ln>
                  <a:solidFill>
                    <a:schemeClr val="accent4"/>
                  </a:solidFill>
                </a:ln>
                <a:solidFill>
                  <a:schemeClr val="accent4">
                    <a:lumMod val="75000"/>
                  </a:schemeClr>
                </a:solidFill>
              </a:endParaRPr>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1"/>
                                        </p:tgtEl>
                                        <p:attrNameLst>
                                          <p:attrName>style.visibility</p:attrName>
                                        </p:attrNameLst>
                                      </p:cBhvr>
                                      <p:to>
                                        <p:strVal val="visible"/>
                                      </p:to>
                                    </p:set>
                                  </p:childTnLst>
                                </p:cTn>
                              </p:par>
                            </p:childTnLst>
                          </p:cTn>
                        </p:par>
                        <p:par>
                          <p:cTn id="15" fill="hold">
                            <p:stCondLst>
                              <p:cond delay="0"/>
                            </p:stCondLst>
                            <p:childTnLst>
                              <p:par>
                                <p:cTn id="16" presetID="3" presetClass="entr" presetSubtype="10" fill="hold" grpId="0" nodeType="afterEffect">
                                  <p:stCondLst>
                                    <p:cond delay="0"/>
                                  </p:stCondLst>
                                  <p:childTnLst>
                                    <p:set>
                                      <p:cBhvr>
                                        <p:cTn id="17" dur="1" fill="hold">
                                          <p:stCondLst>
                                            <p:cond delay="0"/>
                                          </p:stCondLst>
                                        </p:cTn>
                                        <p:tgtEl>
                                          <p:spTgt spid="34"/>
                                        </p:tgtEl>
                                        <p:attrNameLst>
                                          <p:attrName>style.visibility</p:attrName>
                                        </p:attrNameLst>
                                      </p:cBhvr>
                                      <p:to>
                                        <p:strVal val="visible"/>
                                      </p:to>
                                    </p:set>
                                    <p:animEffect transition="in" filter="blinds(horizontal)">
                                      <p:cBhvr>
                                        <p:cTn id="18" dur="500"/>
                                        <p:tgtEl>
                                          <p:spTgt spid="34"/>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2"/>
                                        </p:tgtEl>
                                        <p:attrNameLst>
                                          <p:attrName>style.visibility</p:attrName>
                                        </p:attrNameLst>
                                      </p:cBhvr>
                                      <p:to>
                                        <p:strVal val="visible"/>
                                      </p:to>
                                    </p:set>
                                  </p:childTnLst>
                                </p:cTn>
                              </p:par>
                            </p:childTnLst>
                          </p:cTn>
                        </p:par>
                        <p:par>
                          <p:cTn id="23" fill="hold">
                            <p:stCondLst>
                              <p:cond delay="0"/>
                            </p:stCondLst>
                            <p:childTnLst>
                              <p:par>
                                <p:cTn id="24" presetID="8" presetClass="entr" presetSubtype="16" fill="hold" grpId="0" nodeType="afterEffect">
                                  <p:stCondLst>
                                    <p:cond delay="0"/>
                                  </p:stCondLst>
                                  <p:childTnLst>
                                    <p:set>
                                      <p:cBhvr>
                                        <p:cTn id="25" dur="1" fill="hold">
                                          <p:stCondLst>
                                            <p:cond delay="0"/>
                                          </p:stCondLst>
                                        </p:cTn>
                                        <p:tgtEl>
                                          <p:spTgt spid="33"/>
                                        </p:tgtEl>
                                        <p:attrNameLst>
                                          <p:attrName>style.visibility</p:attrName>
                                        </p:attrNameLst>
                                      </p:cBhvr>
                                      <p:to>
                                        <p:strVal val="visible"/>
                                      </p:to>
                                    </p:set>
                                    <p:animEffect transition="in" filter="diamond(in)">
                                      <p:cBhvr>
                                        <p:cTn id="26" dur="2000"/>
                                        <p:tgtEl>
                                          <p:spTgt spid="33"/>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6" fill="hold" nodeType="clickEffect">
                                  <p:stCondLst>
                                    <p:cond delay="0"/>
                                  </p:stCondLst>
                                  <p:childTnLst>
                                    <p:set>
                                      <p:cBhvr>
                                        <p:cTn id="30" dur="1" fill="hold">
                                          <p:stCondLst>
                                            <p:cond delay="0"/>
                                          </p:stCondLst>
                                        </p:cTn>
                                        <p:tgtEl>
                                          <p:spTgt spid="47"/>
                                        </p:tgtEl>
                                        <p:attrNameLst>
                                          <p:attrName>style.visibility</p:attrName>
                                        </p:attrNameLst>
                                      </p:cBhvr>
                                      <p:to>
                                        <p:strVal val="visible"/>
                                      </p:to>
                                    </p:set>
                                    <p:animEffect transition="in" filter="barn(inHorizontal)">
                                      <p:cBhvr>
                                        <p:cTn id="31"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31" grpId="0" animBg="1"/>
      <p:bldP spid="32" grpId="0" animBg="1"/>
      <p:bldP spid="33" grpId="0" animBg="1"/>
      <p:bldP spid="3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à coins arrondis 5"/>
          <p:cNvSpPr/>
          <p:nvPr/>
        </p:nvSpPr>
        <p:spPr>
          <a:xfrm>
            <a:off x="395288" y="1484313"/>
            <a:ext cx="4032250" cy="576262"/>
          </a:xfrm>
          <a:prstGeom prst="round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b">
              <a:spcBef>
                <a:spcPts val="0"/>
              </a:spcBef>
              <a:spcAft>
                <a:spcPts val="0"/>
              </a:spcAft>
              <a:defRPr/>
            </a:pPr>
            <a:r>
              <a:rPr lang="fr-FR" dirty="0"/>
              <a:t>PIB français, en millions </a:t>
            </a:r>
            <a:r>
              <a:rPr lang="fr-FR" dirty="0" smtClean="0"/>
              <a:t>de dollars </a:t>
            </a:r>
            <a:r>
              <a:rPr lang="fr-FR" dirty="0"/>
              <a:t>de 1990</a:t>
            </a:r>
            <a:endParaRPr lang="fr-FR" dirty="0">
              <a:latin typeface="Arial"/>
            </a:endParaRPr>
          </a:p>
        </p:txBody>
      </p:sp>
      <p:sp>
        <p:nvSpPr>
          <p:cNvPr id="7" name="ZoneTexte 6"/>
          <p:cNvSpPr txBox="1">
            <a:spLocks noChangeArrowheads="1"/>
          </p:cNvSpPr>
          <p:nvPr/>
        </p:nvSpPr>
        <p:spPr bwMode="auto">
          <a:xfrm>
            <a:off x="179388" y="2780928"/>
            <a:ext cx="4392612" cy="307975"/>
          </a:xfrm>
          <a:prstGeom prst="rect">
            <a:avLst/>
          </a:prstGeom>
          <a:noFill/>
          <a:ln w="9525">
            <a:noFill/>
            <a:miter lim="800000"/>
            <a:headEnd/>
            <a:tailEnd/>
          </a:ln>
        </p:spPr>
        <p:txBody>
          <a:bodyPr>
            <a:spAutoFit/>
          </a:bodyPr>
          <a:lstStyle/>
          <a:p>
            <a:pPr algn="ctr"/>
            <a:r>
              <a:rPr lang="fr-FR" sz="1400" dirty="0">
                <a:latin typeface="Calibri" pitchFamily="34" charset="0"/>
              </a:rPr>
              <a:t>Sources : A. Maddison : </a:t>
            </a:r>
            <a:r>
              <a:rPr lang="fr-FR" sz="1400" u="sng" dirty="0">
                <a:latin typeface="Calibri" pitchFamily="34" charset="0"/>
                <a:hlinkClick r:id="rId3"/>
              </a:rPr>
              <a:t>http://www.ggdc.net/maddison/</a:t>
            </a:r>
            <a:endParaRPr lang="fr-FR" sz="1400" dirty="0">
              <a:latin typeface="Calibri" pitchFamily="34" charset="0"/>
            </a:endParaRPr>
          </a:p>
        </p:txBody>
      </p:sp>
      <p:sp>
        <p:nvSpPr>
          <p:cNvPr id="8" name="ZoneTexte 7"/>
          <p:cNvSpPr txBox="1"/>
          <p:nvPr/>
        </p:nvSpPr>
        <p:spPr>
          <a:xfrm>
            <a:off x="4643438" y="2149797"/>
            <a:ext cx="4284662" cy="919163"/>
          </a:xfrm>
          <a:prstGeom prst="roundRect">
            <a:avLst/>
          </a:prstGeom>
        </p:spPr>
        <p:style>
          <a:lnRef idx="2">
            <a:schemeClr val="accent3"/>
          </a:lnRef>
          <a:fillRef idx="1">
            <a:schemeClr val="lt1"/>
          </a:fillRef>
          <a:effectRef idx="0">
            <a:schemeClr val="accent3"/>
          </a:effectRef>
          <a:fontRef idx="minor">
            <a:schemeClr val="dk1"/>
          </a:fontRef>
        </p:style>
        <p:txBody>
          <a:bodyPr>
            <a:spAutoFit/>
          </a:bodyPr>
          <a:lstStyle/>
          <a:p>
            <a:pPr fontAlgn="auto">
              <a:spcBef>
                <a:spcPts val="0"/>
              </a:spcBef>
              <a:spcAft>
                <a:spcPts val="0"/>
              </a:spcAft>
              <a:defRPr/>
            </a:pPr>
            <a:r>
              <a:rPr lang="fr-FR" sz="2400" u="sng" dirty="0"/>
              <a:t>Etape 1</a:t>
            </a:r>
            <a:r>
              <a:rPr lang="fr-FR" sz="2400" dirty="0"/>
              <a:t> : je calcule le coefficient multiplicateur  de </a:t>
            </a:r>
            <a:r>
              <a:rPr lang="fr-FR" sz="2400" dirty="0" smtClean="0"/>
              <a:t>2006 à 2007.</a:t>
            </a:r>
            <a:endParaRPr lang="fr-FR" sz="2400" dirty="0"/>
          </a:p>
        </p:txBody>
      </p:sp>
      <p:sp>
        <p:nvSpPr>
          <p:cNvPr id="9" name="ZoneTexte 8"/>
          <p:cNvSpPr txBox="1"/>
          <p:nvPr/>
        </p:nvSpPr>
        <p:spPr>
          <a:xfrm>
            <a:off x="4067944" y="3327375"/>
            <a:ext cx="4896545" cy="461665"/>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fontAlgn="auto">
              <a:spcBef>
                <a:spcPts val="0"/>
              </a:spcBef>
              <a:spcAft>
                <a:spcPts val="0"/>
              </a:spcAft>
              <a:defRPr/>
            </a:pPr>
            <a:r>
              <a:rPr lang="fr-FR" sz="2400" dirty="0" smtClean="0"/>
              <a:t>(1 419 304/1 387394) </a:t>
            </a:r>
            <a:r>
              <a:rPr lang="fr-FR" sz="2400" dirty="0"/>
              <a:t>= </a:t>
            </a:r>
            <a:r>
              <a:rPr lang="fr-FR" sz="2400" dirty="0" smtClean="0"/>
              <a:t>1,022999955</a:t>
            </a:r>
            <a:endParaRPr lang="fr-FR" sz="2400" dirty="0"/>
          </a:p>
        </p:txBody>
      </p:sp>
      <p:pic>
        <p:nvPicPr>
          <p:cNvPr id="51202" name="Picture 2" descr="C:\Users\Seb\AppData\Local\Temp\Fichiers Internet temporaires\Content.IE5\B2NB8FL9\MM900309731[1].gif"/>
          <p:cNvPicPr>
            <a:picLocks noChangeAspect="1" noChangeArrowheads="1" noCrop="1"/>
          </p:cNvPicPr>
          <p:nvPr/>
        </p:nvPicPr>
        <p:blipFill>
          <a:blip r:embed="rId4" cstate="print"/>
          <a:srcRect/>
          <a:stretch>
            <a:fillRect/>
          </a:stretch>
        </p:blipFill>
        <p:spPr bwMode="auto">
          <a:xfrm>
            <a:off x="5003800" y="4077072"/>
            <a:ext cx="604838" cy="681037"/>
          </a:xfrm>
          <a:prstGeom prst="rect">
            <a:avLst/>
          </a:prstGeom>
          <a:noFill/>
          <a:ln w="9525">
            <a:noFill/>
            <a:miter lim="800000"/>
            <a:headEnd/>
            <a:tailEnd/>
          </a:ln>
        </p:spPr>
      </p:pic>
      <p:sp>
        <p:nvSpPr>
          <p:cNvPr id="11" name="ZoneTexte 10"/>
          <p:cNvSpPr txBox="1"/>
          <p:nvPr/>
        </p:nvSpPr>
        <p:spPr>
          <a:xfrm>
            <a:off x="5724525" y="4077270"/>
            <a:ext cx="2592388" cy="646113"/>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lgn="ctr" fontAlgn="auto">
              <a:spcBef>
                <a:spcPts val="0"/>
              </a:spcBef>
              <a:spcAft>
                <a:spcPts val="0"/>
              </a:spcAft>
              <a:defRPr/>
            </a:pPr>
            <a:r>
              <a:rPr lang="fr-FR" dirty="0"/>
              <a:t>Ne pas arrondir à cette phase du calcul.</a:t>
            </a:r>
          </a:p>
        </p:txBody>
      </p:sp>
      <p:sp>
        <p:nvSpPr>
          <p:cNvPr id="13" name="ZoneTexte 12"/>
          <p:cNvSpPr txBox="1"/>
          <p:nvPr/>
        </p:nvSpPr>
        <p:spPr>
          <a:xfrm>
            <a:off x="4572000" y="5157192"/>
            <a:ext cx="4321175" cy="461665"/>
          </a:xfrm>
          <a:prstGeom prst="rect">
            <a:avLst/>
          </a:prstGeom>
        </p:spPr>
        <p:style>
          <a:lnRef idx="2">
            <a:schemeClr val="accent3"/>
          </a:lnRef>
          <a:fillRef idx="1">
            <a:schemeClr val="lt1"/>
          </a:fillRef>
          <a:effectRef idx="0">
            <a:schemeClr val="accent3"/>
          </a:effectRef>
          <a:fontRef idx="minor">
            <a:schemeClr val="dk1"/>
          </a:fontRef>
        </p:style>
        <p:txBody>
          <a:bodyPr>
            <a:spAutoFit/>
          </a:bodyPr>
          <a:lstStyle/>
          <a:p>
            <a:pPr fontAlgn="auto">
              <a:spcBef>
                <a:spcPts val="0"/>
              </a:spcBef>
              <a:spcAft>
                <a:spcPts val="0"/>
              </a:spcAft>
              <a:defRPr/>
            </a:pPr>
            <a:r>
              <a:rPr lang="fr-FR" sz="2400" u="sng" dirty="0"/>
              <a:t>Etape 2</a:t>
            </a:r>
            <a:r>
              <a:rPr lang="fr-FR" sz="2400" dirty="0"/>
              <a:t>: </a:t>
            </a:r>
            <a:r>
              <a:rPr lang="fr-FR" sz="2400" dirty="0" smtClean="0"/>
              <a:t>soustraire 1 (trop facile)</a:t>
            </a:r>
            <a:endParaRPr lang="fr-FR" sz="2400" dirty="0"/>
          </a:p>
        </p:txBody>
      </p:sp>
      <p:sp>
        <p:nvSpPr>
          <p:cNvPr id="14" name="ZoneTexte 13"/>
          <p:cNvSpPr txBox="1"/>
          <p:nvPr/>
        </p:nvSpPr>
        <p:spPr>
          <a:xfrm>
            <a:off x="4572000" y="5733256"/>
            <a:ext cx="4321175" cy="461665"/>
          </a:xfrm>
          <a:prstGeom prst="rect">
            <a:avLst/>
          </a:prstGeom>
        </p:spPr>
        <p:style>
          <a:lnRef idx="2">
            <a:schemeClr val="accent3"/>
          </a:lnRef>
          <a:fillRef idx="1">
            <a:schemeClr val="lt1"/>
          </a:fillRef>
          <a:effectRef idx="0">
            <a:schemeClr val="accent3"/>
          </a:effectRef>
          <a:fontRef idx="minor">
            <a:schemeClr val="dk1"/>
          </a:fontRef>
        </p:style>
        <p:txBody>
          <a:bodyPr>
            <a:spAutoFit/>
          </a:bodyPr>
          <a:lstStyle/>
          <a:p>
            <a:pPr fontAlgn="auto">
              <a:spcBef>
                <a:spcPts val="0"/>
              </a:spcBef>
              <a:spcAft>
                <a:spcPts val="0"/>
              </a:spcAft>
              <a:defRPr/>
            </a:pPr>
            <a:r>
              <a:rPr lang="fr-FR" sz="2400" dirty="0"/>
              <a:t> </a:t>
            </a:r>
            <a:r>
              <a:rPr lang="fr-FR" sz="2400" dirty="0" smtClean="0"/>
              <a:t>1.022999955 – 1 = 0.022999955</a:t>
            </a:r>
            <a:endParaRPr lang="fr-FR" sz="2400" dirty="0"/>
          </a:p>
        </p:txBody>
      </p:sp>
      <p:sp>
        <p:nvSpPr>
          <p:cNvPr id="15" name="ZoneTexte 14"/>
          <p:cNvSpPr txBox="1"/>
          <p:nvPr/>
        </p:nvSpPr>
        <p:spPr>
          <a:xfrm>
            <a:off x="179388" y="4839543"/>
            <a:ext cx="4248150" cy="461665"/>
          </a:xfrm>
          <a:prstGeom prst="rect">
            <a:avLst/>
          </a:prstGeom>
        </p:spPr>
        <p:style>
          <a:lnRef idx="2">
            <a:schemeClr val="accent3"/>
          </a:lnRef>
          <a:fillRef idx="1">
            <a:schemeClr val="lt1"/>
          </a:fillRef>
          <a:effectRef idx="0">
            <a:schemeClr val="accent3"/>
          </a:effectRef>
          <a:fontRef idx="minor">
            <a:schemeClr val="dk1"/>
          </a:fontRef>
        </p:style>
        <p:txBody>
          <a:bodyPr>
            <a:spAutoFit/>
          </a:bodyPr>
          <a:lstStyle/>
          <a:p>
            <a:pPr fontAlgn="auto">
              <a:spcBef>
                <a:spcPts val="0"/>
              </a:spcBef>
              <a:spcAft>
                <a:spcPts val="0"/>
              </a:spcAft>
              <a:defRPr/>
            </a:pPr>
            <a:r>
              <a:rPr lang="fr-FR" sz="2400" dirty="0" smtClean="0"/>
              <a:t>0.022999955 x 100= 2.2999955</a:t>
            </a:r>
            <a:endParaRPr lang="fr-FR" sz="2400" dirty="0"/>
          </a:p>
        </p:txBody>
      </p:sp>
      <p:sp>
        <p:nvSpPr>
          <p:cNvPr id="17" name="ZoneTexte 16"/>
          <p:cNvSpPr txBox="1"/>
          <p:nvPr/>
        </p:nvSpPr>
        <p:spPr>
          <a:xfrm>
            <a:off x="395536" y="5775647"/>
            <a:ext cx="3456384" cy="461665"/>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fontAlgn="auto">
              <a:spcBef>
                <a:spcPts val="0"/>
              </a:spcBef>
              <a:spcAft>
                <a:spcPts val="0"/>
              </a:spcAft>
              <a:defRPr/>
            </a:pPr>
            <a:r>
              <a:rPr lang="fr-FR" sz="2400" dirty="0" smtClean="0"/>
              <a:t>Taux de variation= 2.30%</a:t>
            </a:r>
            <a:endParaRPr lang="fr-FR" sz="2400" dirty="0"/>
          </a:p>
        </p:txBody>
      </p:sp>
      <p:sp>
        <p:nvSpPr>
          <p:cNvPr id="19" name="ZoneTexte 18"/>
          <p:cNvSpPr txBox="1"/>
          <p:nvPr/>
        </p:nvSpPr>
        <p:spPr>
          <a:xfrm>
            <a:off x="179388" y="3965302"/>
            <a:ext cx="4248150" cy="831850"/>
          </a:xfrm>
          <a:prstGeom prst="rect">
            <a:avLst/>
          </a:prstGeom>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fr-FR" sz="2400" u="sng" dirty="0"/>
              <a:t>Etape 3</a:t>
            </a:r>
            <a:r>
              <a:rPr lang="fr-FR" sz="2400" dirty="0"/>
              <a:t>: Ne reste plus qu’à </a:t>
            </a:r>
            <a:r>
              <a:rPr lang="fr-FR" sz="2400" dirty="0" smtClean="0"/>
              <a:t> </a:t>
            </a:r>
            <a:r>
              <a:rPr lang="fr-FR" sz="2400" dirty="0"/>
              <a:t>multiplier par 100</a:t>
            </a:r>
          </a:p>
        </p:txBody>
      </p:sp>
      <p:grpSp>
        <p:nvGrpSpPr>
          <p:cNvPr id="20" name="Group 19"/>
          <p:cNvGrpSpPr/>
          <p:nvPr/>
        </p:nvGrpSpPr>
        <p:grpSpPr>
          <a:xfrm>
            <a:off x="1152129" y="332656"/>
            <a:ext cx="7199782" cy="801380"/>
            <a:chOff x="1152129" y="5939988"/>
            <a:chExt cx="7199782" cy="801380"/>
          </a:xfrm>
        </p:grpSpPr>
        <p:grpSp>
          <p:nvGrpSpPr>
            <p:cNvPr id="21" name="Group 34"/>
            <p:cNvGrpSpPr/>
            <p:nvPr/>
          </p:nvGrpSpPr>
          <p:grpSpPr>
            <a:xfrm>
              <a:off x="1152129" y="5939988"/>
              <a:ext cx="7199782" cy="513348"/>
              <a:chOff x="1188642" y="4437112"/>
              <a:chExt cx="7199782" cy="513348"/>
            </a:xfrm>
          </p:grpSpPr>
          <p:sp>
            <p:nvSpPr>
              <p:cNvPr id="27" name="ZoneTexte 15"/>
              <p:cNvSpPr txBox="1"/>
              <p:nvPr/>
            </p:nvSpPr>
            <p:spPr>
              <a:xfrm>
                <a:off x="1188642" y="4488795"/>
                <a:ext cx="2771799" cy="461665"/>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fontAlgn="auto">
                  <a:spcBef>
                    <a:spcPts val="0"/>
                  </a:spcBef>
                  <a:spcAft>
                    <a:spcPts val="0"/>
                  </a:spcAft>
                  <a:defRPr/>
                </a:pPr>
                <a:r>
                  <a:rPr lang="fr-FR" sz="2400" b="1" dirty="0" smtClean="0">
                    <a:solidFill>
                      <a:srgbClr val="FF0000"/>
                    </a:solidFill>
                  </a:rPr>
                  <a:t>Taux de variation</a:t>
                </a:r>
                <a:endParaRPr lang="fr-FR" sz="2400" b="1" dirty="0">
                  <a:solidFill>
                    <a:srgbClr val="FF0000"/>
                  </a:solidFill>
                </a:endParaRPr>
              </a:p>
            </p:txBody>
          </p:sp>
          <p:sp>
            <p:nvSpPr>
              <p:cNvPr id="28" name="ZoneTexte 23"/>
              <p:cNvSpPr txBox="1"/>
              <p:nvPr/>
            </p:nvSpPr>
            <p:spPr>
              <a:xfrm>
                <a:off x="4355976" y="4437112"/>
                <a:ext cx="432048" cy="476071"/>
              </a:xfrm>
              <a:prstGeom prst="ellipse">
                <a:avLst/>
              </a:prstGeom>
            </p:spPr>
            <p:style>
              <a:lnRef idx="0">
                <a:schemeClr val="accent2"/>
              </a:lnRef>
              <a:fillRef idx="3">
                <a:schemeClr val="accent2"/>
              </a:fillRef>
              <a:effectRef idx="3">
                <a:schemeClr val="accent2"/>
              </a:effectRef>
              <a:fontRef idx="minor">
                <a:schemeClr val="lt1"/>
              </a:fontRef>
            </p:style>
            <p:txBody>
              <a:bodyPr>
                <a:spAutoFit/>
              </a:bodyPr>
              <a:lstStyle/>
              <a:p>
                <a:pPr fontAlgn="auto">
                  <a:spcBef>
                    <a:spcPts val="0"/>
                  </a:spcBef>
                  <a:spcAft>
                    <a:spcPts val="0"/>
                  </a:spcAft>
                  <a:defRPr/>
                </a:pPr>
                <a:r>
                  <a:rPr lang="fr-FR" sz="1600" b="1" dirty="0"/>
                  <a:t>=</a:t>
                </a:r>
              </a:p>
            </p:txBody>
          </p:sp>
          <p:sp>
            <p:nvSpPr>
              <p:cNvPr id="29" name="ZoneTexte 15"/>
              <p:cNvSpPr txBox="1"/>
              <p:nvPr/>
            </p:nvSpPr>
            <p:spPr>
              <a:xfrm>
                <a:off x="7488833" y="4488795"/>
                <a:ext cx="899591" cy="461665"/>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fontAlgn="auto">
                  <a:spcBef>
                    <a:spcPts val="0"/>
                  </a:spcBef>
                  <a:spcAft>
                    <a:spcPts val="0"/>
                  </a:spcAft>
                  <a:defRPr/>
                </a:pPr>
                <a:r>
                  <a:rPr lang="fr-FR" sz="2400" b="1" dirty="0" smtClean="0">
                    <a:solidFill>
                      <a:srgbClr val="FF0000"/>
                    </a:solidFill>
                  </a:rPr>
                  <a:t>X 100</a:t>
                </a:r>
                <a:endParaRPr lang="fr-FR" sz="2400" b="1" dirty="0">
                  <a:solidFill>
                    <a:srgbClr val="FF0000"/>
                  </a:solidFill>
                </a:endParaRPr>
              </a:p>
            </p:txBody>
          </p:sp>
        </p:grpSp>
        <p:sp>
          <p:nvSpPr>
            <p:cNvPr id="22" name="ZoneTexte 14"/>
            <p:cNvSpPr txBox="1"/>
            <p:nvPr/>
          </p:nvSpPr>
          <p:spPr>
            <a:xfrm>
              <a:off x="4860032" y="6011996"/>
              <a:ext cx="216024" cy="369332"/>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lgn="ctr" fontAlgn="auto">
                <a:spcBef>
                  <a:spcPts val="0"/>
                </a:spcBef>
                <a:spcAft>
                  <a:spcPts val="0"/>
                </a:spcAft>
                <a:defRPr/>
              </a:pPr>
              <a:r>
                <a:rPr lang="en-US" dirty="0">
                  <a:ln>
                    <a:solidFill>
                      <a:schemeClr val="accent4"/>
                    </a:solidFill>
                  </a:ln>
                  <a:solidFill>
                    <a:schemeClr val="accent4">
                      <a:lumMod val="75000"/>
                    </a:schemeClr>
                  </a:solidFill>
                </a:rPr>
                <a:t>(</a:t>
              </a:r>
              <a:endParaRPr lang="fr-FR" dirty="0">
                <a:ln>
                  <a:solidFill>
                    <a:schemeClr val="accent4"/>
                  </a:solidFill>
                </a:ln>
                <a:solidFill>
                  <a:schemeClr val="accent4">
                    <a:lumMod val="75000"/>
                  </a:schemeClr>
                </a:solidFill>
              </a:endParaRPr>
            </a:p>
          </p:txBody>
        </p:sp>
        <p:sp>
          <p:nvSpPr>
            <p:cNvPr id="23" name="ZoneTexte 15"/>
            <p:cNvSpPr txBox="1"/>
            <p:nvPr/>
          </p:nvSpPr>
          <p:spPr>
            <a:xfrm>
              <a:off x="5156448" y="5956538"/>
              <a:ext cx="1043607" cy="784830"/>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fontAlgn="auto">
                <a:spcBef>
                  <a:spcPts val="0"/>
                </a:spcBef>
                <a:spcAft>
                  <a:spcPts val="0"/>
                </a:spcAft>
                <a:defRPr/>
              </a:pPr>
              <a:r>
                <a:rPr lang="fr-FR" sz="2400" b="1" dirty="0" smtClean="0">
                  <a:solidFill>
                    <a:srgbClr val="FF0000"/>
                  </a:solidFill>
                </a:rPr>
                <a:t>CM</a:t>
              </a:r>
            </a:p>
            <a:p>
              <a:pPr algn="ctr" fontAlgn="auto">
                <a:spcBef>
                  <a:spcPts val="0"/>
                </a:spcBef>
                <a:spcAft>
                  <a:spcPts val="0"/>
                </a:spcAft>
                <a:defRPr/>
              </a:pPr>
              <a:r>
                <a:rPr lang="en-US" sz="1050" dirty="0" smtClean="0">
                  <a:solidFill>
                    <a:srgbClr val="FF0000"/>
                  </a:solidFill>
                </a:rPr>
                <a:t>(Coefficient</a:t>
              </a:r>
            </a:p>
            <a:p>
              <a:pPr algn="ctr" fontAlgn="auto">
                <a:spcBef>
                  <a:spcPts val="0"/>
                </a:spcBef>
                <a:spcAft>
                  <a:spcPts val="0"/>
                </a:spcAft>
                <a:defRPr/>
              </a:pPr>
              <a:r>
                <a:rPr lang="en-US" sz="1050" dirty="0" err="1" smtClean="0">
                  <a:solidFill>
                    <a:srgbClr val="FF0000"/>
                  </a:solidFill>
                </a:rPr>
                <a:t>Multiplicateur</a:t>
              </a:r>
              <a:r>
                <a:rPr lang="en-US" sz="1050" dirty="0" smtClean="0">
                  <a:solidFill>
                    <a:srgbClr val="FF0000"/>
                  </a:solidFill>
                </a:rPr>
                <a:t>)</a:t>
              </a:r>
              <a:endParaRPr lang="fr-FR" sz="1050" dirty="0">
                <a:solidFill>
                  <a:srgbClr val="FF0000"/>
                </a:solidFill>
              </a:endParaRPr>
            </a:p>
          </p:txBody>
        </p:sp>
        <p:sp>
          <p:nvSpPr>
            <p:cNvPr id="24" name="ZoneTexte 14"/>
            <p:cNvSpPr txBox="1"/>
            <p:nvPr/>
          </p:nvSpPr>
          <p:spPr>
            <a:xfrm>
              <a:off x="6300192" y="6021288"/>
              <a:ext cx="216024" cy="369332"/>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lgn="ctr" fontAlgn="auto">
                <a:spcBef>
                  <a:spcPts val="0"/>
                </a:spcBef>
                <a:spcAft>
                  <a:spcPts val="0"/>
                </a:spcAft>
                <a:defRPr/>
              </a:pPr>
              <a:r>
                <a:rPr lang="en-US" dirty="0" smtClean="0">
                  <a:ln>
                    <a:solidFill>
                      <a:schemeClr val="accent4"/>
                    </a:solidFill>
                  </a:ln>
                  <a:solidFill>
                    <a:schemeClr val="accent4">
                      <a:lumMod val="75000"/>
                    </a:schemeClr>
                  </a:solidFill>
                </a:rPr>
                <a:t>-</a:t>
              </a:r>
              <a:endParaRPr lang="fr-FR" dirty="0">
                <a:ln>
                  <a:solidFill>
                    <a:schemeClr val="accent4"/>
                  </a:solidFill>
                </a:ln>
                <a:solidFill>
                  <a:schemeClr val="accent4">
                    <a:lumMod val="75000"/>
                  </a:schemeClr>
                </a:solidFill>
              </a:endParaRPr>
            </a:p>
          </p:txBody>
        </p:sp>
        <p:sp>
          <p:nvSpPr>
            <p:cNvPr id="25" name="ZoneTexte 15"/>
            <p:cNvSpPr txBox="1"/>
            <p:nvPr/>
          </p:nvSpPr>
          <p:spPr>
            <a:xfrm>
              <a:off x="6588225" y="5991671"/>
              <a:ext cx="360040" cy="461665"/>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fontAlgn="auto">
                <a:spcBef>
                  <a:spcPts val="0"/>
                </a:spcBef>
                <a:spcAft>
                  <a:spcPts val="0"/>
                </a:spcAft>
                <a:defRPr/>
              </a:pPr>
              <a:r>
                <a:rPr lang="fr-FR" sz="2400" b="1" dirty="0" smtClean="0">
                  <a:solidFill>
                    <a:srgbClr val="FF0000"/>
                  </a:solidFill>
                </a:rPr>
                <a:t>1</a:t>
              </a:r>
              <a:endParaRPr lang="fr-FR" sz="2400" b="1" dirty="0">
                <a:solidFill>
                  <a:srgbClr val="FF0000"/>
                </a:solidFill>
              </a:endParaRPr>
            </a:p>
          </p:txBody>
        </p:sp>
        <p:sp>
          <p:nvSpPr>
            <p:cNvPr id="26" name="ZoneTexte 14"/>
            <p:cNvSpPr txBox="1"/>
            <p:nvPr/>
          </p:nvSpPr>
          <p:spPr>
            <a:xfrm>
              <a:off x="7092280" y="6011996"/>
              <a:ext cx="216024" cy="369332"/>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lgn="ctr" fontAlgn="auto">
                <a:spcBef>
                  <a:spcPts val="0"/>
                </a:spcBef>
                <a:spcAft>
                  <a:spcPts val="0"/>
                </a:spcAft>
                <a:defRPr/>
              </a:pPr>
              <a:r>
                <a:rPr lang="en-US" dirty="0" smtClean="0">
                  <a:ln>
                    <a:solidFill>
                      <a:schemeClr val="accent4"/>
                    </a:solidFill>
                  </a:ln>
                  <a:solidFill>
                    <a:schemeClr val="accent4">
                      <a:lumMod val="75000"/>
                    </a:schemeClr>
                  </a:solidFill>
                </a:rPr>
                <a:t>)</a:t>
              </a:r>
              <a:endParaRPr lang="fr-FR" dirty="0">
                <a:ln>
                  <a:solidFill>
                    <a:schemeClr val="accent4"/>
                  </a:solidFill>
                </a:ln>
                <a:solidFill>
                  <a:schemeClr val="accent4">
                    <a:lumMod val="75000"/>
                  </a:schemeClr>
                </a:solidFill>
              </a:endParaRPr>
            </a:p>
          </p:txBody>
        </p:sp>
      </p:grpSp>
      <p:graphicFrame>
        <p:nvGraphicFramePr>
          <p:cNvPr id="30" name="Table 29"/>
          <p:cNvGraphicFramePr>
            <a:graphicFrameLocks noGrp="1"/>
          </p:cNvGraphicFramePr>
          <p:nvPr/>
        </p:nvGraphicFramePr>
        <p:xfrm>
          <a:off x="539552" y="2204864"/>
          <a:ext cx="3652836" cy="552450"/>
        </p:xfrm>
        <a:graphic>
          <a:graphicData uri="http://schemas.openxmlformats.org/drawingml/2006/table">
            <a:tbl>
              <a:tblPr/>
              <a:tblGrid>
                <a:gridCol w="1217612"/>
                <a:gridCol w="1217612"/>
                <a:gridCol w="1217612"/>
              </a:tblGrid>
              <a:tr h="228600">
                <a:tc>
                  <a:txBody>
                    <a:bodyPr/>
                    <a:lstStyle/>
                    <a:p>
                      <a:pPr algn="ctr" fontAlgn="b"/>
                      <a:r>
                        <a:rPr lang="fr-FR" sz="1400" b="1" i="0" u="none" strike="noStrike" dirty="0">
                          <a:solidFill>
                            <a:srgbClr val="008000"/>
                          </a:solidFill>
                          <a:latin typeface="Arial"/>
                        </a:rPr>
                        <a:t>2006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b"/>
                      <a:r>
                        <a:rPr lang="fr-FR" sz="1400" b="1" i="0" u="none" strike="noStrike" dirty="0">
                          <a:solidFill>
                            <a:srgbClr val="008000"/>
                          </a:solidFill>
                          <a:latin typeface="Arial"/>
                        </a:rPr>
                        <a:t>2007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b"/>
                      <a:r>
                        <a:rPr lang="fr-FR" sz="1400" b="1" i="0" u="none" strike="noStrike" dirty="0" smtClean="0">
                          <a:solidFill>
                            <a:srgbClr val="008000"/>
                          </a:solidFill>
                          <a:latin typeface="Arial"/>
                        </a:rPr>
                        <a:t>2006-2007</a:t>
                      </a:r>
                      <a:endParaRPr lang="fr-FR" sz="1400" b="1" i="0" u="none" strike="noStrike" dirty="0">
                        <a:solidFill>
                          <a:srgbClr val="008000"/>
                        </a:solidFill>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r>
              <a:tr h="323850">
                <a:tc>
                  <a:txBody>
                    <a:bodyPr/>
                    <a:lstStyle/>
                    <a:p>
                      <a:pPr algn="r" fontAlgn="b"/>
                      <a:r>
                        <a:rPr lang="fr-FR" sz="2000" b="0" i="0" u="none" strike="noStrike" dirty="0">
                          <a:latin typeface="Arial"/>
                        </a:rPr>
                        <a:t>1 387 394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c>
                  <a:txBody>
                    <a:bodyPr/>
                    <a:lstStyle/>
                    <a:p>
                      <a:pPr algn="r" fontAlgn="b"/>
                      <a:r>
                        <a:rPr lang="fr-FR" sz="2000" b="0" i="0" u="none" strike="noStrike" dirty="0">
                          <a:latin typeface="Arial"/>
                        </a:rPr>
                        <a:t>1 419 304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c>
                  <a:txBody>
                    <a:bodyPr/>
                    <a:lstStyle/>
                    <a:p>
                      <a:pPr algn="r" fontAlgn="b"/>
                      <a:endParaRPr lang="fr-FR" sz="2000" b="0" i="0" u="none" strike="noStrike" dirty="0">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r>
            </a:tbl>
          </a:graphicData>
        </a:graphic>
      </p:graphicFrame>
      <p:sp>
        <p:nvSpPr>
          <p:cNvPr id="32" name="TextBox 31"/>
          <p:cNvSpPr txBox="1"/>
          <p:nvPr/>
        </p:nvSpPr>
        <p:spPr>
          <a:xfrm>
            <a:off x="2987824" y="2420888"/>
            <a:ext cx="1224136" cy="369332"/>
          </a:xfrm>
          <a:prstGeom prst="rect">
            <a:avLst/>
          </a:prstGeom>
          <a:noFill/>
        </p:spPr>
        <p:txBody>
          <a:bodyPr wrap="square" rtlCol="0">
            <a:spAutoFit/>
          </a:bodyPr>
          <a:lstStyle/>
          <a:p>
            <a:pPr algn="ctr"/>
            <a:r>
              <a:rPr lang="en-US" dirty="0" smtClean="0"/>
              <a:t>2.30%</a:t>
            </a:r>
            <a:endParaRPr lang="fr-FR"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strVal val="#ppt_h"/>
                                          </p:val>
                                        </p:tav>
                                        <p:tav tm="100000">
                                          <p:val>
                                            <p:strVal val="#ppt_h"/>
                                          </p:val>
                                        </p:tav>
                                      </p:tavLst>
                                    </p:anim>
                                  </p:childTnLst>
                                </p:cTn>
                              </p:par>
                              <p:par>
                                <p:cTn id="9" presetID="4" presetClass="entr" presetSubtype="16" fill="hold" nodeType="withEffect">
                                  <p:stCondLst>
                                    <p:cond delay="0"/>
                                  </p:stCondLst>
                                  <p:childTnLst>
                                    <p:set>
                                      <p:cBhvr>
                                        <p:cTn id="10" dur="1" fill="hold">
                                          <p:stCondLst>
                                            <p:cond delay="0"/>
                                          </p:stCondLst>
                                        </p:cTn>
                                        <p:tgtEl>
                                          <p:spTgt spid="30"/>
                                        </p:tgtEl>
                                        <p:attrNameLst>
                                          <p:attrName>style.visibility</p:attrName>
                                        </p:attrNameLst>
                                      </p:cBhvr>
                                      <p:to>
                                        <p:strVal val="visible"/>
                                      </p:to>
                                    </p:set>
                                    <p:animEffect transition="in" filter="box(in)">
                                      <p:cBhvr>
                                        <p:cTn id="11" dur="500"/>
                                        <p:tgtEl>
                                          <p:spTgt spid="30"/>
                                        </p:tgtEl>
                                      </p:cBhvr>
                                    </p:animEffect>
                                  </p:childTnLst>
                                </p:cTn>
                              </p:par>
                              <p:par>
                                <p:cTn id="12" presetID="17" presetClass="entr" presetSubtype="10" fill="hold" grpId="0" nodeType="with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fltVal val="0"/>
                                          </p:val>
                                        </p:tav>
                                        <p:tav tm="100000">
                                          <p:val>
                                            <p:strVal val="#ppt_w"/>
                                          </p:val>
                                        </p:tav>
                                      </p:tavLst>
                                    </p:anim>
                                    <p:anim calcmode="lin" valueType="num">
                                      <p:cBhvr>
                                        <p:cTn id="15" dur="5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childTnLst>
                                </p:cTn>
                              </p:par>
                            </p:childTnLst>
                          </p:cTn>
                        </p:par>
                        <p:par>
                          <p:cTn id="24" fill="hold">
                            <p:stCondLst>
                              <p:cond delay="0"/>
                            </p:stCondLst>
                            <p:childTnLst>
                              <p:par>
                                <p:cTn id="25" presetID="12" presetClass="entr" presetSubtype="4" fill="hold" nodeType="afterEffect">
                                  <p:stCondLst>
                                    <p:cond delay="0"/>
                                  </p:stCondLst>
                                  <p:childTnLst>
                                    <p:set>
                                      <p:cBhvr>
                                        <p:cTn id="26" dur="1" fill="hold">
                                          <p:stCondLst>
                                            <p:cond delay="0"/>
                                          </p:stCondLst>
                                        </p:cTn>
                                        <p:tgtEl>
                                          <p:spTgt spid="51202"/>
                                        </p:tgtEl>
                                        <p:attrNameLst>
                                          <p:attrName>style.visibility</p:attrName>
                                        </p:attrNameLst>
                                      </p:cBhvr>
                                      <p:to>
                                        <p:strVal val="visible"/>
                                      </p:to>
                                    </p:set>
                                    <p:animEffect transition="in" filter="slide(fromBottom)">
                                      <p:cBhvr>
                                        <p:cTn id="27" dur="500"/>
                                        <p:tgtEl>
                                          <p:spTgt spid="51202"/>
                                        </p:tgtEl>
                                      </p:cBhvr>
                                    </p:animEffect>
                                  </p:childTnLst>
                                </p:cTn>
                              </p:par>
                              <p:par>
                                <p:cTn id="28" presetID="12" presetClass="entr" presetSubtype="4" fill="hold" grpId="0" nodeType="with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slide(fromBottom)">
                                      <p:cBhvr>
                                        <p:cTn id="30" dur="500"/>
                                        <p:tgtEl>
                                          <p:spTgt spid="11"/>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45" presetClass="entr" presetSubtype="0" fill="hold" grpId="0" nodeType="clickEffect">
                                  <p:stCondLst>
                                    <p:cond delay="0"/>
                                  </p:stCondLst>
                                  <p:iterate type="lt">
                                    <p:tmPct val="10000"/>
                                  </p:iterate>
                                  <p:childTnLst>
                                    <p:set>
                                      <p:cBhvr>
                                        <p:cTn id="54" dur="1" fill="hold">
                                          <p:stCondLst>
                                            <p:cond delay="0"/>
                                          </p:stCondLst>
                                        </p:cTn>
                                        <p:tgtEl>
                                          <p:spTgt spid="32"/>
                                        </p:tgtEl>
                                        <p:attrNameLst>
                                          <p:attrName>style.visibility</p:attrName>
                                        </p:attrNameLst>
                                      </p:cBhvr>
                                      <p:to>
                                        <p:strVal val="visible"/>
                                      </p:to>
                                    </p:set>
                                    <p:animEffect transition="in" filter="fade">
                                      <p:cBhvr>
                                        <p:cTn id="55" dur="2000"/>
                                        <p:tgtEl>
                                          <p:spTgt spid="32"/>
                                        </p:tgtEl>
                                      </p:cBhvr>
                                    </p:animEffect>
                                    <p:anim calcmode="lin" valueType="num">
                                      <p:cBhvr>
                                        <p:cTn id="56" dur="2000" fill="hold"/>
                                        <p:tgtEl>
                                          <p:spTgt spid="32"/>
                                        </p:tgtEl>
                                        <p:attrNameLst>
                                          <p:attrName>ppt_w</p:attrName>
                                        </p:attrNameLst>
                                      </p:cBhvr>
                                      <p:tavLst>
                                        <p:tav tm="0" fmla="#ppt_w*sin(2.5*pi*$)">
                                          <p:val>
                                            <p:fltVal val="0"/>
                                          </p:val>
                                        </p:tav>
                                        <p:tav tm="100000">
                                          <p:val>
                                            <p:fltVal val="1"/>
                                          </p:val>
                                        </p:tav>
                                      </p:tavLst>
                                    </p:anim>
                                    <p:anim calcmode="lin" valueType="num">
                                      <p:cBhvr>
                                        <p:cTn id="57" dur="2000" fill="hold"/>
                                        <p:tgtEl>
                                          <p:spTgt spid="3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animBg="1"/>
      <p:bldP spid="9" grpId="0" animBg="1"/>
      <p:bldP spid="11" grpId="0" animBg="1"/>
      <p:bldP spid="13" grpId="0" animBg="1"/>
      <p:bldP spid="14" grpId="0" animBg="1"/>
      <p:bldP spid="15" grpId="0" animBg="1"/>
      <p:bldP spid="17" grpId="0" animBg="1"/>
      <p:bldP spid="19" grpId="0" animBg="1"/>
      <p:bldP spid="3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4"/>
          <p:cNvSpPr txBox="1">
            <a:spLocks/>
          </p:cNvSpPr>
          <p:nvPr/>
        </p:nvSpPr>
        <p:spPr>
          <a:xfrm>
            <a:off x="457200" y="0"/>
            <a:ext cx="8229600" cy="864096"/>
          </a:xfrm>
          <a:prstGeom prst="rect">
            <a:avLst/>
          </a:prstGeom>
        </p:spPr>
        <p:txBody>
          <a:bodyPr/>
          <a:lstStyle/>
          <a:p>
            <a:pPr algn="ctr" fontAlgn="auto">
              <a:spcAft>
                <a:spcPts val="0"/>
              </a:spcAft>
              <a:defRPr/>
            </a:pPr>
            <a:r>
              <a:rPr lang="fr-FR"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ea typeface="+mj-ea"/>
                <a:cs typeface="+mj-cs"/>
              </a:rPr>
              <a:t>INTERPRÉTATION DE RÉSULTATS</a:t>
            </a:r>
          </a:p>
        </p:txBody>
      </p:sp>
      <p:sp>
        <p:nvSpPr>
          <p:cNvPr id="6" name="ZoneTexte 5"/>
          <p:cNvSpPr txBox="1"/>
          <p:nvPr/>
        </p:nvSpPr>
        <p:spPr>
          <a:xfrm>
            <a:off x="5580063" y="1916113"/>
            <a:ext cx="3313112" cy="409575"/>
          </a:xfrm>
          <a:prstGeom prst="roundRect">
            <a:avLst/>
          </a:prstGeom>
        </p:spPr>
        <p:style>
          <a:lnRef idx="2">
            <a:schemeClr val="accent1"/>
          </a:lnRef>
          <a:fillRef idx="1">
            <a:schemeClr val="lt1"/>
          </a:fillRef>
          <a:effectRef idx="0">
            <a:schemeClr val="accent1"/>
          </a:effectRef>
          <a:fontRef idx="minor">
            <a:schemeClr val="dk1"/>
          </a:fontRef>
        </p:style>
        <p:txBody>
          <a:bodyPr>
            <a:spAutoFit/>
          </a:bodyPr>
          <a:lstStyle/>
          <a:p>
            <a:pPr fontAlgn="auto">
              <a:spcBef>
                <a:spcPts val="0"/>
              </a:spcBef>
              <a:spcAft>
                <a:spcPts val="0"/>
              </a:spcAft>
              <a:defRPr/>
            </a:pPr>
            <a:r>
              <a:rPr lang="fr-FR" dirty="0"/>
              <a:t>Comment lire le chiffre entouré?</a:t>
            </a:r>
          </a:p>
        </p:txBody>
      </p:sp>
      <p:sp>
        <p:nvSpPr>
          <p:cNvPr id="11" name="ZoneTexte 10"/>
          <p:cNvSpPr txBox="1"/>
          <p:nvPr/>
        </p:nvSpPr>
        <p:spPr>
          <a:xfrm>
            <a:off x="611188" y="3573463"/>
            <a:ext cx="8281987" cy="509587"/>
          </a:xfrm>
          <a:prstGeom prst="roundRect">
            <a:avLst/>
          </a:prstGeom>
        </p:spPr>
        <p:style>
          <a:lnRef idx="2">
            <a:schemeClr val="accent2"/>
          </a:lnRef>
          <a:fillRef idx="1">
            <a:schemeClr val="lt1"/>
          </a:fillRef>
          <a:effectRef idx="0">
            <a:schemeClr val="accent2"/>
          </a:effectRef>
          <a:fontRef idx="minor">
            <a:schemeClr val="dk1"/>
          </a:fontRef>
        </p:style>
        <p:txBody>
          <a:bodyPr>
            <a:spAutoFit/>
          </a:bodyPr>
          <a:lstStyle/>
          <a:p>
            <a:pPr algn="ctr" fontAlgn="auto">
              <a:spcBef>
                <a:spcPts val="0"/>
              </a:spcBef>
              <a:spcAft>
                <a:spcPts val="0"/>
              </a:spcAft>
              <a:defRPr/>
            </a:pPr>
            <a:r>
              <a:rPr lang="fr-FR" sz="2400" dirty="0"/>
              <a:t>De </a:t>
            </a:r>
            <a:r>
              <a:rPr lang="fr-FR" sz="2400" dirty="0" smtClean="0"/>
              <a:t>2007 à 2008, </a:t>
            </a:r>
            <a:r>
              <a:rPr lang="fr-FR" sz="2400" dirty="0"/>
              <a:t>le taux de </a:t>
            </a:r>
            <a:r>
              <a:rPr lang="fr-FR" sz="2400" dirty="0" smtClean="0"/>
              <a:t>variation du PIB a été </a:t>
            </a:r>
            <a:r>
              <a:rPr lang="fr-FR" sz="2400" dirty="0"/>
              <a:t>de </a:t>
            </a:r>
            <a:r>
              <a:rPr lang="fr-FR" sz="2400" dirty="0" smtClean="0"/>
              <a:t>0.30%</a:t>
            </a:r>
            <a:endParaRPr lang="fr-FR" sz="2400" dirty="0"/>
          </a:p>
        </p:txBody>
      </p:sp>
      <p:cxnSp>
        <p:nvCxnSpPr>
          <p:cNvPr id="13" name="Connecteur droit 12"/>
          <p:cNvCxnSpPr/>
          <p:nvPr/>
        </p:nvCxnSpPr>
        <p:spPr>
          <a:xfrm>
            <a:off x="395288" y="3860800"/>
            <a:ext cx="8569325" cy="0"/>
          </a:xfrm>
          <a:prstGeom prst="line">
            <a:avLst/>
          </a:prstGeom>
        </p:spPr>
        <p:style>
          <a:lnRef idx="3">
            <a:schemeClr val="accent2"/>
          </a:lnRef>
          <a:fillRef idx="0">
            <a:schemeClr val="accent2"/>
          </a:fillRef>
          <a:effectRef idx="2">
            <a:schemeClr val="accent2"/>
          </a:effectRef>
          <a:fontRef idx="minor">
            <a:schemeClr val="tx1"/>
          </a:fontRef>
        </p:style>
      </p:cxnSp>
      <p:sp>
        <p:nvSpPr>
          <p:cNvPr id="14" name="ZoneTexte 13"/>
          <p:cNvSpPr txBox="1">
            <a:spLocks noChangeArrowheads="1"/>
          </p:cNvSpPr>
          <p:nvPr/>
        </p:nvSpPr>
        <p:spPr bwMode="auto">
          <a:xfrm rot="2760593">
            <a:off x="6276642" y="4577873"/>
            <a:ext cx="2532806" cy="1569660"/>
          </a:xfrm>
          <a:prstGeom prst="rect">
            <a:avLst/>
          </a:prstGeom>
          <a:noFill/>
          <a:ln w="9525">
            <a:noFill/>
            <a:miter lim="800000"/>
            <a:headEnd/>
            <a:tailEnd/>
          </a:ln>
        </p:spPr>
        <p:txBody>
          <a:bodyPr wrap="square">
            <a:spAutoFit/>
          </a:bodyPr>
          <a:lstStyle/>
          <a:p>
            <a:r>
              <a:rPr lang="fr-FR" sz="9600" b="1" dirty="0">
                <a:solidFill>
                  <a:schemeClr val="accent2"/>
                </a:solidFill>
                <a:latin typeface="Amienne" pitchFamily="82" charset="0"/>
              </a:rPr>
              <a:t>Faux !</a:t>
            </a:r>
          </a:p>
        </p:txBody>
      </p:sp>
      <p:sp>
        <p:nvSpPr>
          <p:cNvPr id="14346" name="ZoneTexte 21"/>
          <p:cNvSpPr txBox="1">
            <a:spLocks noChangeArrowheads="1"/>
          </p:cNvSpPr>
          <p:nvPr/>
        </p:nvSpPr>
        <p:spPr bwMode="auto">
          <a:xfrm>
            <a:off x="323850" y="2492896"/>
            <a:ext cx="4392613" cy="307975"/>
          </a:xfrm>
          <a:prstGeom prst="rect">
            <a:avLst/>
          </a:prstGeom>
          <a:noFill/>
          <a:ln w="9525">
            <a:noFill/>
            <a:miter lim="800000"/>
            <a:headEnd/>
            <a:tailEnd/>
          </a:ln>
        </p:spPr>
        <p:txBody>
          <a:bodyPr>
            <a:spAutoFit/>
          </a:bodyPr>
          <a:lstStyle/>
          <a:p>
            <a:pPr algn="ctr"/>
            <a:r>
              <a:rPr lang="fr-FR" sz="1400" dirty="0">
                <a:latin typeface="Calibri" pitchFamily="34" charset="0"/>
              </a:rPr>
              <a:t>Sources : A. Maddison : </a:t>
            </a:r>
            <a:r>
              <a:rPr lang="fr-FR" sz="1400" u="sng" dirty="0">
                <a:latin typeface="Calibri" pitchFamily="34" charset="0"/>
                <a:hlinkClick r:id="rId3"/>
              </a:rPr>
              <a:t>http://www.ggdc.net/maddison/</a:t>
            </a:r>
            <a:endParaRPr lang="fr-FR" sz="1400" dirty="0">
              <a:latin typeface="Calibri" pitchFamily="34" charset="0"/>
            </a:endParaRPr>
          </a:p>
        </p:txBody>
      </p:sp>
      <p:pic>
        <p:nvPicPr>
          <p:cNvPr id="12289" name="Picture 1" descr="C:\Users\Seb\AppData\Local\Temp\Fichiers Internet temporaires\Content.IE5\RCI1ITWG\MC900411320[1].wmf"/>
          <p:cNvPicPr>
            <a:picLocks noChangeAspect="1" noChangeArrowheads="1"/>
          </p:cNvPicPr>
          <p:nvPr/>
        </p:nvPicPr>
        <p:blipFill>
          <a:blip r:embed="rId4" cstate="print"/>
          <a:srcRect/>
          <a:stretch>
            <a:fillRect/>
          </a:stretch>
        </p:blipFill>
        <p:spPr bwMode="auto">
          <a:xfrm>
            <a:off x="684213" y="4292600"/>
            <a:ext cx="2232025" cy="1782763"/>
          </a:xfrm>
          <a:prstGeom prst="rect">
            <a:avLst/>
          </a:prstGeom>
          <a:noFill/>
          <a:ln w="9525">
            <a:noFill/>
            <a:miter lim="800000"/>
            <a:headEnd/>
            <a:tailEnd/>
          </a:ln>
        </p:spPr>
      </p:pic>
      <p:sp>
        <p:nvSpPr>
          <p:cNvPr id="12" name="Rectangle à coins arrondis 11"/>
          <p:cNvSpPr/>
          <p:nvPr/>
        </p:nvSpPr>
        <p:spPr>
          <a:xfrm>
            <a:off x="787345" y="980728"/>
            <a:ext cx="3960440" cy="574675"/>
          </a:xfrm>
          <a:prstGeom prst="round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b">
              <a:spcBef>
                <a:spcPts val="0"/>
              </a:spcBef>
              <a:spcAft>
                <a:spcPts val="0"/>
              </a:spcAft>
              <a:defRPr/>
            </a:pPr>
            <a:r>
              <a:rPr lang="fr-FR" dirty="0"/>
              <a:t>P</a:t>
            </a:r>
            <a:r>
              <a:rPr lang="fr-FR" dirty="0" smtClean="0"/>
              <a:t>IB </a:t>
            </a:r>
            <a:r>
              <a:rPr lang="fr-FR" dirty="0"/>
              <a:t>français, en millions </a:t>
            </a:r>
            <a:r>
              <a:rPr lang="fr-FR" dirty="0" smtClean="0"/>
              <a:t>de dollars </a:t>
            </a:r>
            <a:r>
              <a:rPr lang="fr-FR" dirty="0"/>
              <a:t>de </a:t>
            </a:r>
            <a:r>
              <a:rPr lang="fr-FR" dirty="0" smtClean="0"/>
              <a:t>1990, et taux de variation annuels</a:t>
            </a:r>
            <a:endParaRPr lang="fr-FR" dirty="0">
              <a:latin typeface="Arial"/>
            </a:endParaRPr>
          </a:p>
        </p:txBody>
      </p:sp>
      <p:graphicFrame>
        <p:nvGraphicFramePr>
          <p:cNvPr id="15" name="Table 14"/>
          <p:cNvGraphicFramePr>
            <a:graphicFrameLocks noGrp="1"/>
          </p:cNvGraphicFramePr>
          <p:nvPr/>
        </p:nvGraphicFramePr>
        <p:xfrm>
          <a:off x="107504" y="1628006"/>
          <a:ext cx="5320122" cy="760095"/>
        </p:xfrm>
        <a:graphic>
          <a:graphicData uri="http://schemas.openxmlformats.org/drawingml/2006/table">
            <a:tbl>
              <a:tblPr/>
              <a:tblGrid>
                <a:gridCol w="1217612"/>
                <a:gridCol w="1217612"/>
                <a:gridCol w="1217612"/>
                <a:gridCol w="833643"/>
                <a:gridCol w="833643"/>
              </a:tblGrid>
              <a:tr h="228600">
                <a:tc>
                  <a:txBody>
                    <a:bodyPr/>
                    <a:lstStyle/>
                    <a:p>
                      <a:pPr algn="ctr" fontAlgn="b"/>
                      <a:r>
                        <a:rPr lang="fr-FR" sz="1400" b="1" i="0" u="none" strike="noStrike" dirty="0">
                          <a:solidFill>
                            <a:srgbClr val="008000"/>
                          </a:solidFill>
                          <a:latin typeface="Arial"/>
                        </a:rPr>
                        <a:t>2006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b"/>
                      <a:r>
                        <a:rPr lang="fr-FR" sz="1400" b="1" i="0" u="none" strike="noStrike" dirty="0">
                          <a:solidFill>
                            <a:srgbClr val="008000"/>
                          </a:solidFill>
                          <a:latin typeface="Arial"/>
                        </a:rPr>
                        <a:t>2007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b"/>
                      <a:r>
                        <a:rPr lang="fr-FR" sz="1400" b="1" i="0" u="none" strike="noStrike" dirty="0">
                          <a:solidFill>
                            <a:srgbClr val="008000"/>
                          </a:solidFill>
                          <a:latin typeface="Arial"/>
                        </a:rPr>
                        <a:t>2008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b"/>
                      <a:r>
                        <a:rPr lang="en-US" sz="1400" b="1" i="0" u="none" strike="noStrike" dirty="0" smtClean="0">
                          <a:solidFill>
                            <a:srgbClr val="008000"/>
                          </a:solidFill>
                          <a:latin typeface="Arial"/>
                        </a:rPr>
                        <a:t>2006-2007</a:t>
                      </a:r>
                      <a:endParaRPr lang="fr-FR" sz="1400" b="1" i="0" u="none" strike="noStrike" dirty="0">
                        <a:solidFill>
                          <a:srgbClr val="008000"/>
                        </a:solidFill>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b"/>
                      <a:r>
                        <a:rPr lang="en-US" sz="1400" b="1" i="0" u="none" strike="noStrike" dirty="0" smtClean="0">
                          <a:solidFill>
                            <a:srgbClr val="008000"/>
                          </a:solidFill>
                          <a:latin typeface="Arial"/>
                        </a:rPr>
                        <a:t>2007-2008</a:t>
                      </a:r>
                      <a:endParaRPr lang="fr-FR" sz="1400" b="1" i="0" u="none" strike="noStrike" dirty="0">
                        <a:solidFill>
                          <a:srgbClr val="008000"/>
                        </a:solidFill>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r>
              <a:tr h="323850">
                <a:tc>
                  <a:txBody>
                    <a:bodyPr/>
                    <a:lstStyle/>
                    <a:p>
                      <a:pPr algn="r" fontAlgn="b"/>
                      <a:r>
                        <a:rPr lang="fr-FR" sz="2000" b="0" i="0" u="none" strike="noStrike" dirty="0">
                          <a:latin typeface="Arial"/>
                        </a:rPr>
                        <a:t>1 387 394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c>
                  <a:txBody>
                    <a:bodyPr/>
                    <a:lstStyle/>
                    <a:p>
                      <a:pPr algn="r" fontAlgn="b"/>
                      <a:r>
                        <a:rPr lang="fr-FR" sz="2000" b="0" i="0" u="none" strike="noStrike" dirty="0">
                          <a:latin typeface="Arial"/>
                        </a:rPr>
                        <a:t>1 419 304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c>
                  <a:txBody>
                    <a:bodyPr/>
                    <a:lstStyle/>
                    <a:p>
                      <a:pPr algn="r" fontAlgn="b"/>
                      <a:r>
                        <a:rPr lang="fr-FR" sz="2000" b="0" i="0" u="none" strike="noStrike" dirty="0">
                          <a:latin typeface="Arial"/>
                        </a:rPr>
                        <a:t>1 423 562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c>
                  <a:txBody>
                    <a:bodyPr/>
                    <a:lstStyle/>
                    <a:p>
                      <a:pPr algn="r" fontAlgn="b"/>
                      <a:r>
                        <a:rPr lang="en-US" sz="2000" b="0" i="0" u="none" strike="noStrike" dirty="0" smtClean="0">
                          <a:latin typeface="Arial"/>
                        </a:rPr>
                        <a:t>2.3%</a:t>
                      </a:r>
                      <a:endParaRPr lang="fr-FR" sz="2000" b="0" i="0" u="none" strike="noStrike" dirty="0">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c>
                  <a:txBody>
                    <a:bodyPr/>
                    <a:lstStyle/>
                    <a:p>
                      <a:pPr algn="r" fontAlgn="b"/>
                      <a:r>
                        <a:rPr lang="en-US" sz="2000" b="0" i="0" u="none" strike="noStrike" dirty="0" smtClean="0">
                          <a:latin typeface="Arial"/>
                        </a:rPr>
                        <a:t>0.30%</a:t>
                      </a:r>
                      <a:endParaRPr lang="fr-FR" sz="2000" b="0" i="0" u="none" strike="noStrike" dirty="0">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r>
            </a:tbl>
          </a:graphicData>
        </a:graphic>
      </p:graphicFrame>
      <p:sp>
        <p:nvSpPr>
          <p:cNvPr id="7" name="Ellipse 6"/>
          <p:cNvSpPr/>
          <p:nvPr/>
        </p:nvSpPr>
        <p:spPr>
          <a:xfrm>
            <a:off x="4644008" y="1988840"/>
            <a:ext cx="791592" cy="503238"/>
          </a:xfrm>
          <a:prstGeom prst="ellipse">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pic>
        <p:nvPicPr>
          <p:cNvPr id="1026" name="Picture 2" descr="C:\Users\rachel\AppData\Local\Microsoft\Windows\Temporary Internet Files\Content.IE5\6NRZ15HW\MC900440412[1].wmf"/>
          <p:cNvPicPr>
            <a:picLocks noChangeAspect="1" noChangeArrowheads="1"/>
          </p:cNvPicPr>
          <p:nvPr/>
        </p:nvPicPr>
        <p:blipFill>
          <a:blip r:embed="rId5" cstate="print"/>
          <a:srcRect/>
          <a:stretch>
            <a:fillRect/>
          </a:stretch>
        </p:blipFill>
        <p:spPr bwMode="auto">
          <a:xfrm>
            <a:off x="3995936" y="4725144"/>
            <a:ext cx="1830629" cy="1484986"/>
          </a:xfrm>
          <a:prstGeom prst="rect">
            <a:avLst/>
          </a:prstGeom>
          <a:noFill/>
          <a:effectLst>
            <a:outerShdw blurRad="50800" dist="38100" dir="18900000" algn="bl" rotWithShape="0">
              <a:prstClr val="black">
                <a:alpha val="40000"/>
              </a:prstClr>
            </a:outerShdw>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slide(fromBottom)">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childTnLst>
                                </p:cTn>
                              </p:par>
                            </p:childTnLst>
                          </p:cTn>
                        </p:par>
                        <p:par>
                          <p:cTn id="12" fill="hold">
                            <p:stCondLst>
                              <p:cond delay="0"/>
                            </p:stCondLst>
                            <p:childTnLst>
                              <p:par>
                                <p:cTn id="13" presetID="22" presetClass="entr" presetSubtype="4"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down)">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12289"/>
                                        </p:tgtEl>
                                        <p:attrNameLst>
                                          <p:attrName>style.visibility</p:attrName>
                                        </p:attrNameLst>
                                      </p:cBhvr>
                                      <p:to>
                                        <p:strVal val="visible"/>
                                      </p:to>
                                    </p:set>
                                  </p:childTnLst>
                                </p:cTn>
                              </p:par>
                            </p:childTnLst>
                          </p:cTn>
                        </p:par>
                        <p:par>
                          <p:cTn id="20" fill="hold">
                            <p:stCondLst>
                              <p:cond delay="0"/>
                            </p:stCondLst>
                            <p:childTnLst>
                              <p:par>
                                <p:cTn id="21" presetID="1" presetClass="entr" presetSubtype="0" fill="hold" grpId="0" nodeType="afterEffect">
                                  <p:stCondLst>
                                    <p:cond delay="0"/>
                                  </p:stCondLst>
                                  <p:iterate type="lt">
                                    <p:tmAbs val="100"/>
                                  </p:iterate>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left)">
                                      <p:cBhvr>
                                        <p:cTn id="27" dur="500"/>
                                        <p:tgtEl>
                                          <p:spTgt spid="13"/>
                                        </p:tgtEl>
                                      </p:cBhvr>
                                    </p:animEffect>
                                  </p:childTnLst>
                                </p:cTn>
                              </p:par>
                            </p:childTnLst>
                          </p:cTn>
                        </p:par>
                        <p:par>
                          <p:cTn id="28" fill="hold">
                            <p:stCondLst>
                              <p:cond delay="500"/>
                            </p:stCondLst>
                            <p:childTnLst>
                              <p:par>
                                <p:cTn id="29" presetID="1" presetClass="entr" presetSubtype="0" fill="hold" grpId="0" nodeType="afterEffect">
                                  <p:stCondLst>
                                    <p:cond delay="0"/>
                                  </p:stCondLst>
                                  <p:iterate type="lt">
                                    <p:tmAbs val="100"/>
                                  </p:iterate>
                                  <p:childTnLst>
                                    <p:set>
                                      <p:cBhvr>
                                        <p:cTn id="30" dur="1" fill="hold">
                                          <p:stCondLst>
                                            <p:cond delay="0"/>
                                          </p:stCondLst>
                                        </p:cTn>
                                        <p:tgtEl>
                                          <p:spTgt spid="14"/>
                                        </p:tgtEl>
                                        <p:attrNameLst>
                                          <p:attrName>style.visibility</p:attrName>
                                        </p:attrNameLst>
                                      </p:cBhvr>
                                      <p:to>
                                        <p:strVal val="visible"/>
                                      </p:to>
                                    </p:set>
                                  </p:childTnLst>
                                </p:cTn>
                              </p:par>
                            </p:childTnLst>
                          </p:cTn>
                        </p:par>
                        <p:par>
                          <p:cTn id="31" fill="hold">
                            <p:stCondLst>
                              <p:cond delay="901"/>
                            </p:stCondLst>
                            <p:childTnLst>
                              <p:par>
                                <p:cTn id="32" presetID="1" presetClass="entr" presetSubtype="0" fill="hold" nodeType="afterEffect">
                                  <p:stCondLst>
                                    <p:cond delay="0"/>
                                  </p:stCondLst>
                                  <p:childTnLst>
                                    <p:set>
                                      <p:cBhvr>
                                        <p:cTn id="33" dur="1" fill="hold">
                                          <p:stCondLst>
                                            <p:cond delay="0"/>
                                          </p:stCondLst>
                                        </p:cTn>
                                        <p:tgtEl>
                                          <p:spTgt spid="1026"/>
                                        </p:tgtEl>
                                        <p:attrNameLst>
                                          <p:attrName>style.visibility</p:attrName>
                                        </p:attrNameLst>
                                      </p:cBhvr>
                                      <p:to>
                                        <p:strVal val="visible"/>
                                      </p:to>
                                    </p:set>
                                  </p:childTnLst>
                                </p:cTn>
                              </p:par>
                            </p:childTnLst>
                          </p:cTn>
                        </p:par>
                        <p:par>
                          <p:cTn id="34" fill="hold">
                            <p:stCondLst>
                              <p:cond delay="901"/>
                            </p:stCondLst>
                            <p:childTnLst>
                              <p:par>
                                <p:cTn id="35" presetID="6" presetClass="emph" presetSubtype="0" fill="hold" nodeType="afterEffect">
                                  <p:stCondLst>
                                    <p:cond delay="0"/>
                                  </p:stCondLst>
                                  <p:childTnLst>
                                    <p:animScale>
                                      <p:cBhvr>
                                        <p:cTn id="36" dur="2000" fill="hold"/>
                                        <p:tgtEl>
                                          <p:spTgt spid="1026"/>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1" grpId="0" animBg="1"/>
      <p:bldP spid="14" grpId="0"/>
      <p:bldP spid="12" grpId="0" animBg="1"/>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5651500" y="1557338"/>
            <a:ext cx="3313113" cy="407987"/>
          </a:xfrm>
          <a:prstGeom prst="roundRect">
            <a:avLst/>
          </a:prstGeom>
        </p:spPr>
        <p:style>
          <a:lnRef idx="2">
            <a:schemeClr val="accent1"/>
          </a:lnRef>
          <a:fillRef idx="1">
            <a:schemeClr val="lt1"/>
          </a:fillRef>
          <a:effectRef idx="0">
            <a:schemeClr val="accent1"/>
          </a:effectRef>
          <a:fontRef idx="minor">
            <a:schemeClr val="dk1"/>
          </a:fontRef>
        </p:style>
        <p:txBody>
          <a:bodyPr>
            <a:spAutoFit/>
          </a:bodyPr>
          <a:lstStyle/>
          <a:p>
            <a:pPr fontAlgn="auto">
              <a:spcBef>
                <a:spcPts val="0"/>
              </a:spcBef>
              <a:spcAft>
                <a:spcPts val="0"/>
              </a:spcAft>
              <a:defRPr/>
            </a:pPr>
            <a:r>
              <a:rPr lang="fr-FR" dirty="0"/>
              <a:t>Comment lire le chiffre entouré?</a:t>
            </a:r>
          </a:p>
        </p:txBody>
      </p:sp>
      <p:sp>
        <p:nvSpPr>
          <p:cNvPr id="17" name="ZoneTexte 16"/>
          <p:cNvSpPr txBox="1"/>
          <p:nvPr/>
        </p:nvSpPr>
        <p:spPr>
          <a:xfrm>
            <a:off x="323850" y="3357563"/>
            <a:ext cx="8675688" cy="1200150"/>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fontAlgn="auto">
              <a:spcBef>
                <a:spcPts val="0"/>
              </a:spcBef>
              <a:spcAft>
                <a:spcPts val="0"/>
              </a:spcAft>
              <a:defRPr/>
            </a:pPr>
            <a:r>
              <a:rPr lang="fr-FR" sz="2400" dirty="0"/>
              <a:t>Entre [</a:t>
            </a:r>
            <a:r>
              <a:rPr lang="fr-FR" sz="2400" dirty="0">
                <a:solidFill>
                  <a:schemeClr val="accent2"/>
                </a:solidFill>
              </a:rPr>
              <a:t>dates</a:t>
            </a:r>
            <a:r>
              <a:rPr lang="fr-FR" sz="2400" dirty="0"/>
              <a:t>], selon [</a:t>
            </a:r>
            <a:r>
              <a:rPr lang="fr-FR" sz="2400" dirty="0">
                <a:solidFill>
                  <a:schemeClr val="accent2"/>
                </a:solidFill>
              </a:rPr>
              <a:t>source</a:t>
            </a:r>
            <a:r>
              <a:rPr lang="fr-FR" sz="2400" dirty="0"/>
              <a:t>],</a:t>
            </a:r>
            <a:r>
              <a:rPr lang="fr-FR" sz="2400" dirty="0">
                <a:solidFill>
                  <a:schemeClr val="accent2"/>
                </a:solidFill>
              </a:rPr>
              <a:t> la population statistique [attention à bien prendre en compte toutes ses caractéristiques] a </a:t>
            </a:r>
            <a:r>
              <a:rPr lang="fr-FR" sz="2400" dirty="0">
                <a:solidFill>
                  <a:schemeClr val="tx1"/>
                </a:solidFill>
              </a:rPr>
              <a:t>augmenté</a:t>
            </a:r>
            <a:r>
              <a:rPr lang="fr-FR" sz="2400" dirty="0">
                <a:solidFill>
                  <a:schemeClr val="accent2"/>
                </a:solidFill>
              </a:rPr>
              <a:t> </a:t>
            </a:r>
            <a:r>
              <a:rPr lang="fr-FR" sz="2400" dirty="0">
                <a:solidFill>
                  <a:schemeClr val="tx1"/>
                </a:solidFill>
              </a:rPr>
              <a:t>(ou diminué) de </a:t>
            </a:r>
            <a:r>
              <a:rPr lang="fr-FR" sz="2400" dirty="0">
                <a:solidFill>
                  <a:schemeClr val="accent2"/>
                </a:solidFill>
              </a:rPr>
              <a:t>X</a:t>
            </a:r>
            <a:r>
              <a:rPr lang="fr-FR" sz="2400" dirty="0"/>
              <a:t> </a:t>
            </a:r>
            <a:r>
              <a:rPr lang="fr-FR" sz="2400" dirty="0" smtClean="0"/>
              <a:t>%.</a:t>
            </a:r>
            <a:endParaRPr lang="fr-FR" sz="2400" dirty="0"/>
          </a:p>
        </p:txBody>
      </p:sp>
      <p:sp>
        <p:nvSpPr>
          <p:cNvPr id="21" name="ZoneTexte 20"/>
          <p:cNvSpPr txBox="1"/>
          <p:nvPr/>
        </p:nvSpPr>
        <p:spPr>
          <a:xfrm>
            <a:off x="395288" y="4724400"/>
            <a:ext cx="8497887" cy="831850"/>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fontAlgn="auto">
              <a:spcBef>
                <a:spcPts val="0"/>
              </a:spcBef>
              <a:spcAft>
                <a:spcPts val="0"/>
              </a:spcAft>
              <a:defRPr/>
            </a:pPr>
            <a:r>
              <a:rPr lang="fr-FR" sz="2400" dirty="0"/>
              <a:t>Entre </a:t>
            </a:r>
            <a:r>
              <a:rPr lang="fr-FR" sz="2400" b="1" dirty="0">
                <a:solidFill>
                  <a:schemeClr val="accent2"/>
                </a:solidFill>
              </a:rPr>
              <a:t>2007</a:t>
            </a:r>
            <a:r>
              <a:rPr lang="fr-FR" sz="2400" b="1" dirty="0" smtClean="0"/>
              <a:t> </a:t>
            </a:r>
            <a:r>
              <a:rPr lang="fr-FR" sz="2400" b="1" dirty="0" smtClean="0">
                <a:solidFill>
                  <a:schemeClr val="accent2"/>
                </a:solidFill>
              </a:rPr>
              <a:t>et 2008</a:t>
            </a:r>
            <a:r>
              <a:rPr lang="fr-FR" sz="2400" dirty="0" smtClean="0"/>
              <a:t>, </a:t>
            </a:r>
            <a:r>
              <a:rPr lang="fr-FR" sz="2400" dirty="0"/>
              <a:t>selon </a:t>
            </a:r>
            <a:r>
              <a:rPr lang="fr-FR" sz="2400" b="1" dirty="0">
                <a:solidFill>
                  <a:schemeClr val="accent2"/>
                </a:solidFill>
              </a:rPr>
              <a:t>Maddison</a:t>
            </a:r>
            <a:r>
              <a:rPr lang="fr-FR" sz="2400" dirty="0"/>
              <a:t>, </a:t>
            </a:r>
            <a:r>
              <a:rPr lang="fr-FR" sz="2400" b="1" dirty="0">
                <a:solidFill>
                  <a:schemeClr val="accent2"/>
                </a:solidFill>
              </a:rPr>
              <a:t>le PIB français </a:t>
            </a:r>
            <a:r>
              <a:rPr lang="fr-FR" sz="2400" dirty="0" smtClean="0">
                <a:solidFill>
                  <a:schemeClr val="tx1"/>
                </a:solidFill>
              </a:rPr>
              <a:t>a </a:t>
            </a:r>
            <a:r>
              <a:rPr lang="fr-FR" sz="2400" dirty="0">
                <a:solidFill>
                  <a:schemeClr val="tx1"/>
                </a:solidFill>
              </a:rPr>
              <a:t>augmenté de</a:t>
            </a:r>
            <a:r>
              <a:rPr lang="fr-FR" sz="2400" b="1" dirty="0">
                <a:solidFill>
                  <a:schemeClr val="accent2"/>
                </a:solidFill>
              </a:rPr>
              <a:t> </a:t>
            </a:r>
            <a:r>
              <a:rPr lang="fr-FR" sz="2400" b="1" dirty="0" smtClean="0">
                <a:solidFill>
                  <a:schemeClr val="accent2"/>
                </a:solidFill>
              </a:rPr>
              <a:t>0.30</a:t>
            </a:r>
            <a:r>
              <a:rPr lang="fr-FR" sz="2400" dirty="0" smtClean="0">
                <a:solidFill>
                  <a:schemeClr val="tx1"/>
                </a:solidFill>
              </a:rPr>
              <a:t>%</a:t>
            </a:r>
            <a:r>
              <a:rPr lang="fr-FR" sz="2400" b="1" dirty="0" smtClean="0">
                <a:solidFill>
                  <a:schemeClr val="accent2"/>
                </a:solidFill>
              </a:rPr>
              <a:t> en volume</a:t>
            </a:r>
            <a:r>
              <a:rPr lang="fr-FR" sz="2400" dirty="0" smtClean="0">
                <a:solidFill>
                  <a:schemeClr val="tx1"/>
                </a:solidFill>
              </a:rPr>
              <a:t> </a:t>
            </a:r>
            <a:r>
              <a:rPr lang="fr-FR" sz="2400" b="1" dirty="0" smtClean="0">
                <a:solidFill>
                  <a:schemeClr val="tx1"/>
                </a:solidFill>
              </a:rPr>
              <a:t>.</a:t>
            </a:r>
            <a:endParaRPr lang="fr-FR" sz="2400" b="1" dirty="0">
              <a:solidFill>
                <a:schemeClr val="tx1"/>
              </a:solidFill>
            </a:endParaRPr>
          </a:p>
        </p:txBody>
      </p:sp>
      <p:sp>
        <p:nvSpPr>
          <p:cNvPr id="23" name="Titre 4"/>
          <p:cNvSpPr txBox="1">
            <a:spLocks/>
          </p:cNvSpPr>
          <p:nvPr/>
        </p:nvSpPr>
        <p:spPr>
          <a:xfrm>
            <a:off x="457200" y="0"/>
            <a:ext cx="8229600" cy="864096"/>
          </a:xfrm>
          <a:prstGeom prst="rect">
            <a:avLst/>
          </a:prstGeom>
        </p:spPr>
        <p:txBody>
          <a:bodyPr/>
          <a:lstStyle/>
          <a:p>
            <a:pPr algn="ctr" fontAlgn="auto">
              <a:spcAft>
                <a:spcPts val="0"/>
              </a:spcAft>
              <a:defRPr/>
            </a:pPr>
            <a:r>
              <a:rPr lang="fr-FR"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ea typeface="+mj-ea"/>
                <a:cs typeface="+mj-cs"/>
              </a:rPr>
              <a:t>INTERPRÉTATION DE RÉSULTATS</a:t>
            </a:r>
          </a:p>
        </p:txBody>
      </p:sp>
      <p:sp>
        <p:nvSpPr>
          <p:cNvPr id="15368" name="ZoneTexte 25"/>
          <p:cNvSpPr txBox="1">
            <a:spLocks noChangeArrowheads="1"/>
          </p:cNvSpPr>
          <p:nvPr/>
        </p:nvSpPr>
        <p:spPr bwMode="auto">
          <a:xfrm>
            <a:off x="323850" y="2708275"/>
            <a:ext cx="4392613" cy="307975"/>
          </a:xfrm>
          <a:prstGeom prst="rect">
            <a:avLst/>
          </a:prstGeom>
          <a:noFill/>
          <a:ln w="9525">
            <a:noFill/>
            <a:miter lim="800000"/>
            <a:headEnd/>
            <a:tailEnd/>
          </a:ln>
        </p:spPr>
        <p:txBody>
          <a:bodyPr>
            <a:spAutoFit/>
          </a:bodyPr>
          <a:lstStyle/>
          <a:p>
            <a:pPr algn="ctr"/>
            <a:r>
              <a:rPr lang="fr-FR" sz="1400" dirty="0">
                <a:latin typeface="Calibri" pitchFamily="34" charset="0"/>
              </a:rPr>
              <a:t>Sources : A. Maddison : </a:t>
            </a:r>
            <a:r>
              <a:rPr lang="fr-FR" sz="1400" u="sng" dirty="0">
                <a:latin typeface="Calibri" pitchFamily="34" charset="0"/>
                <a:hlinkClick r:id="rId3"/>
              </a:rPr>
              <a:t>http://www.ggdc.net/maddison/</a:t>
            </a:r>
            <a:endParaRPr lang="fr-FR" sz="1400" dirty="0">
              <a:latin typeface="Calibri" pitchFamily="34" charset="0"/>
            </a:endParaRPr>
          </a:p>
        </p:txBody>
      </p:sp>
      <p:sp>
        <p:nvSpPr>
          <p:cNvPr id="10" name="Rectangle à coins arrondis 11"/>
          <p:cNvSpPr/>
          <p:nvPr/>
        </p:nvSpPr>
        <p:spPr>
          <a:xfrm>
            <a:off x="787344" y="980728"/>
            <a:ext cx="4360719" cy="574675"/>
          </a:xfrm>
          <a:prstGeom prst="round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b">
              <a:spcBef>
                <a:spcPts val="0"/>
              </a:spcBef>
              <a:spcAft>
                <a:spcPts val="0"/>
              </a:spcAft>
              <a:defRPr/>
            </a:pPr>
            <a:r>
              <a:rPr lang="fr-FR" dirty="0"/>
              <a:t>P</a:t>
            </a:r>
            <a:r>
              <a:rPr lang="fr-FR" dirty="0" smtClean="0"/>
              <a:t>IB </a:t>
            </a:r>
            <a:r>
              <a:rPr lang="fr-FR" dirty="0"/>
              <a:t>français, en millions </a:t>
            </a:r>
            <a:r>
              <a:rPr lang="fr-FR" dirty="0" smtClean="0"/>
              <a:t>de dollars </a:t>
            </a:r>
            <a:r>
              <a:rPr lang="fr-FR" dirty="0"/>
              <a:t>de </a:t>
            </a:r>
            <a:r>
              <a:rPr lang="fr-FR" dirty="0" smtClean="0"/>
              <a:t>1990, et taux de variation annuels en volume</a:t>
            </a:r>
            <a:endParaRPr lang="fr-FR" dirty="0">
              <a:latin typeface="Arial"/>
            </a:endParaRPr>
          </a:p>
        </p:txBody>
      </p:sp>
      <p:graphicFrame>
        <p:nvGraphicFramePr>
          <p:cNvPr id="11" name="Table 10"/>
          <p:cNvGraphicFramePr>
            <a:graphicFrameLocks noGrp="1"/>
          </p:cNvGraphicFramePr>
          <p:nvPr/>
        </p:nvGraphicFramePr>
        <p:xfrm>
          <a:off x="107504" y="1628006"/>
          <a:ext cx="5320122" cy="760095"/>
        </p:xfrm>
        <a:graphic>
          <a:graphicData uri="http://schemas.openxmlformats.org/drawingml/2006/table">
            <a:tbl>
              <a:tblPr/>
              <a:tblGrid>
                <a:gridCol w="1217612"/>
                <a:gridCol w="1217612"/>
                <a:gridCol w="1217612"/>
                <a:gridCol w="833643"/>
                <a:gridCol w="833643"/>
              </a:tblGrid>
              <a:tr h="228600">
                <a:tc>
                  <a:txBody>
                    <a:bodyPr/>
                    <a:lstStyle/>
                    <a:p>
                      <a:pPr algn="ctr" fontAlgn="b"/>
                      <a:r>
                        <a:rPr lang="fr-FR" sz="1400" b="1" i="0" u="none" strike="noStrike" dirty="0">
                          <a:solidFill>
                            <a:srgbClr val="008000"/>
                          </a:solidFill>
                          <a:latin typeface="Arial"/>
                        </a:rPr>
                        <a:t>2006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b"/>
                      <a:r>
                        <a:rPr lang="fr-FR" sz="1400" b="1" i="0" u="none" strike="noStrike" dirty="0">
                          <a:solidFill>
                            <a:srgbClr val="008000"/>
                          </a:solidFill>
                          <a:latin typeface="Arial"/>
                        </a:rPr>
                        <a:t>2007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b"/>
                      <a:r>
                        <a:rPr lang="fr-FR" sz="1400" b="1" i="0" u="none" strike="noStrike" dirty="0">
                          <a:solidFill>
                            <a:srgbClr val="008000"/>
                          </a:solidFill>
                          <a:latin typeface="Arial"/>
                        </a:rPr>
                        <a:t>2008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b"/>
                      <a:r>
                        <a:rPr lang="en-US" sz="1400" b="1" i="0" u="none" strike="noStrike" dirty="0" smtClean="0">
                          <a:solidFill>
                            <a:srgbClr val="008000"/>
                          </a:solidFill>
                          <a:latin typeface="Arial"/>
                        </a:rPr>
                        <a:t>2006-2007</a:t>
                      </a:r>
                      <a:endParaRPr lang="fr-FR" sz="1400" b="1" i="0" u="none" strike="noStrike" dirty="0">
                        <a:solidFill>
                          <a:srgbClr val="008000"/>
                        </a:solidFill>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b"/>
                      <a:r>
                        <a:rPr lang="en-US" sz="1400" b="1" i="0" u="none" strike="noStrike" dirty="0" smtClean="0">
                          <a:solidFill>
                            <a:srgbClr val="008000"/>
                          </a:solidFill>
                          <a:latin typeface="Arial"/>
                        </a:rPr>
                        <a:t>2007-2008</a:t>
                      </a:r>
                      <a:endParaRPr lang="fr-FR" sz="1400" b="1" i="0" u="none" strike="noStrike" dirty="0">
                        <a:solidFill>
                          <a:srgbClr val="008000"/>
                        </a:solidFill>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r>
              <a:tr h="323850">
                <a:tc>
                  <a:txBody>
                    <a:bodyPr/>
                    <a:lstStyle/>
                    <a:p>
                      <a:pPr algn="r" fontAlgn="b"/>
                      <a:r>
                        <a:rPr lang="fr-FR" sz="2000" b="0" i="0" u="none" strike="noStrike" dirty="0">
                          <a:latin typeface="Arial"/>
                        </a:rPr>
                        <a:t>1 387 394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c>
                  <a:txBody>
                    <a:bodyPr/>
                    <a:lstStyle/>
                    <a:p>
                      <a:pPr algn="r" fontAlgn="b"/>
                      <a:r>
                        <a:rPr lang="fr-FR" sz="2000" b="0" i="0" u="none" strike="noStrike" dirty="0">
                          <a:latin typeface="Arial"/>
                        </a:rPr>
                        <a:t>1 419 304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c>
                  <a:txBody>
                    <a:bodyPr/>
                    <a:lstStyle/>
                    <a:p>
                      <a:pPr algn="r" fontAlgn="b"/>
                      <a:r>
                        <a:rPr lang="fr-FR" sz="2000" b="0" i="0" u="none" strike="noStrike" dirty="0">
                          <a:latin typeface="Arial"/>
                        </a:rPr>
                        <a:t>1 423 562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c>
                  <a:txBody>
                    <a:bodyPr/>
                    <a:lstStyle/>
                    <a:p>
                      <a:pPr algn="r" fontAlgn="b"/>
                      <a:r>
                        <a:rPr lang="en-US" sz="2000" b="0" i="0" u="none" strike="noStrike" dirty="0" smtClean="0">
                          <a:latin typeface="Arial"/>
                        </a:rPr>
                        <a:t>2.3%</a:t>
                      </a:r>
                      <a:endParaRPr lang="fr-FR" sz="2000" b="0" i="0" u="none" strike="noStrike" dirty="0">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c>
                  <a:txBody>
                    <a:bodyPr/>
                    <a:lstStyle/>
                    <a:p>
                      <a:pPr algn="r" fontAlgn="b"/>
                      <a:r>
                        <a:rPr lang="en-US" sz="2000" b="0" i="0" u="none" strike="noStrike" dirty="0" smtClean="0">
                          <a:latin typeface="Arial"/>
                        </a:rPr>
                        <a:t>0.30%</a:t>
                      </a:r>
                      <a:endParaRPr lang="fr-FR" sz="2000" b="0" i="0" u="none" strike="noStrike" dirty="0">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r>
            </a:tbl>
          </a:graphicData>
        </a:graphic>
      </p:graphicFrame>
      <p:sp>
        <p:nvSpPr>
          <p:cNvPr id="12" name="Ellipse 6"/>
          <p:cNvSpPr/>
          <p:nvPr/>
        </p:nvSpPr>
        <p:spPr>
          <a:xfrm>
            <a:off x="4644008" y="1988840"/>
            <a:ext cx="791592" cy="503238"/>
          </a:xfrm>
          <a:prstGeom prst="ellipse">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iterate type="lt">
                                    <p:tmAbs val="100"/>
                                  </p:iterate>
                                  <p:childTnLst>
                                    <p:set>
                                      <p:cBhvr>
                                        <p:cTn id="15"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21" grpId="0" animBg="1"/>
      <p:bldP spid="1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rachel\AppData\Local\Microsoft\Windows\Temporary Internet Files\Content.IE5\7H7BTZUE\MC900054495[1].wmf"/>
          <p:cNvPicPr>
            <a:picLocks noChangeAspect="1" noChangeArrowheads="1"/>
          </p:cNvPicPr>
          <p:nvPr/>
        </p:nvPicPr>
        <p:blipFill>
          <a:blip r:embed="rId3" cstate="print"/>
          <a:srcRect/>
          <a:stretch>
            <a:fillRect/>
          </a:stretch>
        </p:blipFill>
        <p:spPr bwMode="auto">
          <a:xfrm>
            <a:off x="179512" y="2492896"/>
            <a:ext cx="1872208" cy="2551442"/>
          </a:xfrm>
          <a:prstGeom prst="rect">
            <a:avLst/>
          </a:prstGeom>
          <a:noFill/>
        </p:spPr>
      </p:pic>
      <p:sp>
        <p:nvSpPr>
          <p:cNvPr id="5" name="Rounded Rectangular Callout 4"/>
          <p:cNvSpPr/>
          <p:nvPr/>
        </p:nvSpPr>
        <p:spPr>
          <a:xfrm>
            <a:off x="2267744" y="2204864"/>
            <a:ext cx="2664296" cy="1800200"/>
          </a:xfrm>
          <a:prstGeom prst="wedgeRoundRectCallout">
            <a:avLst>
              <a:gd name="adj1" fmla="val -84383"/>
              <a:gd name="adj2" fmla="val -1176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Un taux de variation négatif  est tout </a:t>
            </a:r>
            <a:r>
              <a:rPr lang="fr-FR" dirty="0" smtClean="0"/>
              <a:t>à </a:t>
            </a:r>
            <a:r>
              <a:rPr lang="fr-FR" dirty="0" smtClean="0"/>
              <a:t>fait possible, cela signifie simplement que la population statistique a diminué.</a:t>
            </a:r>
            <a:endParaRPr lang="fr-FR" dirty="0"/>
          </a:p>
        </p:txBody>
      </p:sp>
      <p:sp>
        <p:nvSpPr>
          <p:cNvPr id="15" name="Rounded Rectangular Callout 14"/>
          <p:cNvSpPr/>
          <p:nvPr/>
        </p:nvSpPr>
        <p:spPr>
          <a:xfrm>
            <a:off x="2267744" y="2204864"/>
            <a:ext cx="2664296" cy="1800200"/>
          </a:xfrm>
          <a:prstGeom prst="wedgeRoundRectCallout">
            <a:avLst>
              <a:gd name="adj1" fmla="val -84383"/>
              <a:gd name="adj2" fmla="val -1176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Dans ce cas, nous voyons bien que la production de blé a baissé de 50% (on en produit moitié moins en 2009)</a:t>
            </a:r>
            <a:endParaRPr lang="fr-FR" dirty="0"/>
          </a:p>
        </p:txBody>
      </p:sp>
      <p:sp>
        <p:nvSpPr>
          <p:cNvPr id="2" name="TextBox 1"/>
          <p:cNvSpPr txBox="1"/>
          <p:nvPr/>
        </p:nvSpPr>
        <p:spPr>
          <a:xfrm>
            <a:off x="2411760" y="260648"/>
            <a:ext cx="4320480" cy="408623"/>
          </a:xfrm>
          <a:prstGeom prst="round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lang="fr-FR" dirty="0" smtClean="0"/>
              <a:t>Levons quelques difficultés d’interprétation</a:t>
            </a:r>
            <a:endParaRPr lang="fr-FR" dirty="0"/>
          </a:p>
        </p:txBody>
      </p:sp>
      <p:sp>
        <p:nvSpPr>
          <p:cNvPr id="3" name="Oval 2"/>
          <p:cNvSpPr/>
          <p:nvPr/>
        </p:nvSpPr>
        <p:spPr>
          <a:xfrm>
            <a:off x="251520" y="908720"/>
            <a:ext cx="2952328" cy="1080120"/>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fr-FR" dirty="0" smtClean="0"/>
              <a:t>Un taux de variation négatif est-il possible?</a:t>
            </a:r>
            <a:endParaRPr lang="fr-FR" dirty="0"/>
          </a:p>
        </p:txBody>
      </p:sp>
      <p:pic>
        <p:nvPicPr>
          <p:cNvPr id="8" name="Picture 1" descr="C:\Users\Seb\AppData\Local\Temp\Fichiers Internet temporaires\Content.IE5\RCI1ITWG\MC900411320[1].wmf"/>
          <p:cNvPicPr>
            <a:picLocks noChangeAspect="1" noChangeArrowheads="1"/>
          </p:cNvPicPr>
          <p:nvPr/>
        </p:nvPicPr>
        <p:blipFill>
          <a:blip r:embed="rId4" cstate="print"/>
          <a:srcRect/>
          <a:stretch>
            <a:fillRect/>
          </a:stretch>
        </p:blipFill>
        <p:spPr bwMode="auto">
          <a:xfrm>
            <a:off x="2051720" y="5445224"/>
            <a:ext cx="1330483" cy="1062683"/>
          </a:xfrm>
          <a:prstGeom prst="rect">
            <a:avLst/>
          </a:prstGeom>
          <a:noFill/>
          <a:ln w="9525">
            <a:noFill/>
            <a:miter lim="800000"/>
            <a:headEnd/>
            <a:tailEnd/>
          </a:ln>
        </p:spPr>
      </p:pic>
      <p:sp>
        <p:nvSpPr>
          <p:cNvPr id="9" name="Rounded Rectangle 8"/>
          <p:cNvSpPr/>
          <p:nvPr/>
        </p:nvSpPr>
        <p:spPr>
          <a:xfrm>
            <a:off x="4211960" y="5013176"/>
            <a:ext cx="4392488" cy="165618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Pensez toujours à vérifier vos résultats, si vous obtenez un taux de variation négatif, assurez vous que la valeur baisse bien. Si ce n’est pas le cas, c’est que vous avez commis une erreur.</a:t>
            </a:r>
            <a:endParaRPr lang="fr-FR" dirty="0"/>
          </a:p>
        </p:txBody>
      </p:sp>
      <p:sp>
        <p:nvSpPr>
          <p:cNvPr id="10" name="Can 9"/>
          <p:cNvSpPr/>
          <p:nvPr/>
        </p:nvSpPr>
        <p:spPr>
          <a:xfrm>
            <a:off x="5400092" y="1988840"/>
            <a:ext cx="648072" cy="2088232"/>
          </a:xfrm>
          <a:prstGeom prst="can">
            <a:avLst/>
          </a:prstGeom>
          <a:effectLst>
            <a:outerShdw blurRad="50800" dist="38100" dir="18900000" algn="bl" rotWithShape="0">
              <a:prstClr val="black">
                <a:alpha val="40000"/>
              </a:prstClr>
            </a:outerShdw>
          </a:effectLst>
        </p:spPr>
        <p:style>
          <a:lnRef idx="0">
            <a:schemeClr val="accent4"/>
          </a:lnRef>
          <a:fillRef idx="3">
            <a:schemeClr val="accent4"/>
          </a:fillRef>
          <a:effectRef idx="3">
            <a:schemeClr val="accent4"/>
          </a:effectRef>
          <a:fontRef idx="minor">
            <a:schemeClr val="lt1"/>
          </a:fontRef>
        </p:style>
        <p:txBody>
          <a:bodyPr vert="vert270" rtlCol="0" anchor="ctr"/>
          <a:lstStyle/>
          <a:p>
            <a:pPr algn="ctr"/>
            <a:r>
              <a:rPr lang="fr-FR" dirty="0" smtClean="0"/>
              <a:t>80 tonnes de blé</a:t>
            </a:r>
            <a:endParaRPr lang="fr-FR" dirty="0"/>
          </a:p>
        </p:txBody>
      </p:sp>
      <p:sp>
        <p:nvSpPr>
          <p:cNvPr id="11" name="Can 10"/>
          <p:cNvSpPr/>
          <p:nvPr/>
        </p:nvSpPr>
        <p:spPr>
          <a:xfrm>
            <a:off x="7272300" y="2996952"/>
            <a:ext cx="648072" cy="1044000"/>
          </a:xfrm>
          <a:prstGeom prst="can">
            <a:avLst/>
          </a:prstGeom>
          <a:effectLst>
            <a:outerShdw blurRad="50800" dist="38100" dir="18900000" algn="bl" rotWithShape="0">
              <a:prstClr val="black">
                <a:alpha val="40000"/>
              </a:prstClr>
            </a:outerShdw>
          </a:effectLst>
        </p:spPr>
        <p:style>
          <a:lnRef idx="0">
            <a:schemeClr val="accent4"/>
          </a:lnRef>
          <a:fillRef idx="3">
            <a:schemeClr val="accent4"/>
          </a:fillRef>
          <a:effectRef idx="3">
            <a:schemeClr val="accent4"/>
          </a:effectRef>
          <a:fontRef idx="minor">
            <a:schemeClr val="lt1"/>
          </a:fontRef>
        </p:style>
        <p:txBody>
          <a:bodyPr vert="vert270" rtlCol="0" anchor="ctr"/>
          <a:lstStyle/>
          <a:p>
            <a:pPr algn="ctr"/>
            <a:r>
              <a:rPr lang="fr-FR" sz="1400" dirty="0" smtClean="0"/>
              <a:t>40 tonnes de blé</a:t>
            </a:r>
            <a:endParaRPr lang="fr-FR" sz="1400" dirty="0"/>
          </a:p>
        </p:txBody>
      </p:sp>
      <p:sp>
        <p:nvSpPr>
          <p:cNvPr id="12" name="Right Arrow 11"/>
          <p:cNvSpPr/>
          <p:nvPr/>
        </p:nvSpPr>
        <p:spPr>
          <a:xfrm>
            <a:off x="6300192" y="3140968"/>
            <a:ext cx="648072" cy="360040"/>
          </a:xfrm>
          <a:prstGeom prst="rightArrow">
            <a:avLst/>
          </a:prstGeom>
          <a:effectLst>
            <a:outerShdw blurRad="50800" dist="38100" dir="18900000" algn="b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13" name="TextBox 12"/>
          <p:cNvSpPr txBox="1"/>
          <p:nvPr/>
        </p:nvSpPr>
        <p:spPr>
          <a:xfrm>
            <a:off x="5364088" y="4149080"/>
            <a:ext cx="720080" cy="369332"/>
          </a:xfrm>
          <a:prstGeom prst="rect">
            <a:avLst/>
          </a:prstGeom>
          <a:noFill/>
        </p:spPr>
        <p:txBody>
          <a:bodyPr wrap="square" rtlCol="0">
            <a:spAutoFit/>
          </a:bodyPr>
          <a:lstStyle/>
          <a:p>
            <a:pPr algn="ctr"/>
            <a:r>
              <a:rPr lang="fr-FR" dirty="0" smtClean="0"/>
              <a:t>2008</a:t>
            </a:r>
            <a:endParaRPr lang="fr-FR" dirty="0"/>
          </a:p>
        </p:txBody>
      </p:sp>
      <p:sp>
        <p:nvSpPr>
          <p:cNvPr id="14" name="TextBox 13"/>
          <p:cNvSpPr txBox="1"/>
          <p:nvPr/>
        </p:nvSpPr>
        <p:spPr>
          <a:xfrm>
            <a:off x="7236296" y="4149080"/>
            <a:ext cx="720080" cy="369332"/>
          </a:xfrm>
          <a:prstGeom prst="rect">
            <a:avLst/>
          </a:prstGeom>
          <a:noFill/>
        </p:spPr>
        <p:txBody>
          <a:bodyPr wrap="square" rtlCol="0">
            <a:spAutoFit/>
          </a:bodyPr>
          <a:lstStyle/>
          <a:p>
            <a:pPr algn="ctr"/>
            <a:r>
              <a:rPr lang="fr-FR" dirty="0" smtClean="0"/>
              <a:t>2009</a:t>
            </a:r>
            <a:endParaRPr lang="fr-FR" dirty="0"/>
          </a:p>
        </p:txBody>
      </p:sp>
      <p:sp>
        <p:nvSpPr>
          <p:cNvPr id="16" name="TextBox 15"/>
          <p:cNvSpPr txBox="1"/>
          <p:nvPr/>
        </p:nvSpPr>
        <p:spPr>
          <a:xfrm>
            <a:off x="5580112" y="908720"/>
            <a:ext cx="936104" cy="369332"/>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fr-FR" dirty="0" smtClean="0"/>
              <a:t>(40-80)</a:t>
            </a:r>
            <a:endParaRPr lang="fr-FR" dirty="0"/>
          </a:p>
        </p:txBody>
      </p:sp>
      <p:cxnSp>
        <p:nvCxnSpPr>
          <p:cNvPr id="18" name="Straight Connector 17"/>
          <p:cNvCxnSpPr/>
          <p:nvPr/>
        </p:nvCxnSpPr>
        <p:spPr>
          <a:xfrm>
            <a:off x="5364088" y="1340768"/>
            <a:ext cx="1440160" cy="0"/>
          </a:xfrm>
          <a:prstGeom prst="line">
            <a:avLst/>
          </a:prstGeom>
        </p:spPr>
        <p:style>
          <a:lnRef idx="3">
            <a:schemeClr val="accent4"/>
          </a:lnRef>
          <a:fillRef idx="0">
            <a:schemeClr val="accent4"/>
          </a:fillRef>
          <a:effectRef idx="2">
            <a:schemeClr val="accent4"/>
          </a:effectRef>
          <a:fontRef idx="minor">
            <a:schemeClr val="tx1"/>
          </a:fontRef>
        </p:style>
      </p:cxnSp>
      <p:sp>
        <p:nvSpPr>
          <p:cNvPr id="19" name="TextBox 18"/>
          <p:cNvSpPr txBox="1"/>
          <p:nvPr/>
        </p:nvSpPr>
        <p:spPr>
          <a:xfrm>
            <a:off x="5580112" y="1484784"/>
            <a:ext cx="936104" cy="369332"/>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fr-FR" dirty="0" smtClean="0">
                <a:solidFill>
                  <a:schemeClr val="dk1"/>
                </a:solidFill>
                <a:latin typeface="+mn-lt"/>
                <a:cs typeface="+mn-cs"/>
              </a:rPr>
              <a:t>80</a:t>
            </a:r>
          </a:p>
        </p:txBody>
      </p:sp>
      <p:sp>
        <p:nvSpPr>
          <p:cNvPr id="20" name="TextBox 19"/>
          <p:cNvSpPr txBox="1"/>
          <p:nvPr/>
        </p:nvSpPr>
        <p:spPr>
          <a:xfrm>
            <a:off x="6876256" y="1187460"/>
            <a:ext cx="792088" cy="369332"/>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fr-FR" dirty="0" smtClean="0">
                <a:solidFill>
                  <a:schemeClr val="dk1"/>
                </a:solidFill>
                <a:latin typeface="+mn-lt"/>
                <a:cs typeface="+mn-cs"/>
              </a:rPr>
              <a:t>x100</a:t>
            </a:r>
          </a:p>
        </p:txBody>
      </p:sp>
      <p:sp>
        <p:nvSpPr>
          <p:cNvPr id="21" name="TextBox 20"/>
          <p:cNvSpPr txBox="1"/>
          <p:nvPr/>
        </p:nvSpPr>
        <p:spPr>
          <a:xfrm>
            <a:off x="7812360" y="1196752"/>
            <a:ext cx="792088" cy="369332"/>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fr-FR" dirty="0" smtClean="0">
                <a:solidFill>
                  <a:schemeClr val="dk1"/>
                </a:solidFill>
                <a:latin typeface="+mn-lt"/>
                <a:cs typeface="+mn-cs"/>
              </a:rPr>
              <a:t>= </a:t>
            </a:r>
            <a:r>
              <a:rPr lang="fr-FR" b="1" dirty="0" smtClean="0">
                <a:solidFill>
                  <a:srgbClr val="FF0000"/>
                </a:solidFill>
                <a:latin typeface="+mn-lt"/>
                <a:cs typeface="+mn-cs"/>
              </a:rPr>
              <a:t>-50</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2050"/>
                                        </p:tgtEl>
                                        <p:attrNameLst>
                                          <p:attrName>style.visibility</p:attrName>
                                        </p:attrNameLst>
                                      </p:cBhvr>
                                      <p:to>
                                        <p:strVal val="visible"/>
                                      </p:to>
                                    </p:set>
                                  </p:childTnLst>
                                </p:cTn>
                              </p:par>
                            </p:childTnLst>
                          </p:cTn>
                        </p:par>
                        <p:par>
                          <p:cTn id="12" fill="hold">
                            <p:stCondLst>
                              <p:cond delay="0"/>
                            </p:stCondLst>
                            <p:childTnLst>
                              <p:par>
                                <p:cTn id="13" presetID="1" presetClass="entr" presetSubtype="0" fill="hold" grpId="0" nodeType="afterEffect">
                                  <p:stCondLst>
                                    <p:cond delay="0"/>
                                  </p:stCondLst>
                                  <p:iterate type="lt">
                                    <p:tmAbs val="100"/>
                                  </p:iterate>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8" presetClass="entr" presetSubtype="9"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strips(upLeft)">
                                      <p:cBhvr>
                                        <p:cTn id="19" dur="2000"/>
                                        <p:tgtEl>
                                          <p:spTgt spid="10"/>
                                        </p:tgtEl>
                                      </p:cBhvr>
                                    </p:animEffect>
                                  </p:childTnLst>
                                </p:cTn>
                              </p:par>
                              <p:par>
                                <p:cTn id="20" presetID="1" presetClass="entr" presetSubtype="0" fill="hold" grpId="0" nodeType="withEffect">
                                  <p:stCondLst>
                                    <p:cond delay="0"/>
                                  </p:stCondLst>
                                  <p:childTnLst>
                                    <p:set>
                                      <p:cBhvr>
                                        <p:cTn id="21" dur="1" fill="hold">
                                          <p:stCondLst>
                                            <p:cond delay="0"/>
                                          </p:stCondLst>
                                        </p:cTn>
                                        <p:tgtEl>
                                          <p:spTgt spid="13"/>
                                        </p:tgtEl>
                                        <p:attrNameLst>
                                          <p:attrName>style.visibility</p:attrName>
                                        </p:attrNameLst>
                                      </p:cBhvr>
                                      <p:to>
                                        <p:strVal val="visible"/>
                                      </p:to>
                                    </p:set>
                                  </p:childTnLst>
                                </p:cTn>
                              </p:par>
                            </p:childTnLst>
                          </p:cTn>
                        </p:par>
                        <p:par>
                          <p:cTn id="22" fill="hold">
                            <p:stCondLst>
                              <p:cond delay="2000"/>
                            </p:stCondLst>
                            <p:childTnLst>
                              <p:par>
                                <p:cTn id="23" presetID="18" presetClass="entr" presetSubtype="6" fill="hold" grpId="0" nodeType="after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strips(downRight)">
                                      <p:cBhvr>
                                        <p:cTn id="25" dur="2000"/>
                                        <p:tgtEl>
                                          <p:spTgt spid="12"/>
                                        </p:tgtEl>
                                      </p:cBhvr>
                                    </p:animEffect>
                                  </p:childTnLst>
                                </p:cTn>
                              </p:par>
                            </p:childTnLst>
                          </p:cTn>
                        </p:par>
                        <p:par>
                          <p:cTn id="26" fill="hold">
                            <p:stCondLst>
                              <p:cond delay="4000"/>
                            </p:stCondLst>
                            <p:childTnLst>
                              <p:par>
                                <p:cTn id="27" presetID="18" presetClass="entr" presetSubtype="9" fill="hold" grpId="0" nodeType="after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strips(upLeft)">
                                      <p:cBhvr>
                                        <p:cTn id="29" dur="500"/>
                                        <p:tgtEl>
                                          <p:spTgt spid="11"/>
                                        </p:tgtEl>
                                      </p:cBhvr>
                                    </p:animEffect>
                                  </p:childTnLst>
                                </p:cTn>
                              </p:par>
                              <p:par>
                                <p:cTn id="30" presetID="1" presetClass="entr" presetSubtype="0" fill="hold" grpId="0" nodeType="withEffect">
                                  <p:stCondLst>
                                    <p:cond delay="0"/>
                                  </p:stCondLst>
                                  <p:childTnLst>
                                    <p:set>
                                      <p:cBhvr>
                                        <p:cTn id="31" dur="1" fill="hold">
                                          <p:stCondLst>
                                            <p:cond delay="0"/>
                                          </p:stCondLst>
                                        </p:cTn>
                                        <p:tgtEl>
                                          <p:spTgt spid="14"/>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6"/>
                                        </p:tgtEl>
                                        <p:attrNameLst>
                                          <p:attrName>style.visibility</p:attrName>
                                        </p:attrNameLst>
                                      </p:cBhvr>
                                      <p:to>
                                        <p:strVal val="visible"/>
                                      </p:to>
                                    </p:set>
                                  </p:childTnLst>
                                </p:cTn>
                              </p:par>
                            </p:childTnLst>
                          </p:cTn>
                        </p:par>
                        <p:par>
                          <p:cTn id="36" fill="hold">
                            <p:stCondLst>
                              <p:cond delay="0"/>
                            </p:stCondLst>
                            <p:childTnLst>
                              <p:par>
                                <p:cTn id="37" presetID="2" presetClass="entr" presetSubtype="8" fill="hold" nodeType="afterEffect">
                                  <p:stCondLst>
                                    <p:cond delay="0"/>
                                  </p:stCondLst>
                                  <p:childTnLst>
                                    <p:set>
                                      <p:cBhvr>
                                        <p:cTn id="38" dur="1" fill="hold">
                                          <p:stCondLst>
                                            <p:cond delay="0"/>
                                          </p:stCondLst>
                                        </p:cTn>
                                        <p:tgtEl>
                                          <p:spTgt spid="18"/>
                                        </p:tgtEl>
                                        <p:attrNameLst>
                                          <p:attrName>style.visibility</p:attrName>
                                        </p:attrNameLst>
                                      </p:cBhvr>
                                      <p:to>
                                        <p:strVal val="visible"/>
                                      </p:to>
                                    </p:set>
                                    <p:anim calcmode="lin" valueType="num">
                                      <p:cBhvr additive="base">
                                        <p:cTn id="39" dur="500" fill="hold"/>
                                        <p:tgtEl>
                                          <p:spTgt spid="18"/>
                                        </p:tgtEl>
                                        <p:attrNameLst>
                                          <p:attrName>ppt_x</p:attrName>
                                        </p:attrNameLst>
                                      </p:cBhvr>
                                      <p:tavLst>
                                        <p:tav tm="0">
                                          <p:val>
                                            <p:strVal val="0-#ppt_w/2"/>
                                          </p:val>
                                        </p:tav>
                                        <p:tav tm="100000">
                                          <p:val>
                                            <p:strVal val="#ppt_x"/>
                                          </p:val>
                                        </p:tav>
                                      </p:tavLst>
                                    </p:anim>
                                    <p:anim calcmode="lin" valueType="num">
                                      <p:cBhvr additive="base">
                                        <p:cTn id="40"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9"/>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0"/>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1"/>
                                        </p:tgtEl>
                                        <p:attrNameLst>
                                          <p:attrName>style.visibility</p:attrName>
                                        </p:attrNameLst>
                                      </p:cBhvr>
                                      <p:to>
                                        <p:strVal val="visible"/>
                                      </p:to>
                                    </p:set>
                                  </p:childTnLst>
                                </p:cTn>
                              </p:par>
                            </p:childTnLst>
                          </p:cTn>
                        </p:par>
                        <p:par>
                          <p:cTn id="53" fill="hold">
                            <p:stCondLst>
                              <p:cond delay="0"/>
                            </p:stCondLst>
                            <p:childTnLst>
                              <p:par>
                                <p:cTn id="54" presetID="1" presetClass="entr" presetSubtype="0" fill="hold" grpId="0" nodeType="afterEffect">
                                  <p:stCondLst>
                                    <p:cond delay="0"/>
                                  </p:stCondLst>
                                  <p:iterate type="lt">
                                    <p:tmAbs val="100"/>
                                  </p:iterate>
                                  <p:childTnLst>
                                    <p:set>
                                      <p:cBhvr>
                                        <p:cTn id="55" dur="1" fill="hold">
                                          <p:stCondLst>
                                            <p:cond delay="0"/>
                                          </p:stCondLst>
                                        </p:cTn>
                                        <p:tgtEl>
                                          <p:spTgt spid="15"/>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nodeType="clickEffect">
                                  <p:stCondLst>
                                    <p:cond delay="0"/>
                                  </p:stCondLst>
                                  <p:childTnLst>
                                    <p:set>
                                      <p:cBhvr>
                                        <p:cTn id="59" dur="1" fill="hold">
                                          <p:stCondLst>
                                            <p:cond delay="0"/>
                                          </p:stCondLst>
                                        </p:cTn>
                                        <p:tgtEl>
                                          <p:spTgt spid="8"/>
                                        </p:tgtEl>
                                        <p:attrNameLst>
                                          <p:attrName>style.visibility</p:attrName>
                                        </p:attrNameLst>
                                      </p:cBhvr>
                                      <p:to>
                                        <p:strVal val="visible"/>
                                      </p:to>
                                    </p:set>
                                  </p:childTnLst>
                                </p:cTn>
                              </p:par>
                            </p:childTnLst>
                          </p:cTn>
                        </p:par>
                        <p:par>
                          <p:cTn id="60" fill="hold">
                            <p:stCondLst>
                              <p:cond delay="0"/>
                            </p:stCondLst>
                            <p:childTnLst>
                              <p:par>
                                <p:cTn id="61" presetID="5" presetClass="entr" presetSubtype="10" fill="hold" grpId="0" nodeType="afterEffect">
                                  <p:stCondLst>
                                    <p:cond delay="0"/>
                                  </p:stCondLst>
                                  <p:childTnLst>
                                    <p:set>
                                      <p:cBhvr>
                                        <p:cTn id="62" dur="1" fill="hold">
                                          <p:stCondLst>
                                            <p:cond delay="0"/>
                                          </p:stCondLst>
                                        </p:cTn>
                                        <p:tgtEl>
                                          <p:spTgt spid="9"/>
                                        </p:tgtEl>
                                        <p:attrNameLst>
                                          <p:attrName>style.visibility</p:attrName>
                                        </p:attrNameLst>
                                      </p:cBhvr>
                                      <p:to>
                                        <p:strVal val="visible"/>
                                      </p:to>
                                    </p:set>
                                    <p:animEffect transition="in" filter="checkerboard(across)">
                                      <p:cBhvr>
                                        <p:cTn id="6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5" grpId="0" animBg="1"/>
      <p:bldP spid="3" grpId="0" animBg="1"/>
      <p:bldP spid="9" grpId="0" animBg="1"/>
      <p:bldP spid="10" grpId="0" animBg="1"/>
      <p:bldP spid="11" grpId="0" animBg="1"/>
      <p:bldP spid="12" grpId="0" animBg="1"/>
      <p:bldP spid="13" grpId="0"/>
      <p:bldP spid="14" grpId="0"/>
      <p:bldP spid="16" grpId="0" animBg="1"/>
      <p:bldP spid="19" grpId="0" animBg="1"/>
      <p:bldP spid="20" grpId="0" animBg="1"/>
      <p:bldP spid="2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107504" y="332656"/>
            <a:ext cx="3312368" cy="1152128"/>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fr-FR" dirty="0" smtClean="0"/>
              <a:t>Un taux de variation supérieur a 100% est-il possible ?</a:t>
            </a:r>
            <a:endParaRPr lang="fr-FR" dirty="0"/>
          </a:p>
        </p:txBody>
      </p:sp>
      <p:pic>
        <p:nvPicPr>
          <p:cNvPr id="2050" name="Picture 2" descr="C:\Users\rachel\AppData\Local\Microsoft\Windows\Temporary Internet Files\Content.IE5\7H7BTZUE\MC900054495[1].wmf"/>
          <p:cNvPicPr>
            <a:picLocks noChangeAspect="1" noChangeArrowheads="1"/>
          </p:cNvPicPr>
          <p:nvPr/>
        </p:nvPicPr>
        <p:blipFill>
          <a:blip r:embed="rId3" cstate="print"/>
          <a:srcRect/>
          <a:stretch>
            <a:fillRect/>
          </a:stretch>
        </p:blipFill>
        <p:spPr bwMode="auto">
          <a:xfrm>
            <a:off x="179512" y="1988840"/>
            <a:ext cx="1872208" cy="2551442"/>
          </a:xfrm>
          <a:prstGeom prst="rect">
            <a:avLst/>
          </a:prstGeom>
          <a:noFill/>
        </p:spPr>
      </p:pic>
      <p:sp>
        <p:nvSpPr>
          <p:cNvPr id="5" name="Rounded Rectangular Callout 4"/>
          <p:cNvSpPr/>
          <p:nvPr/>
        </p:nvSpPr>
        <p:spPr>
          <a:xfrm>
            <a:off x="2123728" y="2132856"/>
            <a:ext cx="2699792" cy="1584176"/>
          </a:xfrm>
          <a:prstGeom prst="wedgeRoundRectCallout">
            <a:avLst>
              <a:gd name="adj1" fmla="val -79779"/>
              <a:gd name="adj2" fmla="val -3303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Oui bien sûr, voyons d’abord ce que signifie une augmentation de 100%</a:t>
            </a:r>
            <a:endParaRPr lang="fr-FR" dirty="0"/>
          </a:p>
        </p:txBody>
      </p:sp>
      <p:pic>
        <p:nvPicPr>
          <p:cNvPr id="8" name="Picture 1" descr="C:\Users\Seb\AppData\Local\Temp\Fichiers Internet temporaires\Content.IE5\RCI1ITWG\MC900411320[1].wmf"/>
          <p:cNvPicPr>
            <a:picLocks noChangeAspect="1" noChangeArrowheads="1"/>
          </p:cNvPicPr>
          <p:nvPr/>
        </p:nvPicPr>
        <p:blipFill>
          <a:blip r:embed="rId4" cstate="print"/>
          <a:srcRect/>
          <a:stretch>
            <a:fillRect/>
          </a:stretch>
        </p:blipFill>
        <p:spPr bwMode="auto">
          <a:xfrm>
            <a:off x="683568" y="4869160"/>
            <a:ext cx="1240328" cy="990675"/>
          </a:xfrm>
          <a:prstGeom prst="rect">
            <a:avLst/>
          </a:prstGeom>
          <a:noFill/>
          <a:ln w="9525">
            <a:noFill/>
            <a:miter lim="800000"/>
            <a:headEnd/>
            <a:tailEnd/>
          </a:ln>
        </p:spPr>
      </p:pic>
      <p:sp>
        <p:nvSpPr>
          <p:cNvPr id="9" name="Rounded Rectangle 8"/>
          <p:cNvSpPr/>
          <p:nvPr/>
        </p:nvSpPr>
        <p:spPr>
          <a:xfrm>
            <a:off x="2627784" y="4293096"/>
            <a:ext cx="6336704" cy="11521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Une population statistique qui augmente de 200% n’a pas été multipliée par 2 mais par 3, une augmentation de 300% signifie une multiplication par 4,etc.</a:t>
            </a:r>
            <a:endParaRPr lang="fr-FR" dirty="0"/>
          </a:p>
        </p:txBody>
      </p:sp>
      <p:sp>
        <p:nvSpPr>
          <p:cNvPr id="10" name="Rounded Rectangle 9"/>
          <p:cNvSpPr/>
          <p:nvPr/>
        </p:nvSpPr>
        <p:spPr>
          <a:xfrm>
            <a:off x="2627784" y="5517232"/>
            <a:ext cx="6336704" cy="11521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En général, lorsqu’une population statistique augmente de plus de 100%, on préfère utiliser le coefficient multiplicateur pour exprimer son évolution (c’est plus clair).</a:t>
            </a:r>
            <a:endParaRPr lang="fr-FR" dirty="0"/>
          </a:p>
        </p:txBody>
      </p:sp>
      <p:sp>
        <p:nvSpPr>
          <p:cNvPr id="20" name="Rounded Rectangular Callout 19"/>
          <p:cNvSpPr/>
          <p:nvPr/>
        </p:nvSpPr>
        <p:spPr>
          <a:xfrm>
            <a:off x="2051720" y="2060848"/>
            <a:ext cx="2808312" cy="1800200"/>
          </a:xfrm>
          <a:prstGeom prst="wedgeRoundRectCallout">
            <a:avLst>
              <a:gd name="adj1" fmla="val -76111"/>
              <a:gd name="adj2" fmla="val -3180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Supposons que vous receviez 600 euros d’argent de poche par semaine (supposons) et que cette somme augmente de 100%</a:t>
            </a:r>
            <a:endParaRPr lang="fr-FR" dirty="0"/>
          </a:p>
        </p:txBody>
      </p:sp>
      <p:pic>
        <p:nvPicPr>
          <p:cNvPr id="1027" name="Picture 3" descr="C:\Users\rachel\AppData\Local\Microsoft\Windows\Temporary Internet Files\Content.IE5\7H7BTZUE\MP900305772[1].jpg"/>
          <p:cNvPicPr>
            <a:picLocks noChangeAspect="1" noChangeArrowheads="1"/>
          </p:cNvPicPr>
          <p:nvPr/>
        </p:nvPicPr>
        <p:blipFill>
          <a:blip r:embed="rId5" cstate="print"/>
          <a:srcRect/>
          <a:stretch>
            <a:fillRect/>
          </a:stretch>
        </p:blipFill>
        <p:spPr bwMode="auto">
          <a:xfrm>
            <a:off x="5364088" y="2276872"/>
            <a:ext cx="789831" cy="1338696"/>
          </a:xfrm>
          <a:prstGeom prst="rect">
            <a:avLst/>
          </a:prstGeom>
          <a:noFill/>
        </p:spPr>
      </p:pic>
      <p:sp>
        <p:nvSpPr>
          <p:cNvPr id="21" name="TextBox 20"/>
          <p:cNvSpPr txBox="1"/>
          <p:nvPr/>
        </p:nvSpPr>
        <p:spPr>
          <a:xfrm>
            <a:off x="5148064" y="3645024"/>
            <a:ext cx="1224136" cy="369332"/>
          </a:xfrm>
          <a:prstGeom prst="rect">
            <a:avLst/>
          </a:prstGeom>
          <a:noFill/>
        </p:spPr>
        <p:txBody>
          <a:bodyPr wrap="square" rtlCol="0">
            <a:spAutoFit/>
          </a:bodyPr>
          <a:lstStyle/>
          <a:p>
            <a:r>
              <a:rPr lang="fr-FR" dirty="0" smtClean="0"/>
              <a:t>600 euros</a:t>
            </a:r>
            <a:endParaRPr lang="fr-FR" dirty="0"/>
          </a:p>
        </p:txBody>
      </p:sp>
      <p:sp>
        <p:nvSpPr>
          <p:cNvPr id="22" name="Rounded Rectangular Callout 21"/>
          <p:cNvSpPr/>
          <p:nvPr/>
        </p:nvSpPr>
        <p:spPr>
          <a:xfrm>
            <a:off x="2051720" y="2060848"/>
            <a:ext cx="2880320" cy="1800200"/>
          </a:xfrm>
          <a:prstGeom prst="wedgeRoundRectCallout">
            <a:avLst>
              <a:gd name="adj1" fmla="val -76682"/>
              <a:gd name="adj2" fmla="val -3118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Une augmentation de 100% signifie que la somme que vous percevez s’accroit d’un montant égal à celui de départ.</a:t>
            </a:r>
            <a:endParaRPr lang="fr-FR" dirty="0"/>
          </a:p>
        </p:txBody>
      </p:sp>
      <p:sp>
        <p:nvSpPr>
          <p:cNvPr id="23" name="Right Arrow 22"/>
          <p:cNvSpPr/>
          <p:nvPr/>
        </p:nvSpPr>
        <p:spPr>
          <a:xfrm>
            <a:off x="6300192" y="2780928"/>
            <a:ext cx="504056" cy="288032"/>
          </a:xfrm>
          <a:prstGeom prst="rightArrow">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fr-FR"/>
          </a:p>
        </p:txBody>
      </p:sp>
      <p:pic>
        <p:nvPicPr>
          <p:cNvPr id="24" name="Picture 3" descr="C:\Users\rachel\AppData\Local\Microsoft\Windows\Temporary Internet Files\Content.IE5\7H7BTZUE\MP900305772[1].jpg"/>
          <p:cNvPicPr>
            <a:picLocks noChangeAspect="1" noChangeArrowheads="1"/>
          </p:cNvPicPr>
          <p:nvPr/>
        </p:nvPicPr>
        <p:blipFill>
          <a:blip r:embed="rId5" cstate="print"/>
          <a:srcRect/>
          <a:stretch>
            <a:fillRect/>
          </a:stretch>
        </p:blipFill>
        <p:spPr bwMode="auto">
          <a:xfrm>
            <a:off x="6948264" y="2276872"/>
            <a:ext cx="789831" cy="1338696"/>
          </a:xfrm>
          <a:prstGeom prst="rect">
            <a:avLst/>
          </a:prstGeom>
          <a:noFill/>
        </p:spPr>
      </p:pic>
      <p:pic>
        <p:nvPicPr>
          <p:cNvPr id="25" name="Picture 3" descr="C:\Users\rachel\AppData\Local\Microsoft\Windows\Temporary Internet Files\Content.IE5\7H7BTZUE\MP900305772[1].jpg"/>
          <p:cNvPicPr>
            <a:picLocks noChangeAspect="1" noChangeArrowheads="1"/>
          </p:cNvPicPr>
          <p:nvPr/>
        </p:nvPicPr>
        <p:blipFill>
          <a:blip r:embed="rId5" cstate="print"/>
          <a:srcRect/>
          <a:stretch>
            <a:fillRect/>
          </a:stretch>
        </p:blipFill>
        <p:spPr bwMode="auto">
          <a:xfrm>
            <a:off x="8028384" y="2276872"/>
            <a:ext cx="789831" cy="1338696"/>
          </a:xfrm>
          <a:prstGeom prst="rect">
            <a:avLst/>
          </a:prstGeom>
          <a:noFill/>
        </p:spPr>
      </p:pic>
      <p:sp>
        <p:nvSpPr>
          <p:cNvPr id="26" name="TextBox 25"/>
          <p:cNvSpPr txBox="1"/>
          <p:nvPr/>
        </p:nvSpPr>
        <p:spPr>
          <a:xfrm>
            <a:off x="6876256" y="3645024"/>
            <a:ext cx="2016224" cy="369332"/>
          </a:xfrm>
          <a:prstGeom prst="rect">
            <a:avLst/>
          </a:prstGeom>
          <a:noFill/>
        </p:spPr>
        <p:txBody>
          <a:bodyPr wrap="square" rtlCol="0">
            <a:spAutoFit/>
          </a:bodyPr>
          <a:lstStyle/>
          <a:p>
            <a:pPr algn="ctr"/>
            <a:r>
              <a:rPr lang="fr-FR" dirty="0" smtClean="0"/>
              <a:t>1 200 euros</a:t>
            </a:r>
            <a:endParaRPr lang="fr-FR" dirty="0"/>
          </a:p>
        </p:txBody>
      </p:sp>
      <p:sp>
        <p:nvSpPr>
          <p:cNvPr id="27" name="TextBox 26"/>
          <p:cNvSpPr txBox="1"/>
          <p:nvPr/>
        </p:nvSpPr>
        <p:spPr>
          <a:xfrm>
            <a:off x="7740352" y="2771636"/>
            <a:ext cx="360040" cy="369332"/>
          </a:xfrm>
          <a:prstGeom prst="rect">
            <a:avLst/>
          </a:prstGeom>
          <a:noFill/>
        </p:spPr>
        <p:txBody>
          <a:bodyPr wrap="square" rtlCol="0">
            <a:spAutoFit/>
          </a:bodyPr>
          <a:lstStyle/>
          <a:p>
            <a:r>
              <a:rPr lang="fr-FR" dirty="0" smtClean="0"/>
              <a:t>+</a:t>
            </a:r>
            <a:endParaRPr lang="fr-FR" dirty="0"/>
          </a:p>
        </p:txBody>
      </p:sp>
      <p:sp>
        <p:nvSpPr>
          <p:cNvPr id="28" name="Rounded Rectangular Callout 27"/>
          <p:cNvSpPr/>
          <p:nvPr/>
        </p:nvSpPr>
        <p:spPr>
          <a:xfrm>
            <a:off x="2051720" y="2060848"/>
            <a:ext cx="2880320" cy="1800200"/>
          </a:xfrm>
          <a:prstGeom prst="wedgeRoundRectCallout">
            <a:avLst>
              <a:gd name="adj1" fmla="val -77741"/>
              <a:gd name="adj2" fmla="val -31181"/>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Une augmentation de 100% signifie donc que la valeur de départ est multipliée par 2.</a:t>
            </a:r>
            <a:endParaRPr lang="fr-FR" dirty="0"/>
          </a:p>
        </p:txBody>
      </p:sp>
      <p:sp>
        <p:nvSpPr>
          <p:cNvPr id="29" name="Right Arrow 28"/>
          <p:cNvSpPr/>
          <p:nvPr/>
        </p:nvSpPr>
        <p:spPr>
          <a:xfrm>
            <a:off x="3563888" y="764704"/>
            <a:ext cx="1584176" cy="360040"/>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FR"/>
          </a:p>
        </p:txBody>
      </p:sp>
      <p:sp>
        <p:nvSpPr>
          <p:cNvPr id="30" name="Oval 29"/>
          <p:cNvSpPr/>
          <p:nvPr/>
        </p:nvSpPr>
        <p:spPr>
          <a:xfrm>
            <a:off x="5364088" y="332656"/>
            <a:ext cx="3635896" cy="1152128"/>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fr-FR" sz="1600" dirty="0" smtClean="0"/>
              <a:t>Un taux de variation est supérieur a 100% dès que la valeur de départ fait plus que doubler</a:t>
            </a:r>
            <a:endParaRPr lang="fr-FR" sz="16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iterate type="lt">
                                    <p:tmAbs val="100"/>
                                  </p:iterate>
                                  <p:childTnLst>
                                    <p:set>
                                      <p:cBhvr>
                                        <p:cTn id="9" dur="1" fill="hold">
                                          <p:stCondLst>
                                            <p:cond delay="0"/>
                                          </p:stCondLst>
                                        </p:cTn>
                                        <p:tgtEl>
                                          <p:spTgt spid="5"/>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iterate type="lt">
                                    <p:tmAbs val="100"/>
                                  </p:iterate>
                                  <p:childTnLst>
                                    <p:set>
                                      <p:cBhvr>
                                        <p:cTn id="13" dur="1" fill="hold">
                                          <p:stCondLst>
                                            <p:cond delay="0"/>
                                          </p:stCondLst>
                                        </p:cTn>
                                        <p:tgtEl>
                                          <p:spTgt spid="20"/>
                                        </p:tgtEl>
                                        <p:attrNameLst>
                                          <p:attrName>style.visibility</p:attrName>
                                        </p:attrNameLst>
                                      </p:cBhvr>
                                      <p:to>
                                        <p:strVal val="visible"/>
                                      </p:to>
                                    </p:set>
                                  </p:childTnLst>
                                </p:cTn>
                              </p:par>
                            </p:childTnLst>
                          </p:cTn>
                        </p:par>
                        <p:par>
                          <p:cTn id="14" fill="hold">
                            <p:stCondLst>
                              <p:cond delay="9601"/>
                            </p:stCondLst>
                            <p:childTnLst>
                              <p:par>
                                <p:cTn id="15" presetID="22" presetClass="entr" presetSubtype="4" fill="hold" nodeType="afterEffect">
                                  <p:stCondLst>
                                    <p:cond delay="0"/>
                                  </p:stCondLst>
                                  <p:childTnLst>
                                    <p:set>
                                      <p:cBhvr>
                                        <p:cTn id="16" dur="1" fill="hold">
                                          <p:stCondLst>
                                            <p:cond delay="0"/>
                                          </p:stCondLst>
                                        </p:cTn>
                                        <p:tgtEl>
                                          <p:spTgt spid="1027"/>
                                        </p:tgtEl>
                                        <p:attrNameLst>
                                          <p:attrName>style.visibility</p:attrName>
                                        </p:attrNameLst>
                                      </p:cBhvr>
                                      <p:to>
                                        <p:strVal val="visible"/>
                                      </p:to>
                                    </p:set>
                                    <p:animEffect transition="in" filter="wipe(down)">
                                      <p:cBhvr>
                                        <p:cTn id="17" dur="2000"/>
                                        <p:tgtEl>
                                          <p:spTgt spid="1027"/>
                                        </p:tgtEl>
                                      </p:cBhvr>
                                    </p:animEffect>
                                  </p:childTnLst>
                                </p:cTn>
                              </p:par>
                            </p:childTnLst>
                          </p:cTn>
                        </p:par>
                        <p:par>
                          <p:cTn id="18" fill="hold">
                            <p:stCondLst>
                              <p:cond delay="11601"/>
                            </p:stCondLst>
                            <p:childTnLst>
                              <p:par>
                                <p:cTn id="19" presetID="1" presetClass="entr" presetSubtype="0" fill="hold" grpId="0" nodeType="afterEffect">
                                  <p:stCondLst>
                                    <p:cond delay="0"/>
                                  </p:stCondLst>
                                  <p:childTnLst>
                                    <p:set>
                                      <p:cBhvr>
                                        <p:cTn id="20" dur="1" fill="hold">
                                          <p:stCondLst>
                                            <p:cond delay="0"/>
                                          </p:stCondLst>
                                        </p:cTn>
                                        <p:tgtEl>
                                          <p:spTgt spid="2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iterate type="lt">
                                    <p:tmAbs val="100"/>
                                  </p:iterate>
                                  <p:childTnLst>
                                    <p:set>
                                      <p:cBhvr>
                                        <p:cTn id="24" dur="1" fill="hold">
                                          <p:stCondLst>
                                            <p:cond delay="0"/>
                                          </p:stCondLst>
                                        </p:cTn>
                                        <p:tgtEl>
                                          <p:spTgt spid="2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23"/>
                                        </p:tgtEl>
                                        <p:attrNameLst>
                                          <p:attrName>style.visibility</p:attrName>
                                        </p:attrNameLst>
                                      </p:cBhvr>
                                      <p:to>
                                        <p:strVal val="visible"/>
                                      </p:to>
                                    </p:set>
                                    <p:animEffect transition="in" filter="wipe(left)">
                                      <p:cBhvr>
                                        <p:cTn id="29" dur="500"/>
                                        <p:tgtEl>
                                          <p:spTgt spid="23"/>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nodeType="clickEffect">
                                  <p:stCondLst>
                                    <p:cond delay="0"/>
                                  </p:stCondLst>
                                  <p:childTnLst>
                                    <p:set>
                                      <p:cBhvr>
                                        <p:cTn id="33" dur="1" fill="hold">
                                          <p:stCondLst>
                                            <p:cond delay="0"/>
                                          </p:stCondLst>
                                        </p:cTn>
                                        <p:tgtEl>
                                          <p:spTgt spid="24"/>
                                        </p:tgtEl>
                                        <p:attrNameLst>
                                          <p:attrName>style.visibility</p:attrName>
                                        </p:attrNameLst>
                                      </p:cBhvr>
                                      <p:to>
                                        <p:strVal val="visible"/>
                                      </p:to>
                                    </p:set>
                                    <p:animEffect transition="in" filter="wipe(down)">
                                      <p:cBhvr>
                                        <p:cTn id="34" dur="500"/>
                                        <p:tgtEl>
                                          <p:spTgt spid="24"/>
                                        </p:tgtEl>
                                      </p:cBhvr>
                                    </p:animEffect>
                                  </p:childTnLst>
                                </p:cTn>
                              </p:par>
                            </p:childTnLst>
                          </p:cTn>
                        </p:par>
                        <p:par>
                          <p:cTn id="35" fill="hold">
                            <p:stCondLst>
                              <p:cond delay="500"/>
                            </p:stCondLst>
                            <p:childTnLst>
                              <p:par>
                                <p:cTn id="36" presetID="1" presetClass="entr" presetSubtype="0" fill="hold" grpId="0" nodeType="afterEffect">
                                  <p:stCondLst>
                                    <p:cond delay="0"/>
                                  </p:stCondLst>
                                  <p:childTnLst>
                                    <p:set>
                                      <p:cBhvr>
                                        <p:cTn id="37" dur="1" fill="hold">
                                          <p:stCondLst>
                                            <p:cond delay="0"/>
                                          </p:stCondLst>
                                        </p:cTn>
                                        <p:tgtEl>
                                          <p:spTgt spid="27"/>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25"/>
                                        </p:tgtEl>
                                        <p:attrNameLst>
                                          <p:attrName>style.visibility</p:attrName>
                                        </p:attrNameLst>
                                      </p:cBhvr>
                                      <p:to>
                                        <p:strVal val="visible"/>
                                      </p:to>
                                    </p:set>
                                    <p:animEffect transition="in" filter="wipe(down)">
                                      <p:cBhvr>
                                        <p:cTn id="42" dur="500"/>
                                        <p:tgtEl>
                                          <p:spTgt spid="25"/>
                                        </p:tgtEl>
                                      </p:cBhvr>
                                    </p:animEffect>
                                  </p:childTnLst>
                                </p:cTn>
                              </p:par>
                            </p:childTnLst>
                          </p:cTn>
                        </p:par>
                        <p:par>
                          <p:cTn id="43" fill="hold">
                            <p:stCondLst>
                              <p:cond delay="500"/>
                            </p:stCondLst>
                            <p:childTnLst>
                              <p:par>
                                <p:cTn id="44" presetID="1" presetClass="entr" presetSubtype="0" fill="hold" grpId="0" nodeType="afterEffect">
                                  <p:stCondLst>
                                    <p:cond delay="0"/>
                                  </p:stCondLst>
                                  <p:childTnLst>
                                    <p:set>
                                      <p:cBhvr>
                                        <p:cTn id="45" dur="1" fill="hold">
                                          <p:stCondLst>
                                            <p:cond delay="0"/>
                                          </p:stCondLst>
                                        </p:cTn>
                                        <p:tgtEl>
                                          <p:spTgt spid="26"/>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iterate type="lt">
                                    <p:tmAbs val="100"/>
                                  </p:iterate>
                                  <p:childTnLst>
                                    <p:set>
                                      <p:cBhvr>
                                        <p:cTn id="49" dur="1" fill="hold">
                                          <p:stCondLst>
                                            <p:cond delay="0"/>
                                          </p:stCondLst>
                                        </p:cTn>
                                        <p:tgtEl>
                                          <p:spTgt spid="28"/>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29"/>
                                        </p:tgtEl>
                                        <p:attrNameLst>
                                          <p:attrName>style.visibility</p:attrName>
                                        </p:attrNameLst>
                                      </p:cBhvr>
                                      <p:to>
                                        <p:strVal val="visible"/>
                                      </p:to>
                                    </p:set>
                                    <p:animEffect transition="in" filter="wipe(left)">
                                      <p:cBhvr>
                                        <p:cTn id="54" dur="500"/>
                                        <p:tgtEl>
                                          <p:spTgt spid="29"/>
                                        </p:tgtEl>
                                      </p:cBhvr>
                                    </p:animEffect>
                                  </p:childTnLst>
                                </p:cTn>
                              </p:par>
                            </p:childTnLst>
                          </p:cTn>
                        </p:par>
                        <p:par>
                          <p:cTn id="55" fill="hold">
                            <p:stCondLst>
                              <p:cond delay="500"/>
                            </p:stCondLst>
                            <p:childTnLst>
                              <p:par>
                                <p:cTn id="56" presetID="4" presetClass="entr" presetSubtype="16" fill="hold" grpId="0" nodeType="afterEffect">
                                  <p:stCondLst>
                                    <p:cond delay="0"/>
                                  </p:stCondLst>
                                  <p:childTnLst>
                                    <p:set>
                                      <p:cBhvr>
                                        <p:cTn id="57" dur="1" fill="hold">
                                          <p:stCondLst>
                                            <p:cond delay="0"/>
                                          </p:stCondLst>
                                        </p:cTn>
                                        <p:tgtEl>
                                          <p:spTgt spid="30"/>
                                        </p:tgtEl>
                                        <p:attrNameLst>
                                          <p:attrName>style.visibility</p:attrName>
                                        </p:attrNameLst>
                                      </p:cBhvr>
                                      <p:to>
                                        <p:strVal val="visible"/>
                                      </p:to>
                                    </p:set>
                                    <p:animEffect transition="in" filter="box(in)">
                                      <p:cBhvr>
                                        <p:cTn id="58" dur="500"/>
                                        <p:tgtEl>
                                          <p:spTgt spid="30"/>
                                        </p:tgtEl>
                                      </p:cBhvr>
                                    </p:animEffec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8"/>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5" presetClass="entr" presetSubtype="10" fill="hold" grpId="0" nodeType="clickEffect">
                                  <p:stCondLst>
                                    <p:cond delay="0"/>
                                  </p:stCondLst>
                                  <p:childTnLst>
                                    <p:set>
                                      <p:cBhvr>
                                        <p:cTn id="66" dur="1" fill="hold">
                                          <p:stCondLst>
                                            <p:cond delay="0"/>
                                          </p:stCondLst>
                                        </p:cTn>
                                        <p:tgtEl>
                                          <p:spTgt spid="9"/>
                                        </p:tgtEl>
                                        <p:attrNameLst>
                                          <p:attrName>style.visibility</p:attrName>
                                        </p:attrNameLst>
                                      </p:cBhvr>
                                      <p:to>
                                        <p:strVal val="visible"/>
                                      </p:to>
                                    </p:set>
                                    <p:animEffect transition="in" filter="checkerboard(across)">
                                      <p:cBhvr>
                                        <p:cTn id="67" dur="500"/>
                                        <p:tgtEl>
                                          <p:spTgt spid="9"/>
                                        </p:tgtEl>
                                      </p:cBhvr>
                                    </p:animEffect>
                                  </p:childTnLst>
                                </p:cTn>
                              </p:par>
                            </p:childTnLst>
                          </p:cTn>
                        </p:par>
                      </p:childTnLst>
                    </p:cTn>
                  </p:par>
                  <p:par>
                    <p:cTn id="68" fill="hold">
                      <p:stCondLst>
                        <p:cond delay="indefinite"/>
                      </p:stCondLst>
                      <p:childTnLst>
                        <p:par>
                          <p:cTn id="69" fill="hold">
                            <p:stCondLst>
                              <p:cond delay="0"/>
                            </p:stCondLst>
                            <p:childTnLst>
                              <p:par>
                                <p:cTn id="70" presetID="5" presetClass="entr" presetSubtype="10" fill="hold" grpId="0" nodeType="clickEffect">
                                  <p:stCondLst>
                                    <p:cond delay="0"/>
                                  </p:stCondLst>
                                  <p:childTnLst>
                                    <p:set>
                                      <p:cBhvr>
                                        <p:cTn id="71" dur="1" fill="hold">
                                          <p:stCondLst>
                                            <p:cond delay="0"/>
                                          </p:stCondLst>
                                        </p:cTn>
                                        <p:tgtEl>
                                          <p:spTgt spid="10"/>
                                        </p:tgtEl>
                                        <p:attrNameLst>
                                          <p:attrName>style.visibility</p:attrName>
                                        </p:attrNameLst>
                                      </p:cBhvr>
                                      <p:to>
                                        <p:strVal val="visible"/>
                                      </p:to>
                                    </p:set>
                                    <p:animEffect transition="in" filter="checkerboard(across)">
                                      <p:cBhvr>
                                        <p:cTn id="7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P spid="10" grpId="0" animBg="1"/>
      <p:bldP spid="20" grpId="0" animBg="1"/>
      <p:bldP spid="21" grpId="0"/>
      <p:bldP spid="22" grpId="0" animBg="1"/>
      <p:bldP spid="23" grpId="0" animBg="1"/>
      <p:bldP spid="26" grpId="0"/>
      <p:bldP spid="27" grpId="0"/>
      <p:bldP spid="28" grpId="0" animBg="1"/>
      <p:bldP spid="29" grpId="0" animBg="1"/>
      <p:bldP spid="3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179512" y="188640"/>
            <a:ext cx="3312368" cy="1296144"/>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fr-FR" sz="1600" dirty="0" smtClean="0"/>
              <a:t>Une population augmente de 50%, puis diminue de 50% : retrouve-t-elle sa valeur de départ?</a:t>
            </a:r>
            <a:endParaRPr lang="fr-FR" sz="1600" dirty="0"/>
          </a:p>
        </p:txBody>
      </p:sp>
      <p:pic>
        <p:nvPicPr>
          <p:cNvPr id="2050" name="Picture 2" descr="C:\Users\rachel\AppData\Local\Microsoft\Windows\Temporary Internet Files\Content.IE5\7H7BTZUE\MC900054495[1].wmf"/>
          <p:cNvPicPr>
            <a:picLocks noChangeAspect="1" noChangeArrowheads="1"/>
          </p:cNvPicPr>
          <p:nvPr/>
        </p:nvPicPr>
        <p:blipFill>
          <a:blip r:embed="rId3" cstate="print"/>
          <a:srcRect/>
          <a:stretch>
            <a:fillRect/>
          </a:stretch>
        </p:blipFill>
        <p:spPr bwMode="auto">
          <a:xfrm>
            <a:off x="179512" y="2492896"/>
            <a:ext cx="1872208" cy="2551442"/>
          </a:xfrm>
          <a:prstGeom prst="rect">
            <a:avLst/>
          </a:prstGeom>
          <a:noFill/>
        </p:spPr>
      </p:pic>
      <p:sp>
        <p:nvSpPr>
          <p:cNvPr id="5" name="Rounded Rectangular Callout 4"/>
          <p:cNvSpPr/>
          <p:nvPr/>
        </p:nvSpPr>
        <p:spPr>
          <a:xfrm>
            <a:off x="2267744" y="2204864"/>
            <a:ext cx="2664296" cy="1800200"/>
          </a:xfrm>
          <a:prstGeom prst="wedgeRoundRectCallout">
            <a:avLst>
              <a:gd name="adj1" fmla="val -84383"/>
              <a:gd name="adj2" fmla="val -1176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Un village compte 100 habitants. Sa population augmente de 50%. A combien le nombre d’habitants s’élève-t-il a présent ?</a:t>
            </a:r>
            <a:endParaRPr lang="fr-FR" dirty="0"/>
          </a:p>
        </p:txBody>
      </p:sp>
      <p:pic>
        <p:nvPicPr>
          <p:cNvPr id="8" name="Picture 1" descr="C:\Users\Seb\AppData\Local\Temp\Fichiers Internet temporaires\Content.IE5\RCI1ITWG\MC900411320[1].wmf"/>
          <p:cNvPicPr>
            <a:picLocks noChangeAspect="1" noChangeArrowheads="1"/>
          </p:cNvPicPr>
          <p:nvPr/>
        </p:nvPicPr>
        <p:blipFill>
          <a:blip r:embed="rId4" cstate="print"/>
          <a:srcRect/>
          <a:stretch>
            <a:fillRect/>
          </a:stretch>
        </p:blipFill>
        <p:spPr bwMode="auto">
          <a:xfrm>
            <a:off x="683568" y="5085184"/>
            <a:ext cx="1330483" cy="1062683"/>
          </a:xfrm>
          <a:prstGeom prst="rect">
            <a:avLst/>
          </a:prstGeom>
          <a:noFill/>
          <a:ln w="9525">
            <a:noFill/>
            <a:miter lim="800000"/>
            <a:headEnd/>
            <a:tailEnd/>
          </a:ln>
        </p:spPr>
      </p:pic>
      <p:sp>
        <p:nvSpPr>
          <p:cNvPr id="9" name="Rounded Rectangle 8"/>
          <p:cNvSpPr/>
          <p:nvPr/>
        </p:nvSpPr>
        <p:spPr>
          <a:xfrm>
            <a:off x="2123728" y="4869160"/>
            <a:ext cx="6480720" cy="165618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Ne perdez pas de vue qu’un taux de variation exprime une vitesse d’évolution par rapport a une valeur de départ. Dans notre cas on part d’abord de 100, mais ensuite on part de 150. C’est ce qui explique qu’on ne revienne pas au point d’origine bien que le taux de variation soit le même en valeur absolue (+50%,-50%). </a:t>
            </a:r>
            <a:endParaRPr lang="fr-FR" dirty="0"/>
          </a:p>
        </p:txBody>
      </p:sp>
      <p:sp>
        <p:nvSpPr>
          <p:cNvPr id="15" name="Rounded Rectangular Callout 14"/>
          <p:cNvSpPr/>
          <p:nvPr/>
        </p:nvSpPr>
        <p:spPr>
          <a:xfrm>
            <a:off x="2267744" y="2204864"/>
            <a:ext cx="2664296" cy="1800200"/>
          </a:xfrm>
          <a:prstGeom prst="wedgeRoundRectCallout">
            <a:avLst>
              <a:gd name="adj1" fmla="val -84383"/>
              <a:gd name="adj2" fmla="val -1176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Voyons maintenant ce qui se passe si la population baisse de 50%</a:t>
            </a:r>
            <a:endParaRPr lang="fr-FR" dirty="0"/>
          </a:p>
        </p:txBody>
      </p:sp>
      <p:sp>
        <p:nvSpPr>
          <p:cNvPr id="27" name="Cube 26"/>
          <p:cNvSpPr/>
          <p:nvPr/>
        </p:nvSpPr>
        <p:spPr>
          <a:xfrm>
            <a:off x="5724128" y="2348880"/>
            <a:ext cx="576064" cy="1584176"/>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t>100</a:t>
            </a:r>
            <a:endParaRPr lang="fr-FR" sz="1200" dirty="0"/>
          </a:p>
        </p:txBody>
      </p:sp>
      <p:sp>
        <p:nvSpPr>
          <p:cNvPr id="28" name="TextBox 27"/>
          <p:cNvSpPr txBox="1"/>
          <p:nvPr/>
        </p:nvSpPr>
        <p:spPr>
          <a:xfrm>
            <a:off x="5652120" y="4077072"/>
            <a:ext cx="648072" cy="369332"/>
          </a:xfrm>
          <a:prstGeom prst="rect">
            <a:avLst/>
          </a:prstGeom>
          <a:noFill/>
        </p:spPr>
        <p:txBody>
          <a:bodyPr wrap="square" rtlCol="0">
            <a:spAutoFit/>
          </a:bodyPr>
          <a:lstStyle/>
          <a:p>
            <a:r>
              <a:rPr lang="fr-FR" dirty="0" smtClean="0"/>
              <a:t>100</a:t>
            </a:r>
            <a:endParaRPr lang="fr-FR" dirty="0"/>
          </a:p>
        </p:txBody>
      </p:sp>
      <p:sp>
        <p:nvSpPr>
          <p:cNvPr id="30" name="Cube 29"/>
          <p:cNvSpPr/>
          <p:nvPr/>
        </p:nvSpPr>
        <p:spPr>
          <a:xfrm>
            <a:off x="6588224" y="2348880"/>
            <a:ext cx="576064" cy="1584176"/>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t>100</a:t>
            </a:r>
            <a:endParaRPr lang="fr-FR" sz="1200" dirty="0"/>
          </a:p>
        </p:txBody>
      </p:sp>
      <p:sp>
        <p:nvSpPr>
          <p:cNvPr id="31" name="Cube 30"/>
          <p:cNvSpPr/>
          <p:nvPr/>
        </p:nvSpPr>
        <p:spPr>
          <a:xfrm>
            <a:off x="6588224" y="1700896"/>
            <a:ext cx="576064" cy="792000"/>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t>50</a:t>
            </a:r>
            <a:endParaRPr lang="fr-FR" sz="1200" dirty="0"/>
          </a:p>
        </p:txBody>
      </p:sp>
      <p:sp>
        <p:nvSpPr>
          <p:cNvPr id="32" name="TextBox 31"/>
          <p:cNvSpPr txBox="1"/>
          <p:nvPr/>
        </p:nvSpPr>
        <p:spPr>
          <a:xfrm>
            <a:off x="6516216" y="4067780"/>
            <a:ext cx="648072" cy="369332"/>
          </a:xfrm>
          <a:prstGeom prst="rect">
            <a:avLst/>
          </a:prstGeom>
          <a:noFill/>
        </p:spPr>
        <p:txBody>
          <a:bodyPr wrap="square" rtlCol="0">
            <a:spAutoFit/>
          </a:bodyPr>
          <a:lstStyle/>
          <a:p>
            <a:r>
              <a:rPr lang="fr-FR" dirty="0" smtClean="0"/>
              <a:t>150</a:t>
            </a:r>
            <a:endParaRPr lang="fr-FR" dirty="0"/>
          </a:p>
        </p:txBody>
      </p:sp>
      <p:sp>
        <p:nvSpPr>
          <p:cNvPr id="34" name="Cube 33"/>
          <p:cNvSpPr/>
          <p:nvPr/>
        </p:nvSpPr>
        <p:spPr>
          <a:xfrm>
            <a:off x="6588224" y="1700808"/>
            <a:ext cx="576064" cy="2232000"/>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t>150</a:t>
            </a:r>
            <a:endParaRPr lang="fr-FR" sz="1200" dirty="0"/>
          </a:p>
        </p:txBody>
      </p:sp>
      <p:sp>
        <p:nvSpPr>
          <p:cNvPr id="19" name="Cube 18"/>
          <p:cNvSpPr/>
          <p:nvPr/>
        </p:nvSpPr>
        <p:spPr>
          <a:xfrm>
            <a:off x="7524328" y="1700808"/>
            <a:ext cx="576064" cy="2232000"/>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t>150</a:t>
            </a:r>
            <a:endParaRPr lang="fr-FR" sz="1200" dirty="0"/>
          </a:p>
        </p:txBody>
      </p:sp>
      <p:sp>
        <p:nvSpPr>
          <p:cNvPr id="36" name="Cube 35"/>
          <p:cNvSpPr/>
          <p:nvPr/>
        </p:nvSpPr>
        <p:spPr>
          <a:xfrm>
            <a:off x="7524328" y="2745056"/>
            <a:ext cx="576064" cy="1188000"/>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t>75</a:t>
            </a:r>
            <a:endParaRPr lang="fr-FR" sz="1200" dirty="0"/>
          </a:p>
        </p:txBody>
      </p:sp>
      <p:sp>
        <p:nvSpPr>
          <p:cNvPr id="35" name="Cube 34"/>
          <p:cNvSpPr/>
          <p:nvPr/>
        </p:nvSpPr>
        <p:spPr>
          <a:xfrm>
            <a:off x="7524328" y="1700808"/>
            <a:ext cx="576064" cy="1188000"/>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t>75</a:t>
            </a:r>
            <a:endParaRPr lang="fr-FR" sz="1200" dirty="0"/>
          </a:p>
        </p:txBody>
      </p:sp>
      <p:sp>
        <p:nvSpPr>
          <p:cNvPr id="20" name="TextBox 19"/>
          <p:cNvSpPr txBox="1"/>
          <p:nvPr/>
        </p:nvSpPr>
        <p:spPr>
          <a:xfrm>
            <a:off x="7452320" y="4077072"/>
            <a:ext cx="576064" cy="369332"/>
          </a:xfrm>
          <a:prstGeom prst="rect">
            <a:avLst/>
          </a:prstGeom>
          <a:noFill/>
        </p:spPr>
        <p:txBody>
          <a:bodyPr wrap="square" rtlCol="0">
            <a:spAutoFit/>
          </a:bodyPr>
          <a:lstStyle/>
          <a:p>
            <a:r>
              <a:rPr lang="fr-FR" dirty="0" smtClean="0"/>
              <a:t>75</a:t>
            </a:r>
            <a:endParaRPr lang="fr-FR" dirty="0"/>
          </a:p>
        </p:txBody>
      </p:sp>
      <p:sp>
        <p:nvSpPr>
          <p:cNvPr id="21" name="Rounded Rectangular Callout 20"/>
          <p:cNvSpPr/>
          <p:nvPr/>
        </p:nvSpPr>
        <p:spPr>
          <a:xfrm>
            <a:off x="2267744" y="2204864"/>
            <a:ext cx="2664296" cy="1800200"/>
          </a:xfrm>
          <a:prstGeom prst="wedgeRoundRectCallout">
            <a:avLst>
              <a:gd name="adj1" fmla="val -84383"/>
              <a:gd name="adj2" fmla="val -1176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Nous observons que le nombre d’habitants ne revient pas à sa valeur d’origine 100, mais descend jusqu’à 75, la moitié de 150</a:t>
            </a:r>
            <a:endParaRPr lang="fr-FR"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2050"/>
                                        </p:tgtEl>
                                        <p:attrNameLst>
                                          <p:attrName>style.visibility</p:attrName>
                                        </p:attrNameLst>
                                      </p:cBhvr>
                                      <p:to>
                                        <p:strVal val="visible"/>
                                      </p:to>
                                    </p:set>
                                  </p:childTnLst>
                                </p:cTn>
                              </p:par>
                            </p:childTnLst>
                          </p:cTn>
                        </p:par>
                        <p:par>
                          <p:cTn id="12" fill="hold">
                            <p:stCondLst>
                              <p:cond delay="0"/>
                            </p:stCondLst>
                            <p:childTnLst>
                              <p:par>
                                <p:cTn id="13" presetID="1" presetClass="entr" presetSubtype="0" fill="hold" grpId="0" nodeType="afterEffect">
                                  <p:stCondLst>
                                    <p:cond delay="0"/>
                                  </p:stCondLst>
                                  <p:iterate type="lt">
                                    <p:tmAbs val="100"/>
                                  </p:iterate>
                                  <p:childTnLst>
                                    <p:set>
                                      <p:cBhvr>
                                        <p:cTn id="14" dur="1" fill="hold">
                                          <p:stCondLst>
                                            <p:cond delay="0"/>
                                          </p:stCondLst>
                                        </p:cTn>
                                        <p:tgtEl>
                                          <p:spTgt spid="5"/>
                                        </p:tgtEl>
                                        <p:attrNameLst>
                                          <p:attrName>style.visibility</p:attrName>
                                        </p:attrNameLst>
                                      </p:cBhvr>
                                      <p:to>
                                        <p:strVal val="visible"/>
                                      </p:to>
                                    </p:set>
                                  </p:childTnLst>
                                </p:cTn>
                              </p:par>
                            </p:childTnLst>
                          </p:cTn>
                        </p:par>
                        <p:par>
                          <p:cTn id="15" fill="hold">
                            <p:stCondLst>
                              <p:cond delay="10101"/>
                            </p:stCondLst>
                            <p:childTnLst>
                              <p:par>
                                <p:cTn id="16" presetID="22" presetClass="entr" presetSubtype="4" fill="hold" grpId="0" nodeType="afterEffect">
                                  <p:stCondLst>
                                    <p:cond delay="0"/>
                                  </p:stCondLst>
                                  <p:childTnLst>
                                    <p:set>
                                      <p:cBhvr>
                                        <p:cTn id="17" dur="1" fill="hold">
                                          <p:stCondLst>
                                            <p:cond delay="0"/>
                                          </p:stCondLst>
                                        </p:cTn>
                                        <p:tgtEl>
                                          <p:spTgt spid="27"/>
                                        </p:tgtEl>
                                        <p:attrNameLst>
                                          <p:attrName>style.visibility</p:attrName>
                                        </p:attrNameLst>
                                      </p:cBhvr>
                                      <p:to>
                                        <p:strVal val="visible"/>
                                      </p:to>
                                    </p:set>
                                    <p:animEffect transition="in" filter="wipe(down)">
                                      <p:cBhvr>
                                        <p:cTn id="18" dur="2000"/>
                                        <p:tgtEl>
                                          <p:spTgt spid="27"/>
                                        </p:tgtEl>
                                      </p:cBhvr>
                                    </p:animEffect>
                                  </p:childTnLst>
                                </p:cTn>
                              </p:par>
                            </p:childTnLst>
                          </p:cTn>
                        </p:par>
                        <p:par>
                          <p:cTn id="19" fill="hold">
                            <p:stCondLst>
                              <p:cond delay="12101"/>
                            </p:stCondLst>
                            <p:childTnLst>
                              <p:par>
                                <p:cTn id="20" presetID="1" presetClass="entr" presetSubtype="0" fill="hold" grpId="0" nodeType="afterEffect">
                                  <p:stCondLst>
                                    <p:cond delay="0"/>
                                  </p:stCondLst>
                                  <p:childTnLst>
                                    <p:set>
                                      <p:cBhvr>
                                        <p:cTn id="21" dur="1" fill="hold">
                                          <p:stCondLst>
                                            <p:cond delay="0"/>
                                          </p:stCondLst>
                                        </p:cTn>
                                        <p:tgtEl>
                                          <p:spTgt spid="28"/>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30"/>
                                        </p:tgtEl>
                                        <p:attrNameLst>
                                          <p:attrName>style.visibility</p:attrName>
                                        </p:attrNameLst>
                                      </p:cBhvr>
                                      <p:to>
                                        <p:strVal val="visible"/>
                                      </p:to>
                                    </p:set>
                                    <p:animEffect transition="in" filter="wipe(down)">
                                      <p:cBhvr>
                                        <p:cTn id="26" dur="2000"/>
                                        <p:tgtEl>
                                          <p:spTgt spid="30"/>
                                        </p:tgtEl>
                                      </p:cBhvr>
                                    </p:animEffect>
                                  </p:childTnLst>
                                </p:cTn>
                              </p:par>
                            </p:childTnLst>
                          </p:cTn>
                        </p:par>
                      </p:childTnLst>
                    </p:cTn>
                  </p:par>
                  <p:par>
                    <p:cTn id="27" fill="hold">
                      <p:stCondLst>
                        <p:cond delay="indefinite"/>
                      </p:stCondLst>
                      <p:childTnLst>
                        <p:par>
                          <p:cTn id="28" fill="hold">
                            <p:stCondLst>
                              <p:cond delay="0"/>
                            </p:stCondLst>
                            <p:childTnLst>
                              <p:par>
                                <p:cTn id="29" presetID="26" presetClass="entr" presetSubtype="0" fill="hold" grpId="0" nodeType="clickEffect">
                                  <p:stCondLst>
                                    <p:cond delay="0"/>
                                  </p:stCondLst>
                                  <p:childTnLst>
                                    <p:set>
                                      <p:cBhvr>
                                        <p:cTn id="30" dur="1" fill="hold">
                                          <p:stCondLst>
                                            <p:cond delay="0"/>
                                          </p:stCondLst>
                                        </p:cTn>
                                        <p:tgtEl>
                                          <p:spTgt spid="31"/>
                                        </p:tgtEl>
                                        <p:attrNameLst>
                                          <p:attrName>style.visibility</p:attrName>
                                        </p:attrNameLst>
                                      </p:cBhvr>
                                      <p:to>
                                        <p:strVal val="visible"/>
                                      </p:to>
                                    </p:set>
                                    <p:animEffect transition="in" filter="wipe(down)">
                                      <p:cBhvr>
                                        <p:cTn id="31" dur="580">
                                          <p:stCondLst>
                                            <p:cond delay="0"/>
                                          </p:stCondLst>
                                        </p:cTn>
                                        <p:tgtEl>
                                          <p:spTgt spid="31"/>
                                        </p:tgtEl>
                                      </p:cBhvr>
                                    </p:animEffect>
                                    <p:anim calcmode="lin" valueType="num">
                                      <p:cBhvr>
                                        <p:cTn id="32" dur="1822" tmFilter="0,0; 0.14,0.36; 0.43,0.73; 0.71,0.91; 1.0,1.0">
                                          <p:stCondLst>
                                            <p:cond delay="0"/>
                                          </p:stCondLst>
                                        </p:cTn>
                                        <p:tgtEl>
                                          <p:spTgt spid="31"/>
                                        </p:tgtEl>
                                        <p:attrNameLst>
                                          <p:attrName>ppt_x</p:attrName>
                                        </p:attrNameLst>
                                      </p:cBhvr>
                                      <p:tavLst>
                                        <p:tav tm="0">
                                          <p:val>
                                            <p:strVal val="#ppt_x-0.25"/>
                                          </p:val>
                                        </p:tav>
                                        <p:tav tm="100000">
                                          <p:val>
                                            <p:strVal val="#ppt_x"/>
                                          </p:val>
                                        </p:tav>
                                      </p:tavLst>
                                    </p:anim>
                                    <p:anim calcmode="lin" valueType="num">
                                      <p:cBhvr>
                                        <p:cTn id="33" dur="664" tmFilter="0.0,0.0; 0.25,0.07; 0.50,0.2; 0.75,0.467; 1.0,1.0">
                                          <p:stCondLst>
                                            <p:cond delay="0"/>
                                          </p:stCondLst>
                                        </p:cTn>
                                        <p:tgtEl>
                                          <p:spTgt spid="31"/>
                                        </p:tgtEl>
                                        <p:attrNameLst>
                                          <p:attrName>ppt_y</p:attrName>
                                        </p:attrNameLst>
                                      </p:cBhvr>
                                      <p:tavLst>
                                        <p:tav tm="0" fmla="#ppt_y-sin(pi*$)/3">
                                          <p:val>
                                            <p:fltVal val="0.5"/>
                                          </p:val>
                                        </p:tav>
                                        <p:tav tm="100000">
                                          <p:val>
                                            <p:fltVal val="1"/>
                                          </p:val>
                                        </p:tav>
                                      </p:tavLst>
                                    </p:anim>
                                    <p:anim calcmode="lin" valueType="num">
                                      <p:cBhvr>
                                        <p:cTn id="34" dur="664" tmFilter="0, 0; 0.125,0.2665; 0.25,0.4; 0.375,0.465; 0.5,0.5;  0.625,0.535; 0.75,0.6; 0.875,0.7335; 1,1">
                                          <p:stCondLst>
                                            <p:cond delay="664"/>
                                          </p:stCondLst>
                                        </p:cTn>
                                        <p:tgtEl>
                                          <p:spTgt spid="31"/>
                                        </p:tgtEl>
                                        <p:attrNameLst>
                                          <p:attrName>ppt_y</p:attrName>
                                        </p:attrNameLst>
                                      </p:cBhvr>
                                      <p:tavLst>
                                        <p:tav tm="0" fmla="#ppt_y-sin(pi*$)/9">
                                          <p:val>
                                            <p:fltVal val="0"/>
                                          </p:val>
                                        </p:tav>
                                        <p:tav tm="100000">
                                          <p:val>
                                            <p:fltVal val="1"/>
                                          </p:val>
                                        </p:tav>
                                      </p:tavLst>
                                    </p:anim>
                                    <p:anim calcmode="lin" valueType="num">
                                      <p:cBhvr>
                                        <p:cTn id="35" dur="332" tmFilter="0, 0; 0.125,0.2665; 0.25,0.4; 0.375,0.465; 0.5,0.5;  0.625,0.535; 0.75,0.6; 0.875,0.7335; 1,1">
                                          <p:stCondLst>
                                            <p:cond delay="1324"/>
                                          </p:stCondLst>
                                        </p:cTn>
                                        <p:tgtEl>
                                          <p:spTgt spid="31"/>
                                        </p:tgtEl>
                                        <p:attrNameLst>
                                          <p:attrName>ppt_y</p:attrName>
                                        </p:attrNameLst>
                                      </p:cBhvr>
                                      <p:tavLst>
                                        <p:tav tm="0" fmla="#ppt_y-sin(pi*$)/27">
                                          <p:val>
                                            <p:fltVal val="0"/>
                                          </p:val>
                                        </p:tav>
                                        <p:tav tm="100000">
                                          <p:val>
                                            <p:fltVal val="1"/>
                                          </p:val>
                                        </p:tav>
                                      </p:tavLst>
                                    </p:anim>
                                    <p:anim calcmode="lin" valueType="num">
                                      <p:cBhvr>
                                        <p:cTn id="36" dur="164" tmFilter="0, 0; 0.125,0.2665; 0.25,0.4; 0.375,0.465; 0.5,0.5;  0.625,0.535; 0.75,0.6; 0.875,0.7335; 1,1">
                                          <p:stCondLst>
                                            <p:cond delay="1656"/>
                                          </p:stCondLst>
                                        </p:cTn>
                                        <p:tgtEl>
                                          <p:spTgt spid="31"/>
                                        </p:tgtEl>
                                        <p:attrNameLst>
                                          <p:attrName>ppt_y</p:attrName>
                                        </p:attrNameLst>
                                      </p:cBhvr>
                                      <p:tavLst>
                                        <p:tav tm="0" fmla="#ppt_y-sin(pi*$)/81">
                                          <p:val>
                                            <p:fltVal val="0"/>
                                          </p:val>
                                        </p:tav>
                                        <p:tav tm="100000">
                                          <p:val>
                                            <p:fltVal val="1"/>
                                          </p:val>
                                        </p:tav>
                                      </p:tavLst>
                                    </p:anim>
                                    <p:animScale>
                                      <p:cBhvr>
                                        <p:cTn id="37" dur="26">
                                          <p:stCondLst>
                                            <p:cond delay="650"/>
                                          </p:stCondLst>
                                        </p:cTn>
                                        <p:tgtEl>
                                          <p:spTgt spid="31"/>
                                        </p:tgtEl>
                                      </p:cBhvr>
                                      <p:to x="100000" y="60000"/>
                                    </p:animScale>
                                    <p:animScale>
                                      <p:cBhvr>
                                        <p:cTn id="38" dur="166" decel="50000">
                                          <p:stCondLst>
                                            <p:cond delay="676"/>
                                          </p:stCondLst>
                                        </p:cTn>
                                        <p:tgtEl>
                                          <p:spTgt spid="31"/>
                                        </p:tgtEl>
                                      </p:cBhvr>
                                      <p:to x="100000" y="100000"/>
                                    </p:animScale>
                                    <p:animScale>
                                      <p:cBhvr>
                                        <p:cTn id="39" dur="26">
                                          <p:stCondLst>
                                            <p:cond delay="1312"/>
                                          </p:stCondLst>
                                        </p:cTn>
                                        <p:tgtEl>
                                          <p:spTgt spid="31"/>
                                        </p:tgtEl>
                                      </p:cBhvr>
                                      <p:to x="100000" y="80000"/>
                                    </p:animScale>
                                    <p:animScale>
                                      <p:cBhvr>
                                        <p:cTn id="40" dur="166" decel="50000">
                                          <p:stCondLst>
                                            <p:cond delay="1338"/>
                                          </p:stCondLst>
                                        </p:cTn>
                                        <p:tgtEl>
                                          <p:spTgt spid="31"/>
                                        </p:tgtEl>
                                      </p:cBhvr>
                                      <p:to x="100000" y="100000"/>
                                    </p:animScale>
                                    <p:animScale>
                                      <p:cBhvr>
                                        <p:cTn id="41" dur="26">
                                          <p:stCondLst>
                                            <p:cond delay="1642"/>
                                          </p:stCondLst>
                                        </p:cTn>
                                        <p:tgtEl>
                                          <p:spTgt spid="31"/>
                                        </p:tgtEl>
                                      </p:cBhvr>
                                      <p:to x="100000" y="90000"/>
                                    </p:animScale>
                                    <p:animScale>
                                      <p:cBhvr>
                                        <p:cTn id="42" dur="166" decel="50000">
                                          <p:stCondLst>
                                            <p:cond delay="1668"/>
                                          </p:stCondLst>
                                        </p:cTn>
                                        <p:tgtEl>
                                          <p:spTgt spid="31"/>
                                        </p:tgtEl>
                                      </p:cBhvr>
                                      <p:to x="100000" y="100000"/>
                                    </p:animScale>
                                    <p:animScale>
                                      <p:cBhvr>
                                        <p:cTn id="43" dur="26">
                                          <p:stCondLst>
                                            <p:cond delay="1808"/>
                                          </p:stCondLst>
                                        </p:cTn>
                                        <p:tgtEl>
                                          <p:spTgt spid="31"/>
                                        </p:tgtEl>
                                      </p:cBhvr>
                                      <p:to x="100000" y="95000"/>
                                    </p:animScale>
                                    <p:animScale>
                                      <p:cBhvr>
                                        <p:cTn id="44" dur="166" decel="50000">
                                          <p:stCondLst>
                                            <p:cond delay="1834"/>
                                          </p:stCondLst>
                                        </p:cTn>
                                        <p:tgtEl>
                                          <p:spTgt spid="31"/>
                                        </p:tgtEl>
                                      </p:cBhvr>
                                      <p:to x="100000" y="100000"/>
                                    </p:animScale>
                                  </p:childTnLst>
                                </p:cTn>
                              </p:par>
                            </p:childTnLst>
                          </p:cTn>
                        </p:par>
                        <p:par>
                          <p:cTn id="45" fill="hold">
                            <p:stCondLst>
                              <p:cond delay="2000"/>
                            </p:stCondLst>
                            <p:childTnLst>
                              <p:par>
                                <p:cTn id="46" presetID="1" presetClass="entr" presetSubtype="0" fill="hold" grpId="0" nodeType="afterEffect">
                                  <p:stCondLst>
                                    <p:cond delay="0"/>
                                  </p:stCondLst>
                                  <p:childTnLst>
                                    <p:set>
                                      <p:cBhvr>
                                        <p:cTn id="47" dur="1" fill="hold">
                                          <p:stCondLst>
                                            <p:cond delay="0"/>
                                          </p:stCondLst>
                                        </p:cTn>
                                        <p:tgtEl>
                                          <p:spTgt spid="32"/>
                                        </p:tgtEl>
                                        <p:attrNameLst>
                                          <p:attrName>style.visibility</p:attrName>
                                        </p:attrNameLst>
                                      </p:cBhvr>
                                      <p:to>
                                        <p:strVal val="visible"/>
                                      </p:to>
                                    </p:set>
                                  </p:childTnLst>
                                </p:cTn>
                              </p:par>
                            </p:childTnLst>
                          </p:cTn>
                        </p:par>
                        <p:par>
                          <p:cTn id="48" fill="hold">
                            <p:stCondLst>
                              <p:cond delay="2000"/>
                            </p:stCondLst>
                            <p:childTnLst>
                              <p:par>
                                <p:cTn id="49" presetID="1" presetClass="entr" presetSubtype="0" fill="hold" grpId="1" nodeType="afterEffect">
                                  <p:stCondLst>
                                    <p:cond delay="0"/>
                                  </p:stCondLst>
                                  <p:childTnLst>
                                    <p:set>
                                      <p:cBhvr>
                                        <p:cTn id="50" dur="1" fill="hold">
                                          <p:stCondLst>
                                            <p:cond delay="0"/>
                                          </p:stCondLst>
                                        </p:cTn>
                                        <p:tgtEl>
                                          <p:spTgt spid="3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5" presetClass="entr" presetSubtype="10" fill="hold" grpId="0" nodeType="clickEffect">
                                  <p:stCondLst>
                                    <p:cond delay="0"/>
                                  </p:stCondLst>
                                  <p:childTnLst>
                                    <p:set>
                                      <p:cBhvr>
                                        <p:cTn id="54" dur="1" fill="hold">
                                          <p:stCondLst>
                                            <p:cond delay="0"/>
                                          </p:stCondLst>
                                        </p:cTn>
                                        <p:tgtEl>
                                          <p:spTgt spid="34"/>
                                        </p:tgtEl>
                                        <p:attrNameLst>
                                          <p:attrName>style.visibility</p:attrName>
                                        </p:attrNameLst>
                                      </p:cBhvr>
                                      <p:to>
                                        <p:strVal val="visible"/>
                                      </p:to>
                                    </p:set>
                                    <p:animEffect transition="in" filter="checkerboard(across)">
                                      <p:cBhvr>
                                        <p:cTn id="55" dur="500"/>
                                        <p:tgtEl>
                                          <p:spTgt spid="34"/>
                                        </p:tgtEl>
                                      </p:cBhvr>
                                    </p:animEffec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iterate type="lt">
                                    <p:tmAbs val="100"/>
                                  </p:iterate>
                                  <p:childTnLst>
                                    <p:set>
                                      <p:cBhvr>
                                        <p:cTn id="59" dur="1" fill="hold">
                                          <p:stCondLst>
                                            <p:cond delay="0"/>
                                          </p:stCondLst>
                                        </p:cTn>
                                        <p:tgtEl>
                                          <p:spTgt spid="15"/>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22" presetClass="entr" presetSubtype="4" fill="hold" grpId="0" nodeType="clickEffect">
                                  <p:stCondLst>
                                    <p:cond delay="0"/>
                                  </p:stCondLst>
                                  <p:childTnLst>
                                    <p:set>
                                      <p:cBhvr>
                                        <p:cTn id="63" dur="1" fill="hold">
                                          <p:stCondLst>
                                            <p:cond delay="0"/>
                                          </p:stCondLst>
                                        </p:cTn>
                                        <p:tgtEl>
                                          <p:spTgt spid="19"/>
                                        </p:tgtEl>
                                        <p:attrNameLst>
                                          <p:attrName>style.visibility</p:attrName>
                                        </p:attrNameLst>
                                      </p:cBhvr>
                                      <p:to>
                                        <p:strVal val="visible"/>
                                      </p:to>
                                    </p:set>
                                    <p:animEffect transition="in" filter="wipe(down)">
                                      <p:cBhvr>
                                        <p:cTn id="64" dur="2000"/>
                                        <p:tgtEl>
                                          <p:spTgt spid="19"/>
                                        </p:tgtEl>
                                      </p:cBhvr>
                                    </p:animEffect>
                                  </p:childTnLst>
                                </p:cTn>
                              </p:par>
                            </p:childTnLst>
                          </p:cTn>
                        </p:par>
                      </p:childTnLst>
                    </p:cTn>
                  </p:par>
                  <p:par>
                    <p:cTn id="65" fill="hold">
                      <p:stCondLst>
                        <p:cond delay="indefinite"/>
                      </p:stCondLst>
                      <p:childTnLst>
                        <p:par>
                          <p:cTn id="66" fill="hold">
                            <p:stCondLst>
                              <p:cond delay="0"/>
                            </p:stCondLst>
                            <p:childTnLst>
                              <p:par>
                                <p:cTn id="67" presetID="3" presetClass="exit" presetSubtype="10" fill="hold" grpId="1" nodeType="clickEffect">
                                  <p:stCondLst>
                                    <p:cond delay="0"/>
                                  </p:stCondLst>
                                  <p:childTnLst>
                                    <p:animEffect transition="out" filter="blinds(horizontal)">
                                      <p:cBhvr>
                                        <p:cTn id="68" dur="500"/>
                                        <p:tgtEl>
                                          <p:spTgt spid="19"/>
                                        </p:tgtEl>
                                      </p:cBhvr>
                                    </p:animEffect>
                                    <p:set>
                                      <p:cBhvr>
                                        <p:cTn id="69" dur="1" fill="hold">
                                          <p:stCondLst>
                                            <p:cond delay="499"/>
                                          </p:stCondLst>
                                        </p:cTn>
                                        <p:tgtEl>
                                          <p:spTgt spid="19"/>
                                        </p:tgtEl>
                                        <p:attrNameLst>
                                          <p:attrName>style.visibility</p:attrName>
                                        </p:attrNameLst>
                                      </p:cBhvr>
                                      <p:to>
                                        <p:strVal val="hidden"/>
                                      </p:to>
                                    </p:set>
                                  </p:childTnLst>
                                </p:cTn>
                              </p:par>
                              <p:par>
                                <p:cTn id="70" presetID="1" presetClass="entr" presetSubtype="0" fill="hold" grpId="0" nodeType="withEffect">
                                  <p:stCondLst>
                                    <p:cond delay="0"/>
                                  </p:stCondLst>
                                  <p:childTnLst>
                                    <p:set>
                                      <p:cBhvr>
                                        <p:cTn id="71" dur="1" fill="hold">
                                          <p:stCondLst>
                                            <p:cond delay="0"/>
                                          </p:stCondLst>
                                        </p:cTn>
                                        <p:tgtEl>
                                          <p:spTgt spid="36"/>
                                        </p:tgtEl>
                                        <p:attrNameLst>
                                          <p:attrName>style.visibility</p:attrName>
                                        </p:attrNameLst>
                                      </p:cBhvr>
                                      <p:to>
                                        <p:strVal val="visible"/>
                                      </p:to>
                                    </p:set>
                                  </p:childTnLst>
                                </p:cTn>
                              </p:par>
                              <p:par>
                                <p:cTn id="72" presetID="1" presetClass="entr" presetSubtype="0" fill="hold" grpId="0" nodeType="withEffect">
                                  <p:stCondLst>
                                    <p:cond delay="0"/>
                                  </p:stCondLst>
                                  <p:childTnLst>
                                    <p:set>
                                      <p:cBhvr>
                                        <p:cTn id="73" dur="1" fill="hold">
                                          <p:stCondLst>
                                            <p:cond delay="0"/>
                                          </p:stCondLst>
                                        </p:cTn>
                                        <p:tgtEl>
                                          <p:spTgt spid="35"/>
                                        </p:tgtEl>
                                        <p:attrNameLst>
                                          <p:attrName>style.visibility</p:attrName>
                                        </p:attrNameLst>
                                      </p:cBhvr>
                                      <p:to>
                                        <p:strVal val="visible"/>
                                      </p:to>
                                    </p:set>
                                  </p:childTnLst>
                                </p:cTn>
                              </p:par>
                            </p:childTnLst>
                          </p:cTn>
                        </p:par>
                      </p:childTnLst>
                    </p:cTn>
                  </p:par>
                  <p:par>
                    <p:cTn id="74" fill="hold">
                      <p:stCondLst>
                        <p:cond delay="indefinite"/>
                      </p:stCondLst>
                      <p:childTnLst>
                        <p:par>
                          <p:cTn id="75" fill="hold">
                            <p:stCondLst>
                              <p:cond delay="0"/>
                            </p:stCondLst>
                            <p:childTnLst>
                              <p:par>
                                <p:cTn id="76" presetID="22" presetClass="exit" presetSubtype="1" fill="hold" grpId="1" nodeType="clickEffect">
                                  <p:stCondLst>
                                    <p:cond delay="0"/>
                                  </p:stCondLst>
                                  <p:childTnLst>
                                    <p:animEffect transition="out" filter="wipe(up)">
                                      <p:cBhvr>
                                        <p:cTn id="77" dur="500"/>
                                        <p:tgtEl>
                                          <p:spTgt spid="35"/>
                                        </p:tgtEl>
                                      </p:cBhvr>
                                    </p:animEffect>
                                    <p:set>
                                      <p:cBhvr>
                                        <p:cTn id="78" dur="1" fill="hold">
                                          <p:stCondLst>
                                            <p:cond delay="499"/>
                                          </p:stCondLst>
                                        </p:cTn>
                                        <p:tgtEl>
                                          <p:spTgt spid="35"/>
                                        </p:tgtEl>
                                        <p:attrNameLst>
                                          <p:attrName>style.visibility</p:attrName>
                                        </p:attrNameLst>
                                      </p:cBhvr>
                                      <p:to>
                                        <p:strVal val="hidden"/>
                                      </p:to>
                                    </p:set>
                                  </p:childTnLst>
                                </p:cTn>
                              </p:par>
                            </p:childTnLst>
                          </p:cTn>
                        </p:par>
                        <p:par>
                          <p:cTn id="79" fill="hold">
                            <p:stCondLst>
                              <p:cond delay="500"/>
                            </p:stCondLst>
                            <p:childTnLst>
                              <p:par>
                                <p:cTn id="80" presetID="1" presetClass="entr" presetSubtype="0" fill="hold" grpId="0" nodeType="afterEffect">
                                  <p:stCondLst>
                                    <p:cond delay="0"/>
                                  </p:stCondLst>
                                  <p:childTnLst>
                                    <p:set>
                                      <p:cBhvr>
                                        <p:cTn id="81" dur="1" fill="hold">
                                          <p:stCondLst>
                                            <p:cond delay="0"/>
                                          </p:stCondLst>
                                        </p:cTn>
                                        <p:tgtEl>
                                          <p:spTgt spid="20"/>
                                        </p:tgtEl>
                                        <p:attrNameLst>
                                          <p:attrName>style.visibility</p:attrName>
                                        </p:attrNameLst>
                                      </p:cBhvr>
                                      <p:to>
                                        <p:strVal val="visible"/>
                                      </p:to>
                                    </p:set>
                                  </p:childTnLst>
                                </p:cTn>
                              </p:par>
                            </p:childTnLst>
                          </p:cTn>
                        </p:par>
                      </p:childTnLst>
                    </p:cTn>
                  </p:par>
                  <p:par>
                    <p:cTn id="82" fill="hold">
                      <p:stCondLst>
                        <p:cond delay="indefinite"/>
                      </p:stCondLst>
                      <p:childTnLst>
                        <p:par>
                          <p:cTn id="83" fill="hold">
                            <p:stCondLst>
                              <p:cond delay="0"/>
                            </p:stCondLst>
                            <p:childTnLst>
                              <p:par>
                                <p:cTn id="84" presetID="1" presetClass="entr" presetSubtype="0" fill="hold" grpId="0" nodeType="clickEffect">
                                  <p:stCondLst>
                                    <p:cond delay="0"/>
                                  </p:stCondLst>
                                  <p:iterate type="lt">
                                    <p:tmAbs val="100"/>
                                  </p:iterate>
                                  <p:childTnLst>
                                    <p:set>
                                      <p:cBhvr>
                                        <p:cTn id="85" dur="1" fill="hold">
                                          <p:stCondLst>
                                            <p:cond delay="0"/>
                                          </p:stCondLst>
                                        </p:cTn>
                                        <p:tgtEl>
                                          <p:spTgt spid="21"/>
                                        </p:tgtEl>
                                        <p:attrNameLst>
                                          <p:attrName>style.visibility</p:attrName>
                                        </p:attrNameLst>
                                      </p:cBhvr>
                                      <p:to>
                                        <p:strVal val="visible"/>
                                      </p:to>
                                    </p:set>
                                  </p:childTnLst>
                                </p:cTn>
                              </p:par>
                            </p:childTnLst>
                          </p:cTn>
                        </p:par>
                      </p:childTnLst>
                    </p:cTn>
                  </p:par>
                  <p:par>
                    <p:cTn id="86" fill="hold">
                      <p:stCondLst>
                        <p:cond delay="indefinite"/>
                      </p:stCondLst>
                      <p:childTnLst>
                        <p:par>
                          <p:cTn id="87" fill="hold">
                            <p:stCondLst>
                              <p:cond delay="0"/>
                            </p:stCondLst>
                            <p:childTnLst>
                              <p:par>
                                <p:cTn id="88" presetID="1" presetClass="entr" presetSubtype="0" fill="hold" nodeType="clickEffect">
                                  <p:stCondLst>
                                    <p:cond delay="0"/>
                                  </p:stCondLst>
                                  <p:childTnLst>
                                    <p:set>
                                      <p:cBhvr>
                                        <p:cTn id="89" dur="1" fill="hold">
                                          <p:stCondLst>
                                            <p:cond delay="0"/>
                                          </p:stCondLst>
                                        </p:cTn>
                                        <p:tgtEl>
                                          <p:spTgt spid="8"/>
                                        </p:tgtEl>
                                        <p:attrNameLst>
                                          <p:attrName>style.visibility</p:attrName>
                                        </p:attrNameLst>
                                      </p:cBhvr>
                                      <p:to>
                                        <p:strVal val="visible"/>
                                      </p:to>
                                    </p:set>
                                  </p:childTnLst>
                                </p:cTn>
                              </p:par>
                            </p:childTnLst>
                          </p:cTn>
                        </p:par>
                        <p:par>
                          <p:cTn id="90" fill="hold">
                            <p:stCondLst>
                              <p:cond delay="0"/>
                            </p:stCondLst>
                            <p:childTnLst>
                              <p:par>
                                <p:cTn id="91" presetID="5" presetClass="entr" presetSubtype="10" fill="hold" grpId="0" nodeType="afterEffect">
                                  <p:stCondLst>
                                    <p:cond delay="0"/>
                                  </p:stCondLst>
                                  <p:childTnLst>
                                    <p:set>
                                      <p:cBhvr>
                                        <p:cTn id="92" dur="1" fill="hold">
                                          <p:stCondLst>
                                            <p:cond delay="0"/>
                                          </p:stCondLst>
                                        </p:cTn>
                                        <p:tgtEl>
                                          <p:spTgt spid="9"/>
                                        </p:tgtEl>
                                        <p:attrNameLst>
                                          <p:attrName>style.visibility</p:attrName>
                                        </p:attrNameLst>
                                      </p:cBhvr>
                                      <p:to>
                                        <p:strVal val="visible"/>
                                      </p:to>
                                    </p:set>
                                    <p:animEffect transition="in" filter="checkerboard(across)">
                                      <p:cBhvr>
                                        <p:cTn id="9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9" grpId="0" animBg="1"/>
      <p:bldP spid="15" grpId="0" animBg="1"/>
      <p:bldP spid="27" grpId="0" animBg="1"/>
      <p:bldP spid="28" grpId="0"/>
      <p:bldP spid="30" grpId="0" animBg="1"/>
      <p:bldP spid="31" grpId="0" animBg="1"/>
      <p:bldP spid="32" grpId="0"/>
      <p:bldP spid="32" grpId="1"/>
      <p:bldP spid="34" grpId="0" animBg="1"/>
      <p:bldP spid="19" grpId="0" animBg="1"/>
      <p:bldP spid="19" grpId="1" animBg="1"/>
      <p:bldP spid="36" grpId="0" animBg="1"/>
      <p:bldP spid="35" grpId="0" animBg="1"/>
      <p:bldP spid="35" grpId="1" animBg="1"/>
      <p:bldP spid="20" grpId="0"/>
      <p:bldP spid="2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4"/>
          <p:cNvSpPr txBox="1">
            <a:spLocks/>
          </p:cNvSpPr>
          <p:nvPr/>
        </p:nvSpPr>
        <p:spPr>
          <a:xfrm>
            <a:off x="395536" y="1340768"/>
            <a:ext cx="8229600" cy="4176464"/>
          </a:xfrm>
          <a:prstGeom prst="rect">
            <a:avLst/>
          </a:prstGeom>
        </p:spPr>
        <p:txBody>
          <a:bodyPr/>
          <a:lstStyle/>
          <a:p>
            <a:pPr algn="ctr" fontAlgn="auto">
              <a:spcAft>
                <a:spcPts val="0"/>
              </a:spcAft>
              <a:defRPr/>
            </a:pPr>
            <a:r>
              <a:rPr lang="fr-FR" sz="9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ea typeface="+mj-ea"/>
                <a:cs typeface="+mj-cs"/>
              </a:rPr>
              <a:t>DÉFINITION</a:t>
            </a:r>
          </a:p>
          <a:p>
            <a:pPr algn="ctr" fontAlgn="auto">
              <a:spcAft>
                <a:spcPts val="0"/>
              </a:spcAft>
              <a:defRPr/>
            </a:pPr>
            <a:r>
              <a:rPr lang="fr-FR" sz="9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ea typeface="+mj-ea"/>
                <a:cs typeface="+mj-cs"/>
              </a:rPr>
              <a:t>ET</a:t>
            </a:r>
          </a:p>
          <a:p>
            <a:pPr algn="ctr" fontAlgn="auto">
              <a:spcAft>
                <a:spcPts val="0"/>
              </a:spcAft>
              <a:defRPr/>
            </a:pPr>
            <a:r>
              <a:rPr lang="fr-FR" sz="9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ea typeface="+mj-ea"/>
                <a:cs typeface="+mj-cs"/>
              </a:rPr>
              <a:t>INTÉRÊT</a:t>
            </a: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251520" y="764704"/>
            <a:ext cx="2952328" cy="1080120"/>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fr-FR" dirty="0" smtClean="0"/>
              <a:t>Un taux de variation négatif est-il possible?</a:t>
            </a:r>
            <a:endParaRPr lang="fr-FR" dirty="0"/>
          </a:p>
        </p:txBody>
      </p:sp>
      <p:sp>
        <p:nvSpPr>
          <p:cNvPr id="3" name="Oval 2"/>
          <p:cNvSpPr/>
          <p:nvPr/>
        </p:nvSpPr>
        <p:spPr>
          <a:xfrm>
            <a:off x="144016" y="2564904"/>
            <a:ext cx="3059832" cy="1080120"/>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fr-FR" dirty="0" smtClean="0"/>
              <a:t>Un taux de variation supérieur a 100% est-il possible ?</a:t>
            </a:r>
            <a:endParaRPr lang="fr-FR" dirty="0"/>
          </a:p>
        </p:txBody>
      </p:sp>
      <p:sp>
        <p:nvSpPr>
          <p:cNvPr id="4" name="Right Arrow 3"/>
          <p:cNvSpPr/>
          <p:nvPr/>
        </p:nvSpPr>
        <p:spPr>
          <a:xfrm>
            <a:off x="3600400" y="2996952"/>
            <a:ext cx="1584176" cy="360040"/>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FR"/>
          </a:p>
        </p:txBody>
      </p:sp>
      <p:sp>
        <p:nvSpPr>
          <p:cNvPr id="5" name="Oval 4"/>
          <p:cNvSpPr/>
          <p:nvPr/>
        </p:nvSpPr>
        <p:spPr>
          <a:xfrm>
            <a:off x="5400600" y="2384884"/>
            <a:ext cx="3635896" cy="1512168"/>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fr-FR" sz="1600" dirty="0" smtClean="0"/>
              <a:t>Oui, </a:t>
            </a:r>
          </a:p>
          <a:p>
            <a:pPr algn="ctr"/>
            <a:r>
              <a:rPr lang="fr-FR" sz="1600" dirty="0" smtClean="0"/>
              <a:t>un taux de variation est supérieur a 100% dès que la valeur de départ fait plus que doubler.</a:t>
            </a:r>
            <a:endParaRPr lang="fr-FR" sz="1600" dirty="0"/>
          </a:p>
        </p:txBody>
      </p:sp>
      <p:sp>
        <p:nvSpPr>
          <p:cNvPr id="6" name="Right Arrow 5"/>
          <p:cNvSpPr/>
          <p:nvPr/>
        </p:nvSpPr>
        <p:spPr>
          <a:xfrm>
            <a:off x="3563888" y="1124744"/>
            <a:ext cx="1584176" cy="360040"/>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FR"/>
          </a:p>
        </p:txBody>
      </p:sp>
      <p:sp>
        <p:nvSpPr>
          <p:cNvPr id="7" name="Oval 6"/>
          <p:cNvSpPr/>
          <p:nvPr/>
        </p:nvSpPr>
        <p:spPr>
          <a:xfrm>
            <a:off x="5364088" y="476672"/>
            <a:ext cx="3635896" cy="1512168"/>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fr-FR" sz="1600" dirty="0" smtClean="0"/>
              <a:t>Oui, </a:t>
            </a:r>
          </a:p>
          <a:p>
            <a:pPr algn="ctr"/>
            <a:r>
              <a:rPr lang="fr-FR" sz="1600" dirty="0" smtClean="0"/>
              <a:t>Cela signifie simplement que la population statistique baisse.</a:t>
            </a:r>
            <a:endParaRPr lang="fr-FR" sz="1600" dirty="0"/>
          </a:p>
        </p:txBody>
      </p:sp>
      <p:sp>
        <p:nvSpPr>
          <p:cNvPr id="8" name="Oval 7"/>
          <p:cNvSpPr/>
          <p:nvPr/>
        </p:nvSpPr>
        <p:spPr>
          <a:xfrm>
            <a:off x="251520" y="4365104"/>
            <a:ext cx="3024336" cy="1296144"/>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fr-FR" sz="1600" dirty="0" smtClean="0"/>
              <a:t>Une population augmente de 50%, puis diminue de 50% : retrouve-t-elle sa valeur de départ?</a:t>
            </a:r>
            <a:endParaRPr lang="fr-FR" sz="1600" dirty="0"/>
          </a:p>
        </p:txBody>
      </p:sp>
      <p:sp>
        <p:nvSpPr>
          <p:cNvPr id="9" name="Right Arrow 8"/>
          <p:cNvSpPr/>
          <p:nvPr/>
        </p:nvSpPr>
        <p:spPr>
          <a:xfrm>
            <a:off x="3563888" y="4869160"/>
            <a:ext cx="1584176" cy="360040"/>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FR"/>
          </a:p>
        </p:txBody>
      </p:sp>
      <p:sp>
        <p:nvSpPr>
          <p:cNvPr id="10" name="Oval 9"/>
          <p:cNvSpPr/>
          <p:nvPr/>
        </p:nvSpPr>
        <p:spPr>
          <a:xfrm>
            <a:off x="5292080" y="4293096"/>
            <a:ext cx="3635896" cy="1512168"/>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fr-FR" sz="1600" dirty="0" smtClean="0"/>
              <a:t>Non, un taux de variation n’exprime une vitesse d’accroissement  que par rapport a une valeur de départ.</a:t>
            </a:r>
            <a:endParaRPr lang="fr-FR" sz="16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par>
                          <p:cTn id="8" fill="hold">
                            <p:stCondLst>
                              <p:cond delay="2000"/>
                            </p:stCondLst>
                            <p:childTnLst>
                              <p:par>
                                <p:cTn id="9" presetID="22" presetClass="entr" presetSubtype="8"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childTnLst>
                          </p:cTn>
                        </p:par>
                        <p:par>
                          <p:cTn id="12" fill="hold">
                            <p:stCondLst>
                              <p:cond delay="2500"/>
                            </p:stCondLst>
                            <p:childTnLst>
                              <p:par>
                                <p:cTn id="13" presetID="4" presetClass="entr" presetSubtype="16"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ox(in)">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grpId="0" nodeType="click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checkerboard(across)">
                                      <p:cBhvr>
                                        <p:cTn id="20" dur="500"/>
                                        <p:tgtEl>
                                          <p:spTgt spid="3"/>
                                        </p:tgtEl>
                                      </p:cBhvr>
                                    </p:animEffect>
                                  </p:childTnLst>
                                </p:cTn>
                              </p:par>
                            </p:childTnLst>
                          </p:cTn>
                        </p:par>
                        <p:par>
                          <p:cTn id="21" fill="hold">
                            <p:stCondLst>
                              <p:cond delay="500"/>
                            </p:stCondLst>
                            <p:childTnLst>
                              <p:par>
                                <p:cTn id="22" presetID="22" presetClass="entr" presetSubtype="8" fill="hold" grpId="0" nodeType="after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wipe(left)">
                                      <p:cBhvr>
                                        <p:cTn id="24" dur="500"/>
                                        <p:tgtEl>
                                          <p:spTgt spid="4"/>
                                        </p:tgtEl>
                                      </p:cBhvr>
                                    </p:animEffect>
                                  </p:childTnLst>
                                </p:cTn>
                              </p:par>
                            </p:childTnLst>
                          </p:cTn>
                        </p:par>
                        <p:par>
                          <p:cTn id="25" fill="hold">
                            <p:stCondLst>
                              <p:cond delay="1000"/>
                            </p:stCondLst>
                            <p:childTnLst>
                              <p:par>
                                <p:cTn id="26" presetID="4" presetClass="entr" presetSubtype="16" fill="hold" grpId="0" nodeType="after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box(in)">
                                      <p:cBhvr>
                                        <p:cTn id="28" dur="500"/>
                                        <p:tgtEl>
                                          <p:spTgt spid="5"/>
                                        </p:tgtEl>
                                      </p:cBhvr>
                                    </p:animEffect>
                                  </p:childTnLst>
                                </p:cTn>
                              </p:par>
                            </p:childTnLst>
                          </p:cTn>
                        </p:par>
                      </p:childTnLst>
                    </p:cTn>
                  </p:par>
                  <p:par>
                    <p:cTn id="29" fill="hold">
                      <p:stCondLst>
                        <p:cond delay="indefinite"/>
                      </p:stCondLst>
                      <p:childTnLst>
                        <p:par>
                          <p:cTn id="30" fill="hold">
                            <p:stCondLst>
                              <p:cond delay="0"/>
                            </p:stCondLst>
                            <p:childTnLst>
                              <p:par>
                                <p:cTn id="31" presetID="8" presetClass="entr" presetSubtype="16"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diamond(in)">
                                      <p:cBhvr>
                                        <p:cTn id="33" dur="2000"/>
                                        <p:tgtEl>
                                          <p:spTgt spid="8"/>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wipe(left)">
                                      <p:cBhvr>
                                        <p:cTn id="38" dur="500"/>
                                        <p:tgtEl>
                                          <p:spTgt spid="9"/>
                                        </p:tgtEl>
                                      </p:cBhvr>
                                    </p:animEffect>
                                  </p:childTnLst>
                                </p:cTn>
                              </p:par>
                            </p:childTnLst>
                          </p:cTn>
                        </p:par>
                        <p:par>
                          <p:cTn id="39" fill="hold">
                            <p:stCondLst>
                              <p:cond delay="500"/>
                            </p:stCondLst>
                            <p:childTnLst>
                              <p:par>
                                <p:cTn id="40" presetID="4" presetClass="entr" presetSubtype="16" fill="hold" grpId="0" nodeType="after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box(in)">
                                      <p:cBhvr>
                                        <p:cTn id="4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4"/>
          <p:cNvSpPr txBox="1">
            <a:spLocks/>
          </p:cNvSpPr>
          <p:nvPr/>
        </p:nvSpPr>
        <p:spPr>
          <a:xfrm>
            <a:off x="179512" y="0"/>
            <a:ext cx="8964488" cy="1512168"/>
          </a:xfrm>
          <a:prstGeom prst="rect">
            <a:avLst/>
          </a:prstGeom>
        </p:spPr>
        <p:txBody>
          <a:bodyPr/>
          <a:lstStyle/>
          <a:p>
            <a:pPr algn="ctr" fontAlgn="auto">
              <a:spcAft>
                <a:spcPts val="0"/>
              </a:spcAft>
              <a:defRPr/>
            </a:pPr>
            <a:r>
              <a:rPr lang="fr-FR" sz="9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ea typeface="+mj-ea"/>
                <a:cs typeface="+mj-cs"/>
              </a:rPr>
              <a:t>CONCLUSION</a:t>
            </a:r>
          </a:p>
        </p:txBody>
      </p:sp>
      <p:sp>
        <p:nvSpPr>
          <p:cNvPr id="5" name="Rectangle 4"/>
          <p:cNvSpPr/>
          <p:nvPr/>
        </p:nvSpPr>
        <p:spPr>
          <a:xfrm>
            <a:off x="611188" y="1412875"/>
            <a:ext cx="8064500" cy="5111750"/>
          </a:xfrm>
          <a:prstGeom prst="rect">
            <a:avLst/>
          </a:prstGeom>
          <a:solidFill>
            <a:schemeClr val="tx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dirty="0">
              <a:latin typeface="French Script MT" pitchFamily="66" charset="0"/>
            </a:endParaRPr>
          </a:p>
        </p:txBody>
      </p:sp>
      <p:sp>
        <p:nvSpPr>
          <p:cNvPr id="6" name="ZoneTexte 5"/>
          <p:cNvSpPr txBox="1">
            <a:spLocks noChangeArrowheads="1"/>
          </p:cNvSpPr>
          <p:nvPr/>
        </p:nvSpPr>
        <p:spPr bwMode="auto">
          <a:xfrm>
            <a:off x="900113" y="1557338"/>
            <a:ext cx="5688012" cy="769441"/>
          </a:xfrm>
          <a:prstGeom prst="rect">
            <a:avLst/>
          </a:prstGeom>
          <a:noFill/>
          <a:ln w="9525">
            <a:noFill/>
            <a:miter lim="800000"/>
            <a:headEnd/>
            <a:tailEnd/>
          </a:ln>
        </p:spPr>
        <p:txBody>
          <a:bodyPr>
            <a:spAutoFit/>
          </a:bodyPr>
          <a:lstStyle/>
          <a:p>
            <a:r>
              <a:rPr lang="fr-FR" sz="4400" dirty="0">
                <a:solidFill>
                  <a:schemeClr val="bg1"/>
                </a:solidFill>
                <a:latin typeface="French Script MT" pitchFamily="66" charset="0"/>
              </a:rPr>
              <a:t>Vous devez être capable :</a:t>
            </a:r>
          </a:p>
        </p:txBody>
      </p:sp>
      <p:sp>
        <p:nvSpPr>
          <p:cNvPr id="7" name="ZoneTexte 6"/>
          <p:cNvSpPr txBox="1">
            <a:spLocks noChangeArrowheads="1"/>
          </p:cNvSpPr>
          <p:nvPr/>
        </p:nvSpPr>
        <p:spPr bwMode="auto">
          <a:xfrm>
            <a:off x="971550" y="2204864"/>
            <a:ext cx="6480175" cy="769441"/>
          </a:xfrm>
          <a:prstGeom prst="rect">
            <a:avLst/>
          </a:prstGeom>
          <a:noFill/>
          <a:ln w="9525">
            <a:noFill/>
            <a:miter lim="800000"/>
            <a:headEnd/>
            <a:tailEnd/>
          </a:ln>
        </p:spPr>
        <p:txBody>
          <a:bodyPr>
            <a:spAutoFit/>
          </a:bodyPr>
          <a:lstStyle/>
          <a:p>
            <a:pPr>
              <a:buFont typeface="Arial" charset="0"/>
              <a:buChar char="•"/>
            </a:pPr>
            <a:r>
              <a:rPr lang="fr-FR" sz="4400" dirty="0">
                <a:solidFill>
                  <a:schemeClr val="bg1"/>
                </a:solidFill>
                <a:latin typeface="French Script MT" pitchFamily="66" charset="0"/>
              </a:rPr>
              <a:t>De calculer des </a:t>
            </a:r>
            <a:r>
              <a:rPr lang="fr-FR" sz="4400" dirty="0" smtClean="0">
                <a:solidFill>
                  <a:schemeClr val="bg1"/>
                </a:solidFill>
                <a:latin typeface="French Script MT" pitchFamily="66" charset="0"/>
              </a:rPr>
              <a:t>taux de variation</a:t>
            </a:r>
            <a:endParaRPr lang="fr-FR" sz="4400" dirty="0">
              <a:solidFill>
                <a:schemeClr val="bg1"/>
              </a:solidFill>
              <a:latin typeface="French Script MT" pitchFamily="66" charset="0"/>
            </a:endParaRPr>
          </a:p>
        </p:txBody>
      </p:sp>
      <p:sp>
        <p:nvSpPr>
          <p:cNvPr id="8" name="ZoneTexte 7"/>
          <p:cNvSpPr txBox="1">
            <a:spLocks noChangeArrowheads="1"/>
          </p:cNvSpPr>
          <p:nvPr/>
        </p:nvSpPr>
        <p:spPr bwMode="auto">
          <a:xfrm>
            <a:off x="971550" y="2996952"/>
            <a:ext cx="7848600" cy="769441"/>
          </a:xfrm>
          <a:prstGeom prst="rect">
            <a:avLst/>
          </a:prstGeom>
          <a:noFill/>
          <a:ln w="9525">
            <a:noFill/>
            <a:miter lim="800000"/>
            <a:headEnd/>
            <a:tailEnd/>
          </a:ln>
        </p:spPr>
        <p:txBody>
          <a:bodyPr>
            <a:spAutoFit/>
          </a:bodyPr>
          <a:lstStyle/>
          <a:p>
            <a:pPr>
              <a:buFont typeface="Arial" charset="0"/>
              <a:buChar char="•"/>
            </a:pPr>
            <a:r>
              <a:rPr lang="fr-FR" sz="4400" dirty="0">
                <a:solidFill>
                  <a:schemeClr val="bg1"/>
                </a:solidFill>
                <a:latin typeface="French Script MT" pitchFamily="66" charset="0"/>
              </a:rPr>
              <a:t>De rédiger une phrase avec vos résultats</a:t>
            </a:r>
          </a:p>
        </p:txBody>
      </p:sp>
      <p:sp>
        <p:nvSpPr>
          <p:cNvPr id="9" name="ZoneTexte 8"/>
          <p:cNvSpPr txBox="1">
            <a:spLocks noChangeArrowheads="1"/>
          </p:cNvSpPr>
          <p:nvPr/>
        </p:nvSpPr>
        <p:spPr bwMode="auto">
          <a:xfrm>
            <a:off x="972318" y="3861048"/>
            <a:ext cx="7704138" cy="1446550"/>
          </a:xfrm>
          <a:prstGeom prst="rect">
            <a:avLst/>
          </a:prstGeom>
          <a:noFill/>
          <a:ln w="9525">
            <a:noFill/>
            <a:miter lim="800000"/>
            <a:headEnd/>
            <a:tailEnd/>
          </a:ln>
        </p:spPr>
        <p:txBody>
          <a:bodyPr>
            <a:spAutoFit/>
          </a:bodyPr>
          <a:lstStyle/>
          <a:p>
            <a:pPr>
              <a:buFont typeface="Arial" charset="0"/>
              <a:buChar char="•"/>
            </a:pPr>
            <a:r>
              <a:rPr lang="fr-FR" sz="4400" dirty="0">
                <a:solidFill>
                  <a:schemeClr val="bg1"/>
                </a:solidFill>
                <a:latin typeface="French Script MT" pitchFamily="66" charset="0"/>
              </a:rPr>
              <a:t>De rédiger une phrase à partir de données statistiques</a:t>
            </a:r>
            <a:r>
              <a:rPr lang="fr-FR" sz="4400" dirty="0" smtClean="0">
                <a:solidFill>
                  <a:schemeClr val="bg1"/>
                </a:solidFill>
                <a:latin typeface="French Script MT" pitchFamily="66" charset="0"/>
              </a:rPr>
              <a:t>.</a:t>
            </a:r>
            <a:endParaRPr lang="fr-FR" sz="4400" dirty="0">
              <a:solidFill>
                <a:schemeClr val="bg1"/>
              </a:solidFill>
              <a:latin typeface="French Script MT" pitchFamily="66" charset="0"/>
            </a:endParaRPr>
          </a:p>
        </p:txBody>
      </p:sp>
      <p:sp>
        <p:nvSpPr>
          <p:cNvPr id="10" name="ZoneTexte 8"/>
          <p:cNvSpPr txBox="1">
            <a:spLocks noChangeArrowheads="1"/>
          </p:cNvSpPr>
          <p:nvPr/>
        </p:nvSpPr>
        <p:spPr bwMode="auto">
          <a:xfrm>
            <a:off x="971600" y="5157192"/>
            <a:ext cx="7704138" cy="1446550"/>
          </a:xfrm>
          <a:prstGeom prst="rect">
            <a:avLst/>
          </a:prstGeom>
          <a:noFill/>
          <a:ln w="9525">
            <a:noFill/>
            <a:miter lim="800000"/>
            <a:headEnd/>
            <a:tailEnd/>
          </a:ln>
        </p:spPr>
        <p:txBody>
          <a:bodyPr>
            <a:spAutoFit/>
          </a:bodyPr>
          <a:lstStyle/>
          <a:p>
            <a:pPr>
              <a:buFont typeface="Arial" charset="0"/>
              <a:buChar char="•"/>
            </a:pPr>
            <a:r>
              <a:rPr lang="fr-FR" sz="4400" dirty="0" smtClean="0">
                <a:solidFill>
                  <a:schemeClr val="bg1"/>
                </a:solidFill>
                <a:latin typeface="French Script MT" pitchFamily="66" charset="0"/>
              </a:rPr>
              <a:t>D’interpréter  et de commenter les données statistiques.</a:t>
            </a:r>
            <a:endParaRPr lang="fr-FR" sz="4400" dirty="0">
              <a:solidFill>
                <a:schemeClr val="bg1"/>
              </a:solidFill>
              <a:latin typeface="French Script MT" pitchFamily="66"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iterate type="lt">
                                    <p:tmAbs val="100"/>
                                  </p:iterate>
                                  <p:childTnLst>
                                    <p:set>
                                      <p:cBhvr>
                                        <p:cTn id="6" dur="1" fill="hold">
                                          <p:stCondLst>
                                            <p:cond delay="0"/>
                                          </p:stCondLst>
                                        </p:cTn>
                                        <p:tgtEl>
                                          <p:spTgt spid="6"/>
                                        </p:tgtEl>
                                        <p:attrNameLst>
                                          <p:attrName>style.visibility</p:attrName>
                                        </p:attrNameLst>
                                      </p:cBhvr>
                                      <p:to>
                                        <p:strVal val="visible"/>
                                      </p:to>
                                    </p:set>
                                  </p:childTnLst>
                                </p:cTn>
                              </p:par>
                            </p:childTnLst>
                          </p:cTn>
                        </p:par>
                        <p:par>
                          <p:cTn id="7" fill="hold">
                            <p:stCondLst>
                              <p:cond delay="2001"/>
                            </p:stCondLst>
                            <p:childTnLst>
                              <p:par>
                                <p:cTn id="8" presetID="1" presetClass="entr" presetSubtype="0" fill="hold" grpId="0" nodeType="afterEffect">
                                  <p:stCondLst>
                                    <p:cond delay="0"/>
                                  </p:stCondLst>
                                  <p:iterate type="lt">
                                    <p:tmAbs val="100"/>
                                  </p:iterate>
                                  <p:childTnLst>
                                    <p:set>
                                      <p:cBhvr>
                                        <p:cTn id="9" dur="1" fill="hold">
                                          <p:stCondLst>
                                            <p:cond delay="0"/>
                                          </p:stCondLst>
                                        </p:cTn>
                                        <p:tgtEl>
                                          <p:spTgt spid="7"/>
                                        </p:tgtEl>
                                        <p:attrNameLst>
                                          <p:attrName>style.visibility</p:attrName>
                                        </p:attrNameLst>
                                      </p:cBhvr>
                                      <p:to>
                                        <p:strVal val="visible"/>
                                      </p:to>
                                    </p:set>
                                  </p:childTnLst>
                                </p:cTn>
                              </p:par>
                            </p:childTnLst>
                          </p:cTn>
                        </p:par>
                        <p:par>
                          <p:cTn id="10" fill="hold">
                            <p:stCondLst>
                              <p:cond delay="4702"/>
                            </p:stCondLst>
                            <p:childTnLst>
                              <p:par>
                                <p:cTn id="11" presetID="1" presetClass="entr" presetSubtype="0" fill="hold" grpId="0" nodeType="afterEffect">
                                  <p:stCondLst>
                                    <p:cond delay="0"/>
                                  </p:stCondLst>
                                  <p:iterate type="lt">
                                    <p:tmAbs val="100"/>
                                  </p:iterate>
                                  <p:childTnLst>
                                    <p:set>
                                      <p:cBhvr>
                                        <p:cTn id="12" dur="1" fill="hold">
                                          <p:stCondLst>
                                            <p:cond delay="0"/>
                                          </p:stCondLst>
                                        </p:cTn>
                                        <p:tgtEl>
                                          <p:spTgt spid="8"/>
                                        </p:tgtEl>
                                        <p:attrNameLst>
                                          <p:attrName>style.visibility</p:attrName>
                                        </p:attrNameLst>
                                      </p:cBhvr>
                                      <p:to>
                                        <p:strVal val="visible"/>
                                      </p:to>
                                    </p:set>
                                  </p:childTnLst>
                                </p:cTn>
                              </p:par>
                            </p:childTnLst>
                          </p:cTn>
                        </p:par>
                        <p:par>
                          <p:cTn id="13" fill="hold">
                            <p:stCondLst>
                              <p:cond delay="8003"/>
                            </p:stCondLst>
                            <p:childTnLst>
                              <p:par>
                                <p:cTn id="14" presetID="1" presetClass="entr" presetSubtype="0" fill="hold" grpId="0" nodeType="afterEffect">
                                  <p:stCondLst>
                                    <p:cond delay="0"/>
                                  </p:stCondLst>
                                  <p:iterate type="lt">
                                    <p:tmAbs val="100"/>
                                  </p:iterate>
                                  <p:childTnLst>
                                    <p:set>
                                      <p:cBhvr>
                                        <p:cTn id="15" dur="1" fill="hold">
                                          <p:stCondLst>
                                            <p:cond delay="0"/>
                                          </p:stCondLst>
                                        </p:cTn>
                                        <p:tgtEl>
                                          <p:spTgt spid="9"/>
                                        </p:tgtEl>
                                        <p:attrNameLst>
                                          <p:attrName>style.visibility</p:attrName>
                                        </p:attrNameLst>
                                      </p:cBhvr>
                                      <p:to>
                                        <p:strVal val="visible"/>
                                      </p:to>
                                    </p:set>
                                  </p:childTnLst>
                                </p:cTn>
                              </p:par>
                            </p:childTnLst>
                          </p:cTn>
                        </p:par>
                        <p:par>
                          <p:cTn id="16" fill="hold">
                            <p:stCondLst>
                              <p:cond delay="12604"/>
                            </p:stCondLst>
                            <p:childTnLst>
                              <p:par>
                                <p:cTn id="17" presetID="1" presetClass="entr" presetSubtype="0" fill="hold" grpId="0" nodeType="afterEffect">
                                  <p:stCondLst>
                                    <p:cond delay="0"/>
                                  </p:stCondLst>
                                  <p:iterate type="lt">
                                    <p:tmAbs val="100"/>
                                  </p:iterate>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457200" y="0"/>
            <a:ext cx="8229600" cy="864096"/>
          </a:xfrm>
        </p:spPr>
        <p:txBody>
          <a:bodyPr rtlCol="0">
            <a:normAutofit/>
          </a:bodyPr>
          <a:lstStyle/>
          <a:p>
            <a:pPr eaLnBrk="1" fontAlgn="auto" hangingPunct="1">
              <a:spcAft>
                <a:spcPts val="0"/>
              </a:spcAft>
              <a:defRPr/>
            </a:pPr>
            <a:r>
              <a:rPr lang="fr-FR"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DEFINITION</a:t>
            </a:r>
            <a:endParaRPr lang="fr-F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Espace réservé du contenu 5"/>
          <p:cNvSpPr>
            <a:spLocks noGrp="1"/>
          </p:cNvSpPr>
          <p:nvPr>
            <p:ph idx="1"/>
          </p:nvPr>
        </p:nvSpPr>
        <p:spPr>
          <a:xfrm>
            <a:off x="457200" y="981075"/>
            <a:ext cx="8229600" cy="1367805"/>
          </a:xfrm>
          <a:solidFill>
            <a:schemeClr val="bg1"/>
          </a:solidFill>
        </p:spPr>
        <p:txBody>
          <a:bodyPr rtlCol="0">
            <a:normAutofit fontScale="92500" lnSpcReduction="10000"/>
          </a:bodyPr>
          <a:lstStyle/>
          <a:p>
            <a:pPr algn="just" eaLnBrk="1" fontAlgn="auto" hangingPunct="1">
              <a:spcAft>
                <a:spcPts val="0"/>
              </a:spcAft>
              <a:buFont typeface="Arial" pitchFamily="34" charset="0"/>
              <a:buNone/>
              <a:defRPr/>
            </a:pPr>
            <a:r>
              <a:rPr lang="fr-FR" b="1" dirty="0" smtClean="0">
                <a:solidFill>
                  <a:srgbClr val="FF0000"/>
                </a:solidFill>
              </a:rPr>
              <a:t>Un taux de variation (ou pourcentage d’évolution) mesure la part (en %) que représente une évolution par rapport à la valeur de départ</a:t>
            </a:r>
            <a:endParaRPr lang="fr-FR" b="1" dirty="0">
              <a:solidFill>
                <a:srgbClr val="FF0000"/>
              </a:solidFill>
            </a:endParaRPr>
          </a:p>
        </p:txBody>
      </p:sp>
      <p:sp>
        <p:nvSpPr>
          <p:cNvPr id="13" name="ZoneTexte 12"/>
          <p:cNvSpPr txBox="1">
            <a:spLocks noChangeArrowheads="1"/>
          </p:cNvSpPr>
          <p:nvPr/>
        </p:nvSpPr>
        <p:spPr bwMode="auto">
          <a:xfrm>
            <a:off x="0" y="2492896"/>
            <a:ext cx="9144000" cy="584200"/>
          </a:xfrm>
          <a:prstGeom prst="rect">
            <a:avLst/>
          </a:prstGeom>
          <a:noFill/>
          <a:ln w="9525">
            <a:noFill/>
            <a:miter lim="800000"/>
            <a:headEnd/>
            <a:tailEnd/>
          </a:ln>
        </p:spPr>
        <p:txBody>
          <a:bodyPr>
            <a:spAutoFit/>
          </a:bodyPr>
          <a:lstStyle/>
          <a:p>
            <a:r>
              <a:rPr lang="fr-FR" sz="3200" u="sng">
                <a:latin typeface="Calibri" pitchFamily="34" charset="0"/>
              </a:rPr>
              <a:t>Exemple :</a:t>
            </a:r>
            <a:r>
              <a:rPr lang="fr-FR" sz="3200">
                <a:latin typeface="Calibri" pitchFamily="34" charset="0"/>
              </a:rPr>
              <a:t> </a:t>
            </a:r>
          </a:p>
        </p:txBody>
      </p:sp>
      <p:graphicFrame>
        <p:nvGraphicFramePr>
          <p:cNvPr id="15" name="Tableau 14"/>
          <p:cNvGraphicFramePr>
            <a:graphicFrameLocks noGrp="1"/>
          </p:cNvGraphicFramePr>
          <p:nvPr/>
        </p:nvGraphicFramePr>
        <p:xfrm>
          <a:off x="3447873" y="3212281"/>
          <a:ext cx="2248254" cy="1224136"/>
        </p:xfrm>
        <a:graphic>
          <a:graphicData uri="http://schemas.openxmlformats.org/drawingml/2006/table">
            <a:tbl>
              <a:tblPr>
                <a:tableStyleId>{284E427A-3D55-4303-BF80-6455036E1DE7}</a:tableStyleId>
              </a:tblPr>
              <a:tblGrid>
                <a:gridCol w="1124127"/>
                <a:gridCol w="1124127"/>
              </a:tblGrid>
              <a:tr h="573736">
                <a:tc>
                  <a:txBody>
                    <a:bodyPr/>
                    <a:lstStyle/>
                    <a:p>
                      <a:pPr algn="ctr" fontAlgn="b"/>
                      <a:r>
                        <a:rPr lang="fr-FR" sz="2400" u="none" strike="noStrike" dirty="0" smtClean="0"/>
                        <a:t>2009</a:t>
                      </a:r>
                      <a:endParaRPr lang="fr-FR" sz="2400" b="1" i="0" u="none" strike="noStrike" dirty="0">
                        <a:solidFill>
                          <a:srgbClr val="008000"/>
                        </a:solidFill>
                        <a:latin typeface="Arial"/>
                      </a:endParaRPr>
                    </a:p>
                  </a:txBody>
                  <a:tcPr marL="3150" marR="3150" marT="3150" marB="0" anchor="ctr">
                    <a:cell3D prstMaterial="dkEdge">
                      <a:bevel/>
                      <a:lightRig rig="flood" dir="t"/>
                    </a:cell3D>
                  </a:tcPr>
                </a:tc>
                <a:tc>
                  <a:txBody>
                    <a:bodyPr/>
                    <a:lstStyle/>
                    <a:p>
                      <a:pPr algn="ctr" fontAlgn="b"/>
                      <a:r>
                        <a:rPr lang="fr-FR" sz="2400" u="none" strike="noStrike" dirty="0" smtClean="0"/>
                        <a:t>2010</a:t>
                      </a:r>
                      <a:endParaRPr lang="fr-FR" sz="2400" b="1" i="0" u="none" strike="noStrike" dirty="0">
                        <a:solidFill>
                          <a:srgbClr val="008000"/>
                        </a:solidFill>
                        <a:latin typeface="Arial"/>
                      </a:endParaRPr>
                    </a:p>
                  </a:txBody>
                  <a:tcPr marL="3150" marR="3150" marT="3150" marB="0" anchor="ctr">
                    <a:cell3D prstMaterial="dkEdge">
                      <a:bevel/>
                      <a:lightRig rig="flood" dir="t"/>
                    </a:cell3D>
                  </a:tcPr>
                </a:tc>
              </a:tr>
              <a:tr h="650400">
                <a:tc>
                  <a:txBody>
                    <a:bodyPr/>
                    <a:lstStyle/>
                    <a:p>
                      <a:pPr algn="ctr" fontAlgn="b"/>
                      <a:r>
                        <a:rPr lang="fr-FR" sz="2400" u="none" strike="noStrike" dirty="0" smtClean="0"/>
                        <a:t>16</a:t>
                      </a:r>
                      <a:endParaRPr lang="fr-FR" sz="2400" b="0" i="0" u="none" strike="noStrike" dirty="0">
                        <a:latin typeface="Arial"/>
                      </a:endParaRPr>
                    </a:p>
                  </a:txBody>
                  <a:tcPr marL="3150" marR="3150" marT="3150" marB="0" anchor="ctr">
                    <a:cell3D prstMaterial="dkEdge">
                      <a:bevel/>
                      <a:lightRig rig="flood" dir="t"/>
                    </a:cell3D>
                  </a:tcPr>
                </a:tc>
                <a:tc>
                  <a:txBody>
                    <a:bodyPr/>
                    <a:lstStyle/>
                    <a:p>
                      <a:pPr algn="ctr" fontAlgn="b"/>
                      <a:r>
                        <a:rPr lang="en-US" sz="2400" b="0" i="0" u="none" strike="noStrike" dirty="0" smtClean="0">
                          <a:latin typeface="Arial"/>
                        </a:rPr>
                        <a:t>24</a:t>
                      </a:r>
                      <a:endParaRPr lang="fr-FR" sz="2400" b="0" i="0" u="none" strike="noStrike" dirty="0">
                        <a:latin typeface="Arial"/>
                      </a:endParaRPr>
                    </a:p>
                  </a:txBody>
                  <a:tcPr marL="3150" marR="3150" marT="3150" marB="0" anchor="ctr">
                    <a:cell3D prstMaterial="dkEdge">
                      <a:bevel/>
                      <a:lightRig rig="flood" dir="t"/>
                    </a:cell3D>
                  </a:tcPr>
                </a:tc>
              </a:tr>
            </a:tbl>
          </a:graphicData>
        </a:graphic>
      </p:graphicFrame>
      <p:sp>
        <p:nvSpPr>
          <p:cNvPr id="19" name="Rectangle à coins arrondis 18"/>
          <p:cNvSpPr/>
          <p:nvPr/>
        </p:nvSpPr>
        <p:spPr>
          <a:xfrm>
            <a:off x="2879924" y="2492896"/>
            <a:ext cx="3384153" cy="574675"/>
          </a:xfrm>
          <a:prstGeom prst="round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b">
              <a:spcBef>
                <a:spcPts val="0"/>
              </a:spcBef>
              <a:spcAft>
                <a:spcPts val="0"/>
              </a:spcAft>
              <a:defRPr/>
            </a:pPr>
            <a:r>
              <a:rPr lang="fr-FR" dirty="0" smtClean="0"/>
              <a:t>Nombre d’élèves par classe</a:t>
            </a:r>
            <a:endParaRPr lang="fr-FR" dirty="0">
              <a:latin typeface="Arial"/>
            </a:endParaRPr>
          </a:p>
        </p:txBody>
      </p:sp>
      <p:sp>
        <p:nvSpPr>
          <p:cNvPr id="21" name="ZoneTexte 20"/>
          <p:cNvSpPr txBox="1"/>
          <p:nvPr/>
        </p:nvSpPr>
        <p:spPr>
          <a:xfrm>
            <a:off x="971550" y="4652764"/>
            <a:ext cx="7488238" cy="1815882"/>
          </a:xfrm>
          <a:prstGeom prst="rect">
            <a:avLst/>
          </a:prstGeom>
        </p:spPr>
        <p:style>
          <a:lnRef idx="3">
            <a:schemeClr val="lt1"/>
          </a:lnRef>
          <a:fillRef idx="1">
            <a:schemeClr val="accent2"/>
          </a:fillRef>
          <a:effectRef idx="1">
            <a:schemeClr val="accent2"/>
          </a:effectRef>
          <a:fontRef idx="minor">
            <a:schemeClr val="lt1"/>
          </a:fontRef>
        </p:style>
        <p:txBody>
          <a:bodyPr>
            <a:spAutoFit/>
          </a:bodyPr>
          <a:lstStyle/>
          <a:p>
            <a:pPr algn="ctr" fontAlgn="auto">
              <a:spcBef>
                <a:spcPts val="0"/>
              </a:spcBef>
              <a:spcAft>
                <a:spcPts val="0"/>
              </a:spcAft>
              <a:defRPr/>
            </a:pPr>
            <a:r>
              <a:rPr lang="fr-FR" sz="2800" dirty="0"/>
              <a:t>De </a:t>
            </a:r>
            <a:r>
              <a:rPr lang="fr-FR" sz="2800" dirty="0" smtClean="0"/>
              <a:t>2009 </a:t>
            </a:r>
            <a:r>
              <a:rPr lang="fr-FR" sz="2800" dirty="0"/>
              <a:t>à </a:t>
            </a:r>
            <a:r>
              <a:rPr lang="fr-FR" sz="2800" dirty="0" smtClean="0"/>
              <a:t>2010, </a:t>
            </a:r>
            <a:r>
              <a:rPr lang="fr-FR" sz="2800" dirty="0"/>
              <a:t>le </a:t>
            </a:r>
            <a:r>
              <a:rPr lang="fr-FR" sz="2800" dirty="0" smtClean="0"/>
              <a:t>nombre d’élèves de la classe a augmenté de 50%.</a:t>
            </a:r>
          </a:p>
          <a:p>
            <a:pPr algn="ctr" fontAlgn="auto">
              <a:spcBef>
                <a:spcPts val="0"/>
              </a:spcBef>
              <a:spcAft>
                <a:spcPts val="0"/>
              </a:spcAft>
              <a:defRPr/>
            </a:pPr>
            <a:r>
              <a:rPr lang="fr-FR" sz="2800" dirty="0" smtClean="0"/>
              <a:t>(8 élèves en plus et 8 est la moitié de la valeur de départ, 16).</a:t>
            </a:r>
            <a:endParaRPr lang="fr-FR" sz="2800" dirty="0"/>
          </a:p>
        </p:txBody>
      </p:sp>
      <p:sp>
        <p:nvSpPr>
          <p:cNvPr id="8" name="ZoneTexte 7"/>
          <p:cNvSpPr txBox="1">
            <a:spLocks noChangeArrowheads="1"/>
          </p:cNvSpPr>
          <p:nvPr/>
        </p:nvSpPr>
        <p:spPr bwMode="auto">
          <a:xfrm>
            <a:off x="179388" y="4005064"/>
            <a:ext cx="3312492" cy="584775"/>
          </a:xfrm>
          <a:prstGeom prst="rect">
            <a:avLst/>
          </a:prstGeom>
          <a:noFill/>
          <a:ln w="9525">
            <a:noFill/>
            <a:miter lim="800000"/>
            <a:headEnd/>
            <a:tailEnd/>
          </a:ln>
        </p:spPr>
        <p:txBody>
          <a:bodyPr wrap="square">
            <a:spAutoFit/>
          </a:bodyPr>
          <a:lstStyle/>
          <a:p>
            <a:r>
              <a:rPr lang="fr-FR" sz="3200" u="sng" dirty="0" smtClean="0">
                <a:latin typeface="Calibri" pitchFamily="34" charset="0"/>
              </a:rPr>
              <a:t>Taux de variation</a:t>
            </a:r>
            <a:endParaRPr lang="fr-FR" sz="3200" u="sng" dirty="0">
              <a:latin typeface="Calibri"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19"/>
                                        </p:tgtEl>
                                        <p:attrNameLst>
                                          <p:attrName>style.visibility</p:attrName>
                                        </p:attrNameLst>
                                      </p:cBhvr>
                                      <p:to>
                                        <p:strVal val="visible"/>
                                      </p:to>
                                    </p:set>
                                  </p:childTnLst>
                                </p:cTn>
                              </p:par>
                              <p:par>
                                <p:cTn id="10" presetID="1" presetClass="entr" presetSubtype="0" fill="hold" nodeType="withEffect">
                                  <p:stCondLst>
                                    <p:cond delay="0"/>
                                  </p:stCondLst>
                                  <p:childTnLst>
                                    <p:set>
                                      <p:cBhvr>
                                        <p:cTn id="11" dur="1" fill="hold">
                                          <p:stCondLst>
                                            <p:cond delay="0"/>
                                          </p:stCondLst>
                                        </p:cTn>
                                        <p:tgtEl>
                                          <p:spTgt spid="15"/>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down)">
                                      <p:cBhvr>
                                        <p:cTn id="16" dur="500"/>
                                        <p:tgtEl>
                                          <p:spTgt spid="8"/>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wipe(down)">
                                      <p:cBhvr>
                                        <p:cTn id="19"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9" grpId="0" animBg="1"/>
      <p:bldP spid="21" grpId="0" animBg="1"/>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539750" y="765175"/>
            <a:ext cx="8316913" cy="830997"/>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fontAlgn="auto">
              <a:spcBef>
                <a:spcPts val="0"/>
              </a:spcBef>
              <a:spcAft>
                <a:spcPts val="0"/>
              </a:spcAft>
              <a:defRPr/>
            </a:pPr>
            <a:r>
              <a:rPr lang="fr-FR" sz="2400" dirty="0" smtClean="0"/>
              <a:t>On utilise l’unité « pour cent » (symbole %) pour exprimer cette évolution.</a:t>
            </a:r>
            <a:endParaRPr lang="fr-FR" sz="2400" dirty="0"/>
          </a:p>
        </p:txBody>
      </p:sp>
      <p:sp>
        <p:nvSpPr>
          <p:cNvPr id="6" name="ZoneTexte 5"/>
          <p:cNvSpPr txBox="1"/>
          <p:nvPr/>
        </p:nvSpPr>
        <p:spPr>
          <a:xfrm>
            <a:off x="3635896" y="2852936"/>
            <a:ext cx="5148064" cy="919401"/>
          </a:xfrm>
          <a:prstGeom prst="round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fontAlgn="auto">
              <a:spcBef>
                <a:spcPts val="0"/>
              </a:spcBef>
              <a:spcAft>
                <a:spcPts val="0"/>
              </a:spcAft>
              <a:defRPr/>
            </a:pPr>
            <a:r>
              <a:rPr lang="fr-FR" sz="2400" dirty="0" smtClean="0"/>
              <a:t>100 est un repère qui facilite la représentation mentale de l’évolution.</a:t>
            </a:r>
            <a:endParaRPr lang="fr-FR" sz="2400" dirty="0"/>
          </a:p>
        </p:txBody>
      </p:sp>
      <p:sp>
        <p:nvSpPr>
          <p:cNvPr id="9" name="ZoneTexte 8"/>
          <p:cNvSpPr txBox="1"/>
          <p:nvPr/>
        </p:nvSpPr>
        <p:spPr>
          <a:xfrm>
            <a:off x="468313" y="4549249"/>
            <a:ext cx="8496300" cy="2145268"/>
          </a:xfrm>
          <a:prstGeom prst="roundRect">
            <a:avLst/>
          </a:prstGeom>
        </p:spPr>
        <p:style>
          <a:lnRef idx="2">
            <a:schemeClr val="accent2"/>
          </a:lnRef>
          <a:fillRef idx="1">
            <a:schemeClr val="lt1"/>
          </a:fillRef>
          <a:effectRef idx="0">
            <a:schemeClr val="accent2"/>
          </a:effectRef>
          <a:fontRef idx="minor">
            <a:schemeClr val="dk1"/>
          </a:fontRef>
        </p:style>
        <p:txBody>
          <a:bodyPr>
            <a:spAutoFit/>
          </a:bodyPr>
          <a:lstStyle/>
          <a:p>
            <a:pPr fontAlgn="auto">
              <a:spcBef>
                <a:spcPts val="0"/>
              </a:spcBef>
              <a:spcAft>
                <a:spcPts val="0"/>
              </a:spcAft>
              <a:defRPr/>
            </a:pPr>
            <a:r>
              <a:rPr lang="fr-FR" sz="2400" dirty="0" smtClean="0"/>
              <a:t>Ainsi, </a:t>
            </a:r>
            <a:r>
              <a:rPr lang="fr-FR" sz="2400" dirty="0" smtClean="0"/>
              <a:t>de 2009 à 2010 le </a:t>
            </a:r>
            <a:r>
              <a:rPr lang="fr-FR" sz="2400" dirty="0" smtClean="0"/>
              <a:t>nombre d’élèves a augmenté de 50%. Cela signifie que s’il y avait 100 élèves dans la classe en 2009, on en compterait 150 en 2010. </a:t>
            </a:r>
          </a:p>
          <a:p>
            <a:pPr fontAlgn="auto">
              <a:spcBef>
                <a:spcPts val="0"/>
              </a:spcBef>
              <a:spcAft>
                <a:spcPts val="0"/>
              </a:spcAft>
              <a:defRPr/>
            </a:pPr>
            <a:r>
              <a:rPr lang="fr-FR" sz="2400" dirty="0" smtClean="0"/>
              <a:t>Une augmentation de 50% se représente mentalement beaucoup plus facilement qu’une augmentation de 8 pour 16.</a:t>
            </a:r>
            <a:endParaRPr lang="fr-FR" sz="2400" dirty="0"/>
          </a:p>
        </p:txBody>
      </p:sp>
      <p:sp>
        <p:nvSpPr>
          <p:cNvPr id="8" name="Titre 4"/>
          <p:cNvSpPr txBox="1">
            <a:spLocks/>
          </p:cNvSpPr>
          <p:nvPr/>
        </p:nvSpPr>
        <p:spPr>
          <a:xfrm>
            <a:off x="457200" y="0"/>
            <a:ext cx="8229600" cy="864096"/>
          </a:xfrm>
          <a:prstGeom prst="rect">
            <a:avLst/>
          </a:prstGeom>
        </p:spPr>
        <p:txBody>
          <a:bodyPr/>
          <a:lstStyle/>
          <a:p>
            <a:pPr algn="ctr" fontAlgn="auto">
              <a:spcAft>
                <a:spcPts val="0"/>
              </a:spcAft>
              <a:defRPr/>
            </a:pPr>
            <a:r>
              <a:rPr lang="fr-FR"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ea typeface="+mj-ea"/>
                <a:cs typeface="+mj-cs"/>
              </a:rPr>
              <a:t>INTÉRÊT</a:t>
            </a:r>
          </a:p>
        </p:txBody>
      </p:sp>
      <p:graphicFrame>
        <p:nvGraphicFramePr>
          <p:cNvPr id="10" name="Tableau 14"/>
          <p:cNvGraphicFramePr>
            <a:graphicFrameLocks noGrp="1"/>
          </p:cNvGraphicFramePr>
          <p:nvPr/>
        </p:nvGraphicFramePr>
        <p:xfrm>
          <a:off x="819469" y="2780233"/>
          <a:ext cx="2248254" cy="1224136"/>
        </p:xfrm>
        <a:graphic>
          <a:graphicData uri="http://schemas.openxmlformats.org/drawingml/2006/table">
            <a:tbl>
              <a:tblPr>
                <a:tableStyleId>{284E427A-3D55-4303-BF80-6455036E1DE7}</a:tableStyleId>
              </a:tblPr>
              <a:tblGrid>
                <a:gridCol w="1124127"/>
                <a:gridCol w="1124127"/>
              </a:tblGrid>
              <a:tr h="573736">
                <a:tc>
                  <a:txBody>
                    <a:bodyPr/>
                    <a:lstStyle/>
                    <a:p>
                      <a:pPr algn="ctr" fontAlgn="b"/>
                      <a:r>
                        <a:rPr lang="fr-FR" sz="2400" u="none" strike="noStrike" dirty="0" smtClean="0"/>
                        <a:t>2009</a:t>
                      </a:r>
                      <a:endParaRPr lang="fr-FR" sz="2400" b="1" i="0" u="none" strike="noStrike" dirty="0">
                        <a:solidFill>
                          <a:srgbClr val="008000"/>
                        </a:solidFill>
                        <a:latin typeface="Arial"/>
                      </a:endParaRPr>
                    </a:p>
                  </a:txBody>
                  <a:tcPr marL="3150" marR="3150" marT="3150" marB="0" anchor="ctr">
                    <a:cell3D prstMaterial="dkEdge">
                      <a:bevel/>
                      <a:lightRig rig="flood" dir="t"/>
                    </a:cell3D>
                  </a:tcPr>
                </a:tc>
                <a:tc>
                  <a:txBody>
                    <a:bodyPr/>
                    <a:lstStyle/>
                    <a:p>
                      <a:pPr algn="ctr" fontAlgn="b"/>
                      <a:r>
                        <a:rPr lang="fr-FR" sz="2400" u="none" strike="noStrike" dirty="0" smtClean="0"/>
                        <a:t>2010</a:t>
                      </a:r>
                      <a:endParaRPr lang="fr-FR" sz="2400" b="1" i="0" u="none" strike="noStrike" dirty="0">
                        <a:solidFill>
                          <a:srgbClr val="008000"/>
                        </a:solidFill>
                        <a:latin typeface="Arial"/>
                      </a:endParaRPr>
                    </a:p>
                  </a:txBody>
                  <a:tcPr marL="3150" marR="3150" marT="3150" marB="0" anchor="ctr">
                    <a:cell3D prstMaterial="dkEdge">
                      <a:bevel/>
                      <a:lightRig rig="flood" dir="t"/>
                    </a:cell3D>
                  </a:tcPr>
                </a:tc>
              </a:tr>
              <a:tr h="650400">
                <a:tc>
                  <a:txBody>
                    <a:bodyPr/>
                    <a:lstStyle/>
                    <a:p>
                      <a:pPr algn="ctr" fontAlgn="b"/>
                      <a:r>
                        <a:rPr lang="fr-FR" sz="2400" u="none" strike="noStrike" dirty="0" smtClean="0"/>
                        <a:t>16</a:t>
                      </a:r>
                      <a:endParaRPr lang="fr-FR" sz="2400" b="0" i="0" u="none" strike="noStrike" dirty="0">
                        <a:latin typeface="Arial"/>
                      </a:endParaRPr>
                    </a:p>
                  </a:txBody>
                  <a:tcPr marL="3150" marR="3150" marT="3150" marB="0" anchor="ctr">
                    <a:cell3D prstMaterial="dkEdge">
                      <a:bevel/>
                      <a:lightRig rig="flood" dir="t"/>
                    </a:cell3D>
                  </a:tcPr>
                </a:tc>
                <a:tc>
                  <a:txBody>
                    <a:bodyPr/>
                    <a:lstStyle/>
                    <a:p>
                      <a:pPr algn="ctr" fontAlgn="b"/>
                      <a:r>
                        <a:rPr lang="en-US" sz="2400" b="0" i="0" u="none" strike="noStrike" dirty="0" smtClean="0">
                          <a:latin typeface="Arial"/>
                        </a:rPr>
                        <a:t>24</a:t>
                      </a:r>
                      <a:endParaRPr lang="fr-FR" sz="2400" b="0" i="0" u="none" strike="noStrike" dirty="0">
                        <a:latin typeface="Arial"/>
                      </a:endParaRPr>
                    </a:p>
                  </a:txBody>
                  <a:tcPr marL="3150" marR="3150" marT="3150" marB="0" anchor="ctr">
                    <a:cell3D prstMaterial="dkEdge">
                      <a:bevel/>
                      <a:lightRig rig="flood" dir="t"/>
                    </a:cell3D>
                  </a:tcPr>
                </a:tc>
              </a:tr>
            </a:tbl>
          </a:graphicData>
        </a:graphic>
      </p:graphicFrame>
      <p:sp>
        <p:nvSpPr>
          <p:cNvPr id="14" name="Rectangle à coins arrondis 18"/>
          <p:cNvSpPr/>
          <p:nvPr/>
        </p:nvSpPr>
        <p:spPr>
          <a:xfrm>
            <a:off x="251520" y="2060848"/>
            <a:ext cx="3384153" cy="574675"/>
          </a:xfrm>
          <a:prstGeom prst="round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b">
              <a:spcBef>
                <a:spcPts val="0"/>
              </a:spcBef>
              <a:spcAft>
                <a:spcPts val="0"/>
              </a:spcAft>
              <a:defRPr/>
            </a:pPr>
            <a:r>
              <a:rPr lang="fr-FR" dirty="0" smtClean="0"/>
              <a:t>Nombre d’élèves par classe</a:t>
            </a:r>
            <a:endParaRPr lang="fr-FR" dirty="0">
              <a:latin typeface="Aria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539750" y="692696"/>
            <a:ext cx="8316913" cy="1200329"/>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fontAlgn="auto">
              <a:spcBef>
                <a:spcPts val="0"/>
              </a:spcBef>
              <a:spcAft>
                <a:spcPts val="0"/>
              </a:spcAft>
              <a:defRPr/>
            </a:pPr>
            <a:r>
              <a:rPr lang="fr-FR" sz="2400" dirty="0" smtClean="0"/>
              <a:t>Les pourcentages d’évolution permettent de mesurer la vitesse d’accroissement d’une ou plusieurs populations statistiques et de la comprendre aisément grâce a l’utilisation du repère 100.</a:t>
            </a:r>
            <a:endParaRPr lang="fr-FR" sz="2400" dirty="0"/>
          </a:p>
        </p:txBody>
      </p:sp>
      <p:sp>
        <p:nvSpPr>
          <p:cNvPr id="6" name="ZoneTexte 5"/>
          <p:cNvSpPr txBox="1"/>
          <p:nvPr/>
        </p:nvSpPr>
        <p:spPr>
          <a:xfrm>
            <a:off x="5580112" y="1988840"/>
            <a:ext cx="3492500" cy="2145268"/>
          </a:xfrm>
          <a:prstGeom prst="round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fontAlgn="auto">
              <a:spcBef>
                <a:spcPts val="0"/>
              </a:spcBef>
              <a:spcAft>
                <a:spcPts val="0"/>
              </a:spcAft>
              <a:defRPr/>
            </a:pPr>
            <a:r>
              <a:rPr lang="fr-FR" sz="2400" dirty="0" smtClean="0"/>
              <a:t>Le PIB est un indicateur des richesses produites par les unités de production résidant sur le territoire.</a:t>
            </a:r>
            <a:endParaRPr lang="fr-FR" sz="2400" dirty="0"/>
          </a:p>
        </p:txBody>
      </p:sp>
      <p:sp>
        <p:nvSpPr>
          <p:cNvPr id="9" name="ZoneTexte 8"/>
          <p:cNvSpPr txBox="1"/>
          <p:nvPr/>
        </p:nvSpPr>
        <p:spPr>
          <a:xfrm>
            <a:off x="468313" y="4259485"/>
            <a:ext cx="8496300" cy="2553891"/>
          </a:xfrm>
          <a:prstGeom prst="roundRect">
            <a:avLst/>
          </a:prstGeom>
        </p:spPr>
        <p:style>
          <a:lnRef idx="2">
            <a:schemeClr val="accent2"/>
          </a:lnRef>
          <a:fillRef idx="1">
            <a:schemeClr val="lt1"/>
          </a:fillRef>
          <a:effectRef idx="0">
            <a:schemeClr val="accent2"/>
          </a:effectRef>
          <a:fontRef idx="minor">
            <a:schemeClr val="dk1"/>
          </a:fontRef>
        </p:style>
        <p:txBody>
          <a:bodyPr>
            <a:spAutoFit/>
          </a:bodyPr>
          <a:lstStyle/>
          <a:p>
            <a:pPr fontAlgn="auto">
              <a:spcBef>
                <a:spcPts val="0"/>
              </a:spcBef>
              <a:spcAft>
                <a:spcPts val="0"/>
              </a:spcAft>
              <a:defRPr/>
            </a:pPr>
            <a:r>
              <a:rPr lang="fr-FR" sz="2400" dirty="0" smtClean="0"/>
              <a:t>Grace au taux de variation du PIB, on peut établir des comparaisons dans le temps. On s’ aperçoit alors que les créations de richesses ont augmenté beaucoup moins vite en 2008, du fait des répercutions de la crise financière.</a:t>
            </a:r>
          </a:p>
          <a:p>
            <a:pPr fontAlgn="auto">
              <a:spcBef>
                <a:spcPts val="0"/>
              </a:spcBef>
              <a:spcAft>
                <a:spcPts val="0"/>
              </a:spcAft>
              <a:defRPr/>
            </a:pPr>
            <a:r>
              <a:rPr lang="fr-FR" sz="2400" dirty="0" smtClean="0"/>
              <a:t>On aurait pu également établir des comparaisons dans l’espace, entre les PIB français et des Etats-Unis par exemple</a:t>
            </a:r>
            <a:r>
              <a:rPr lang="en-US" sz="2400" dirty="0" smtClean="0"/>
              <a:t>.</a:t>
            </a:r>
            <a:endParaRPr lang="fr-FR" sz="2400" dirty="0"/>
          </a:p>
        </p:txBody>
      </p:sp>
      <p:sp>
        <p:nvSpPr>
          <p:cNvPr id="8" name="Titre 4"/>
          <p:cNvSpPr txBox="1">
            <a:spLocks/>
          </p:cNvSpPr>
          <p:nvPr/>
        </p:nvSpPr>
        <p:spPr>
          <a:xfrm>
            <a:off x="457200" y="0"/>
            <a:ext cx="8229600" cy="864096"/>
          </a:xfrm>
          <a:prstGeom prst="rect">
            <a:avLst/>
          </a:prstGeom>
        </p:spPr>
        <p:txBody>
          <a:bodyPr/>
          <a:lstStyle/>
          <a:p>
            <a:pPr algn="ctr" fontAlgn="auto">
              <a:spcAft>
                <a:spcPts val="0"/>
              </a:spcAft>
              <a:defRPr/>
            </a:pPr>
            <a:r>
              <a:rPr lang="fr-FR"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ea typeface="+mj-ea"/>
                <a:cs typeface="+mj-cs"/>
              </a:rPr>
              <a:t>INTÉRÊT</a:t>
            </a:r>
          </a:p>
        </p:txBody>
      </p:sp>
      <p:graphicFrame>
        <p:nvGraphicFramePr>
          <p:cNvPr id="11" name="Tableau 10"/>
          <p:cNvGraphicFramePr>
            <a:graphicFrameLocks noGrp="1"/>
          </p:cNvGraphicFramePr>
          <p:nvPr/>
        </p:nvGraphicFramePr>
        <p:xfrm>
          <a:off x="611560" y="2636912"/>
          <a:ext cx="4496508" cy="1224136"/>
        </p:xfrm>
        <a:graphic>
          <a:graphicData uri="http://schemas.openxmlformats.org/drawingml/2006/table">
            <a:tbl>
              <a:tblPr>
                <a:tableStyleId>{284E427A-3D55-4303-BF80-6455036E1DE7}</a:tableStyleId>
              </a:tblPr>
              <a:tblGrid>
                <a:gridCol w="1124127"/>
                <a:gridCol w="1124127"/>
                <a:gridCol w="1124127"/>
                <a:gridCol w="1124127"/>
              </a:tblGrid>
              <a:tr h="573736">
                <a:tc>
                  <a:txBody>
                    <a:bodyPr/>
                    <a:lstStyle/>
                    <a:p>
                      <a:pPr algn="ctr" fontAlgn="b"/>
                      <a:r>
                        <a:rPr lang="fr-FR" sz="2400" u="none" strike="noStrike" dirty="0"/>
                        <a:t>2005</a:t>
                      </a:r>
                      <a:endParaRPr lang="fr-FR" sz="2400" b="1" i="0" u="none" strike="noStrike" dirty="0">
                        <a:solidFill>
                          <a:srgbClr val="008000"/>
                        </a:solidFill>
                        <a:latin typeface="Arial"/>
                      </a:endParaRPr>
                    </a:p>
                  </a:txBody>
                  <a:tcPr marL="3150" marR="3150" marT="3150" marB="0" anchor="ctr">
                    <a:cell3D prstMaterial="dkEdge">
                      <a:bevel/>
                      <a:lightRig rig="flood" dir="t"/>
                    </a:cell3D>
                  </a:tcPr>
                </a:tc>
                <a:tc>
                  <a:txBody>
                    <a:bodyPr/>
                    <a:lstStyle/>
                    <a:p>
                      <a:pPr algn="ctr" fontAlgn="b"/>
                      <a:r>
                        <a:rPr lang="fr-FR" sz="2400" u="none" strike="noStrike" dirty="0"/>
                        <a:t>2006</a:t>
                      </a:r>
                      <a:endParaRPr lang="fr-FR" sz="2400" b="1" i="0" u="none" strike="noStrike" dirty="0">
                        <a:solidFill>
                          <a:srgbClr val="008000"/>
                        </a:solidFill>
                        <a:latin typeface="Arial"/>
                      </a:endParaRPr>
                    </a:p>
                  </a:txBody>
                  <a:tcPr marL="3150" marR="3150" marT="3150" marB="0" anchor="ctr">
                    <a:cell3D prstMaterial="dkEdge">
                      <a:bevel/>
                      <a:lightRig rig="flood" dir="t"/>
                    </a:cell3D>
                  </a:tcPr>
                </a:tc>
                <a:tc>
                  <a:txBody>
                    <a:bodyPr/>
                    <a:lstStyle/>
                    <a:p>
                      <a:pPr algn="ctr" fontAlgn="b"/>
                      <a:r>
                        <a:rPr lang="fr-FR" sz="2400" u="none" strike="noStrike" dirty="0"/>
                        <a:t>2007</a:t>
                      </a:r>
                      <a:endParaRPr lang="fr-FR" sz="2400" b="1" i="0" u="none" strike="noStrike" dirty="0">
                        <a:solidFill>
                          <a:srgbClr val="008000"/>
                        </a:solidFill>
                        <a:latin typeface="Arial"/>
                      </a:endParaRPr>
                    </a:p>
                  </a:txBody>
                  <a:tcPr marL="3150" marR="3150" marT="3150" marB="0" anchor="ctr">
                    <a:cell3D prstMaterial="dkEdge">
                      <a:bevel/>
                      <a:lightRig rig="flood" dir="t"/>
                    </a:cell3D>
                  </a:tcPr>
                </a:tc>
                <a:tc>
                  <a:txBody>
                    <a:bodyPr/>
                    <a:lstStyle/>
                    <a:p>
                      <a:pPr algn="ctr" fontAlgn="b"/>
                      <a:r>
                        <a:rPr lang="fr-FR" sz="2400" u="none" strike="noStrike" dirty="0"/>
                        <a:t>2008</a:t>
                      </a:r>
                      <a:endParaRPr lang="fr-FR" sz="2400" b="1" i="0" u="none" strike="noStrike" dirty="0">
                        <a:solidFill>
                          <a:srgbClr val="008000"/>
                        </a:solidFill>
                        <a:latin typeface="Arial"/>
                      </a:endParaRPr>
                    </a:p>
                  </a:txBody>
                  <a:tcPr marL="3150" marR="3150" marT="3150" marB="0" anchor="ctr">
                    <a:cell3D prstMaterial="dkEdge">
                      <a:bevel/>
                      <a:lightRig rig="flood" dir="t"/>
                    </a:cell3D>
                  </a:tcPr>
                </a:tc>
              </a:tr>
              <a:tr h="650400">
                <a:tc>
                  <a:txBody>
                    <a:bodyPr/>
                    <a:lstStyle/>
                    <a:p>
                      <a:pPr algn="r" fontAlgn="b"/>
                      <a:r>
                        <a:rPr lang="fr-FR" sz="2400" u="none" strike="noStrike"/>
                        <a:t>1.88%</a:t>
                      </a:r>
                      <a:endParaRPr lang="fr-FR" sz="2400" b="0" i="0" u="none" strike="noStrike">
                        <a:latin typeface="Arial"/>
                      </a:endParaRPr>
                    </a:p>
                  </a:txBody>
                  <a:tcPr marL="3150" marR="3150" marT="3150" marB="0" anchor="b">
                    <a:cell3D prstMaterial="dkEdge">
                      <a:bevel/>
                      <a:lightRig rig="flood" dir="t"/>
                    </a:cell3D>
                  </a:tcPr>
                </a:tc>
                <a:tc>
                  <a:txBody>
                    <a:bodyPr/>
                    <a:lstStyle/>
                    <a:p>
                      <a:pPr algn="r" fontAlgn="b"/>
                      <a:r>
                        <a:rPr lang="fr-FR" sz="2400" u="none" strike="noStrike"/>
                        <a:t>2.37%</a:t>
                      </a:r>
                      <a:endParaRPr lang="fr-FR" sz="2400" b="0" i="0" u="none" strike="noStrike">
                        <a:latin typeface="Arial"/>
                      </a:endParaRPr>
                    </a:p>
                  </a:txBody>
                  <a:tcPr marL="3150" marR="3150" marT="3150" marB="0" anchor="b">
                    <a:cell3D prstMaterial="dkEdge">
                      <a:bevel/>
                      <a:lightRig rig="flood" dir="t"/>
                    </a:cell3D>
                  </a:tcPr>
                </a:tc>
                <a:tc>
                  <a:txBody>
                    <a:bodyPr/>
                    <a:lstStyle/>
                    <a:p>
                      <a:pPr algn="r" fontAlgn="b"/>
                      <a:r>
                        <a:rPr lang="fr-FR" sz="2400" u="none" strike="noStrike" dirty="0"/>
                        <a:t>2.27%</a:t>
                      </a:r>
                      <a:endParaRPr lang="fr-FR" sz="2400" b="0" i="0" u="none" strike="noStrike" dirty="0">
                        <a:latin typeface="Arial"/>
                      </a:endParaRPr>
                    </a:p>
                  </a:txBody>
                  <a:tcPr marL="3150" marR="3150" marT="3150" marB="0" anchor="b">
                    <a:cell3D prstMaterial="dkEdge">
                      <a:bevel/>
                      <a:lightRig rig="flood" dir="t"/>
                    </a:cell3D>
                  </a:tcPr>
                </a:tc>
                <a:tc>
                  <a:txBody>
                    <a:bodyPr/>
                    <a:lstStyle/>
                    <a:p>
                      <a:pPr algn="r" fontAlgn="b"/>
                      <a:r>
                        <a:rPr lang="fr-FR" sz="2400" u="none" strike="noStrike" dirty="0"/>
                        <a:t>0.30%</a:t>
                      </a:r>
                      <a:endParaRPr lang="fr-FR" sz="2400" b="0" i="0" u="none" strike="noStrike" dirty="0">
                        <a:latin typeface="Arial"/>
                      </a:endParaRPr>
                    </a:p>
                  </a:txBody>
                  <a:tcPr marL="3150" marR="3150" marT="3150" marB="0" anchor="b">
                    <a:cell3D prstMaterial="dkEdge">
                      <a:bevel/>
                      <a:lightRig rig="flood" dir="t"/>
                    </a:cell3D>
                  </a:tcPr>
                </a:tc>
              </a:tr>
            </a:tbl>
          </a:graphicData>
        </a:graphic>
      </p:graphicFrame>
      <p:sp>
        <p:nvSpPr>
          <p:cNvPr id="12" name="Rectangle à coins arrondis 11"/>
          <p:cNvSpPr/>
          <p:nvPr/>
        </p:nvSpPr>
        <p:spPr>
          <a:xfrm>
            <a:off x="250825" y="2060575"/>
            <a:ext cx="5257800" cy="576263"/>
          </a:xfrm>
          <a:prstGeom prst="roundRect">
            <a:avLst/>
          </a:prstGeom>
        </p:spPr>
        <p:style>
          <a:lnRef idx="1">
            <a:schemeClr val="accent2"/>
          </a:lnRef>
          <a:fillRef idx="2">
            <a:schemeClr val="accent2"/>
          </a:fillRef>
          <a:effectRef idx="1">
            <a:schemeClr val="accent2"/>
          </a:effectRef>
          <a:fontRef idx="minor">
            <a:schemeClr val="dk1"/>
          </a:fontRef>
        </p:style>
        <p:txBody>
          <a:bodyPr anchor="ctr"/>
          <a:lstStyle/>
          <a:p>
            <a:pPr fontAlgn="b">
              <a:spcBef>
                <a:spcPts val="0"/>
              </a:spcBef>
              <a:spcAft>
                <a:spcPts val="0"/>
              </a:spcAft>
              <a:defRPr/>
            </a:pPr>
            <a:r>
              <a:rPr lang="fr-FR" dirty="0"/>
              <a:t>Taux de </a:t>
            </a:r>
            <a:r>
              <a:rPr lang="fr-FR" dirty="0" smtClean="0"/>
              <a:t>variation annuel </a:t>
            </a:r>
            <a:r>
              <a:rPr lang="fr-FR" dirty="0"/>
              <a:t>du PIB français, en volume</a:t>
            </a:r>
            <a:endParaRPr lang="fr-FR" dirty="0">
              <a:latin typeface="Arial"/>
            </a:endParaRPr>
          </a:p>
        </p:txBody>
      </p:sp>
      <p:sp>
        <p:nvSpPr>
          <p:cNvPr id="13" name="ZoneTexte 12"/>
          <p:cNvSpPr txBox="1">
            <a:spLocks noChangeArrowheads="1"/>
          </p:cNvSpPr>
          <p:nvPr/>
        </p:nvSpPr>
        <p:spPr bwMode="auto">
          <a:xfrm>
            <a:off x="647700" y="3860800"/>
            <a:ext cx="4392613" cy="307975"/>
          </a:xfrm>
          <a:prstGeom prst="rect">
            <a:avLst/>
          </a:prstGeom>
          <a:noFill/>
          <a:ln w="9525">
            <a:noFill/>
            <a:miter lim="800000"/>
            <a:headEnd/>
            <a:tailEnd/>
          </a:ln>
        </p:spPr>
        <p:txBody>
          <a:bodyPr>
            <a:spAutoFit/>
          </a:bodyPr>
          <a:lstStyle/>
          <a:p>
            <a:pPr algn="ctr"/>
            <a:r>
              <a:rPr lang="fr-FR" sz="1400" dirty="0">
                <a:latin typeface="Calibri" pitchFamily="34" charset="0"/>
              </a:rPr>
              <a:t>Sources : A. Maddison : </a:t>
            </a:r>
            <a:r>
              <a:rPr lang="fr-FR" sz="1400" u="sng" dirty="0">
                <a:latin typeface="Calibri" pitchFamily="34" charset="0"/>
                <a:hlinkClick r:id="rId3"/>
              </a:rPr>
              <a:t>http://www.ggdc.net/maddison/</a:t>
            </a:r>
            <a:endParaRPr lang="fr-FR" sz="1400" dirty="0">
              <a:latin typeface="Calibri"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checkerboard(across)">
                                      <p:cBhvr>
                                        <p:cTn id="7" dur="500"/>
                                        <p:tgtEl>
                                          <p:spTgt spid="12"/>
                                        </p:tgtEl>
                                      </p:cBhvr>
                                    </p:animEffect>
                                  </p:childTnLst>
                                </p:cTn>
                              </p:par>
                              <p:par>
                                <p:cTn id="8" presetID="5" presetClass="entr" presetSubtype="10"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checkerboard(across)">
                                      <p:cBhvr>
                                        <p:cTn id="10" dur="500"/>
                                        <p:tgtEl>
                                          <p:spTgt spid="11"/>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checkerboard(across)">
                                      <p:cBhvr>
                                        <p:cTn id="13" dur="500"/>
                                        <p:tgtEl>
                                          <p:spTgt spid="13"/>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checkerboard(across)">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12" grpId="0" animBg="1"/>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4967288" y="260648"/>
            <a:ext cx="4176712" cy="1532334"/>
          </a:xfrm>
          <a:prstGeom prst="roundRect">
            <a:avLst/>
          </a:prstGeom>
        </p:spPr>
        <p:style>
          <a:lnRef idx="1">
            <a:schemeClr val="accent3"/>
          </a:lnRef>
          <a:fillRef idx="3">
            <a:schemeClr val="accent3"/>
          </a:fillRef>
          <a:effectRef idx="2">
            <a:schemeClr val="accent3"/>
          </a:effectRef>
          <a:fontRef idx="minor">
            <a:schemeClr val="lt1"/>
          </a:fontRef>
        </p:style>
        <p:txBody>
          <a:bodyPr>
            <a:spAutoFit/>
          </a:bodyPr>
          <a:lstStyle/>
          <a:p>
            <a:pPr fontAlgn="auto">
              <a:spcBef>
                <a:spcPts val="0"/>
              </a:spcBef>
              <a:spcAft>
                <a:spcPts val="0"/>
              </a:spcAft>
              <a:defRPr/>
            </a:pPr>
            <a:r>
              <a:rPr lang="fr-FR" sz="2800" dirty="0"/>
              <a:t>Comparons </a:t>
            </a:r>
            <a:r>
              <a:rPr lang="fr-FR" sz="2800" dirty="0" smtClean="0"/>
              <a:t>l’évolution  de la création de richesses en France et aux Etats-Unis.</a:t>
            </a:r>
            <a:endParaRPr lang="fr-FR" sz="2800" dirty="0"/>
          </a:p>
        </p:txBody>
      </p:sp>
      <p:sp>
        <p:nvSpPr>
          <p:cNvPr id="10" name="ZoneTexte 9"/>
          <p:cNvSpPr txBox="1"/>
          <p:nvPr/>
        </p:nvSpPr>
        <p:spPr>
          <a:xfrm>
            <a:off x="4716463" y="2060575"/>
            <a:ext cx="4176712" cy="2485787"/>
          </a:xfrm>
          <a:prstGeom prst="roundRect">
            <a:avLst/>
          </a:prstGeom>
        </p:spPr>
        <p:style>
          <a:lnRef idx="2">
            <a:schemeClr val="accent1"/>
          </a:lnRef>
          <a:fillRef idx="1">
            <a:schemeClr val="lt1"/>
          </a:fillRef>
          <a:effectRef idx="0">
            <a:schemeClr val="accent1"/>
          </a:effectRef>
          <a:fontRef idx="minor">
            <a:schemeClr val="dk1"/>
          </a:fontRef>
        </p:style>
        <p:txBody>
          <a:bodyPr>
            <a:spAutoFit/>
          </a:bodyPr>
          <a:lstStyle/>
          <a:p>
            <a:pPr fontAlgn="auto">
              <a:spcBef>
                <a:spcPts val="0"/>
              </a:spcBef>
              <a:spcAft>
                <a:spcPts val="0"/>
              </a:spcAft>
              <a:defRPr/>
            </a:pPr>
            <a:r>
              <a:rPr lang="fr-FR" sz="2800" dirty="0"/>
              <a:t>On pourrait </a:t>
            </a:r>
            <a:r>
              <a:rPr lang="fr-FR" sz="2800" dirty="0" smtClean="0"/>
              <a:t>simplement rendre compte des évolutions respectives en calculant la différence pour chaque intervalle.</a:t>
            </a:r>
            <a:r>
              <a:rPr lang="fr-FR" sz="2800" dirty="0"/>
              <a:t> </a:t>
            </a:r>
          </a:p>
        </p:txBody>
      </p:sp>
      <p:sp>
        <p:nvSpPr>
          <p:cNvPr id="11" name="ZoneTexte 10"/>
          <p:cNvSpPr txBox="1"/>
          <p:nvPr/>
        </p:nvSpPr>
        <p:spPr>
          <a:xfrm>
            <a:off x="179512" y="3597528"/>
            <a:ext cx="4248472" cy="1055608"/>
          </a:xfrm>
          <a:prstGeom prst="round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fontAlgn="auto">
              <a:spcBef>
                <a:spcPts val="0"/>
              </a:spcBef>
              <a:spcAft>
                <a:spcPts val="0"/>
              </a:spcAft>
              <a:defRPr/>
            </a:pPr>
            <a:r>
              <a:rPr lang="fr-FR" sz="2800" dirty="0"/>
              <a:t>Mais nos conclusions ne seraient pas satisfaisantes !</a:t>
            </a:r>
          </a:p>
        </p:txBody>
      </p:sp>
      <p:sp>
        <p:nvSpPr>
          <p:cNvPr id="12" name="ZoneTexte 11"/>
          <p:cNvSpPr txBox="1"/>
          <p:nvPr/>
        </p:nvSpPr>
        <p:spPr>
          <a:xfrm>
            <a:off x="250825" y="4725144"/>
            <a:ext cx="8569325" cy="2009061"/>
          </a:xfrm>
          <a:prstGeom prst="roundRect">
            <a:avLst/>
          </a:prstGeom>
        </p:spPr>
        <p:style>
          <a:lnRef idx="1">
            <a:schemeClr val="accent2"/>
          </a:lnRef>
          <a:fillRef idx="2">
            <a:schemeClr val="accent2"/>
          </a:fillRef>
          <a:effectRef idx="1">
            <a:schemeClr val="accent2"/>
          </a:effectRef>
          <a:fontRef idx="minor">
            <a:schemeClr val="dk1"/>
          </a:fontRef>
        </p:style>
        <p:txBody>
          <a:bodyPr>
            <a:spAutoFit/>
          </a:bodyPr>
          <a:lstStyle/>
          <a:p>
            <a:pPr algn="ctr" fontAlgn="auto">
              <a:spcBef>
                <a:spcPts val="0"/>
              </a:spcBef>
              <a:spcAft>
                <a:spcPts val="0"/>
              </a:spcAft>
              <a:defRPr/>
            </a:pPr>
            <a:r>
              <a:rPr lang="fr-FR" sz="2800" dirty="0"/>
              <a:t>En effet </a:t>
            </a:r>
            <a:r>
              <a:rPr lang="fr-FR" sz="2800" dirty="0" smtClean="0"/>
              <a:t>le PIB des Etats-Unis augmente davantage que le PIB français quelle que soit la période mais la différence que l’on observe est due a la différence de taille entre les deux pays!</a:t>
            </a:r>
            <a:endParaRPr lang="fr-FR" sz="2800" dirty="0"/>
          </a:p>
        </p:txBody>
      </p:sp>
      <p:sp>
        <p:nvSpPr>
          <p:cNvPr id="13" name="Rectangle à coins arrondis 12"/>
          <p:cNvSpPr/>
          <p:nvPr/>
        </p:nvSpPr>
        <p:spPr>
          <a:xfrm>
            <a:off x="395288" y="188913"/>
            <a:ext cx="4032250" cy="576262"/>
          </a:xfrm>
          <a:prstGeom prst="round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b">
              <a:spcBef>
                <a:spcPts val="0"/>
              </a:spcBef>
              <a:spcAft>
                <a:spcPts val="0"/>
              </a:spcAft>
              <a:defRPr/>
            </a:pPr>
            <a:r>
              <a:rPr lang="fr-FR" dirty="0"/>
              <a:t>PIB </a:t>
            </a:r>
            <a:r>
              <a:rPr lang="fr-FR" dirty="0" smtClean="0"/>
              <a:t>français et des Etats-Unis, </a:t>
            </a:r>
            <a:r>
              <a:rPr lang="fr-FR" dirty="0"/>
              <a:t>en millions </a:t>
            </a:r>
            <a:r>
              <a:rPr lang="fr-FR" dirty="0" smtClean="0"/>
              <a:t>de dollars </a:t>
            </a:r>
            <a:r>
              <a:rPr lang="fr-FR" dirty="0"/>
              <a:t>de 1990</a:t>
            </a:r>
            <a:endParaRPr lang="fr-FR" dirty="0">
              <a:latin typeface="Arial"/>
            </a:endParaRPr>
          </a:p>
        </p:txBody>
      </p:sp>
      <p:sp>
        <p:nvSpPr>
          <p:cNvPr id="6152" name="ZoneTexte 13"/>
          <p:cNvSpPr txBox="1">
            <a:spLocks noChangeArrowheads="1"/>
          </p:cNvSpPr>
          <p:nvPr/>
        </p:nvSpPr>
        <p:spPr bwMode="auto">
          <a:xfrm>
            <a:off x="0" y="1752873"/>
            <a:ext cx="4392612" cy="307975"/>
          </a:xfrm>
          <a:prstGeom prst="rect">
            <a:avLst/>
          </a:prstGeom>
          <a:noFill/>
          <a:ln w="9525">
            <a:noFill/>
            <a:miter lim="800000"/>
            <a:headEnd/>
            <a:tailEnd/>
          </a:ln>
        </p:spPr>
        <p:txBody>
          <a:bodyPr>
            <a:spAutoFit/>
          </a:bodyPr>
          <a:lstStyle/>
          <a:p>
            <a:pPr algn="ctr"/>
            <a:r>
              <a:rPr lang="fr-FR" sz="1400" dirty="0">
                <a:latin typeface="Calibri" pitchFamily="34" charset="0"/>
              </a:rPr>
              <a:t>Sources : A. Maddison : </a:t>
            </a:r>
            <a:r>
              <a:rPr lang="fr-FR" sz="1400" u="sng" dirty="0">
                <a:latin typeface="Calibri" pitchFamily="34" charset="0"/>
                <a:hlinkClick r:id="rId3"/>
              </a:rPr>
              <a:t>http://www.ggdc.net/maddison/</a:t>
            </a:r>
            <a:endParaRPr lang="fr-FR" sz="1400" dirty="0">
              <a:latin typeface="Calibri" pitchFamily="34" charset="0"/>
            </a:endParaRPr>
          </a:p>
        </p:txBody>
      </p:sp>
      <p:graphicFrame>
        <p:nvGraphicFramePr>
          <p:cNvPr id="14" name="Table 13"/>
          <p:cNvGraphicFramePr>
            <a:graphicFrameLocks noGrp="1"/>
          </p:cNvGraphicFramePr>
          <p:nvPr/>
        </p:nvGraphicFramePr>
        <p:xfrm>
          <a:off x="97532" y="908720"/>
          <a:ext cx="4762500" cy="876300"/>
        </p:xfrm>
        <a:graphic>
          <a:graphicData uri="http://schemas.openxmlformats.org/drawingml/2006/table">
            <a:tbl>
              <a:tblPr/>
              <a:tblGrid>
                <a:gridCol w="914400"/>
                <a:gridCol w="1282700"/>
                <a:gridCol w="1282700"/>
                <a:gridCol w="1282700"/>
              </a:tblGrid>
              <a:tr h="228600">
                <a:tc>
                  <a:txBody>
                    <a:bodyPr/>
                    <a:lstStyle/>
                    <a:p>
                      <a:pPr algn="l" fontAlgn="b"/>
                      <a:r>
                        <a:rPr lang="fr-FR" sz="1000" b="1" i="0" u="none" strike="noStrike" dirty="0">
                          <a:solidFill>
                            <a:srgbClr val="008000"/>
                          </a:solidFill>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b"/>
                      <a:r>
                        <a:rPr lang="fr-FR" sz="1400" b="1" i="0" u="none" strike="noStrike">
                          <a:solidFill>
                            <a:srgbClr val="008000"/>
                          </a:solidFill>
                          <a:latin typeface="Arial"/>
                        </a:rPr>
                        <a:t>2006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b"/>
                      <a:r>
                        <a:rPr lang="fr-FR" sz="1400" b="1" i="0" u="none" strike="noStrike" dirty="0">
                          <a:solidFill>
                            <a:srgbClr val="008000"/>
                          </a:solidFill>
                          <a:latin typeface="Arial"/>
                        </a:rPr>
                        <a:t>2007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b"/>
                      <a:r>
                        <a:rPr lang="fr-FR" sz="1400" b="1" i="0" u="none" strike="noStrike" dirty="0">
                          <a:solidFill>
                            <a:srgbClr val="008000"/>
                          </a:solidFill>
                          <a:latin typeface="Arial"/>
                        </a:rPr>
                        <a:t>2008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r>
              <a:tr h="323850">
                <a:tc>
                  <a:txBody>
                    <a:bodyPr/>
                    <a:lstStyle/>
                    <a:p>
                      <a:pPr algn="l" fontAlgn="b"/>
                      <a:r>
                        <a:rPr lang="fr-FR" sz="1400" b="0" i="0" u="none" strike="noStrike" dirty="0">
                          <a:latin typeface="Arial"/>
                        </a:rPr>
                        <a:t>France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r" fontAlgn="b"/>
                      <a:r>
                        <a:rPr lang="fr-FR" sz="2000" b="0" i="0" u="none" strike="noStrike" dirty="0">
                          <a:latin typeface="Arial"/>
                        </a:rPr>
                        <a:t>1 387 394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c>
                  <a:txBody>
                    <a:bodyPr/>
                    <a:lstStyle/>
                    <a:p>
                      <a:pPr algn="r" fontAlgn="b"/>
                      <a:r>
                        <a:rPr lang="fr-FR" sz="2000" b="0" i="0" u="none" strike="noStrike" dirty="0">
                          <a:latin typeface="Arial"/>
                        </a:rPr>
                        <a:t>1 419 304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c>
                  <a:txBody>
                    <a:bodyPr/>
                    <a:lstStyle/>
                    <a:p>
                      <a:pPr algn="r" fontAlgn="b"/>
                      <a:r>
                        <a:rPr lang="fr-FR" sz="2000" b="0" i="0" u="none" strike="noStrike" dirty="0">
                          <a:latin typeface="Arial"/>
                        </a:rPr>
                        <a:t>1 423 562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r>
              <a:tr h="323850">
                <a:tc>
                  <a:txBody>
                    <a:bodyPr/>
                    <a:lstStyle/>
                    <a:p>
                      <a:pPr algn="l" fontAlgn="b"/>
                      <a:r>
                        <a:rPr lang="fr-FR" sz="1400" b="0" i="0" u="none" strike="noStrike" dirty="0">
                          <a:latin typeface="Arial"/>
                        </a:rPr>
                        <a:t>Etats-Unis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r" fontAlgn="b"/>
                      <a:r>
                        <a:rPr lang="fr-FR" sz="2000" b="0" i="0" u="none" strike="noStrike">
                          <a:latin typeface="Arial"/>
                        </a:rPr>
                        <a:t>9 253 034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c>
                  <a:txBody>
                    <a:bodyPr/>
                    <a:lstStyle/>
                    <a:p>
                      <a:pPr algn="r" fontAlgn="b"/>
                      <a:r>
                        <a:rPr lang="fr-FR" sz="2000" b="0" i="0" u="none" strike="noStrike" dirty="0">
                          <a:latin typeface="Arial"/>
                        </a:rPr>
                        <a:t>9 447 347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c>
                  <a:txBody>
                    <a:bodyPr/>
                    <a:lstStyle/>
                    <a:p>
                      <a:pPr algn="r" fontAlgn="b"/>
                      <a:r>
                        <a:rPr lang="fr-FR" sz="2000" b="0" i="0" u="none" strike="noStrike" dirty="0">
                          <a:latin typeface="Arial"/>
                        </a:rPr>
                        <a:t>9 485 136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r>
            </a:tbl>
          </a:graphicData>
        </a:graphic>
      </p:graphicFrame>
      <p:graphicFrame>
        <p:nvGraphicFramePr>
          <p:cNvPr id="15" name="Table 14"/>
          <p:cNvGraphicFramePr>
            <a:graphicFrameLocks noGrp="1"/>
          </p:cNvGraphicFramePr>
          <p:nvPr/>
        </p:nvGraphicFramePr>
        <p:xfrm>
          <a:off x="179512" y="2624708"/>
          <a:ext cx="3479800" cy="876300"/>
        </p:xfrm>
        <a:graphic>
          <a:graphicData uri="http://schemas.openxmlformats.org/drawingml/2006/table">
            <a:tbl>
              <a:tblPr/>
              <a:tblGrid>
                <a:gridCol w="914400"/>
                <a:gridCol w="1282700"/>
                <a:gridCol w="1282700"/>
              </a:tblGrid>
              <a:tr h="228600">
                <a:tc>
                  <a:txBody>
                    <a:bodyPr/>
                    <a:lstStyle/>
                    <a:p>
                      <a:pPr algn="l" fontAlgn="b"/>
                      <a:r>
                        <a:rPr lang="fr-FR" sz="1000" b="1" i="0" u="none" strike="noStrike" dirty="0">
                          <a:solidFill>
                            <a:srgbClr val="008000"/>
                          </a:solidFill>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b"/>
                      <a:r>
                        <a:rPr lang="fr-FR" sz="1400" b="1" i="0" u="none" strike="noStrike">
                          <a:solidFill>
                            <a:srgbClr val="008000"/>
                          </a:solidFill>
                          <a:latin typeface="Arial"/>
                        </a:rPr>
                        <a:t>2006-2007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b"/>
                      <a:r>
                        <a:rPr lang="fr-FR" sz="1400" b="1" i="0" u="none" strike="noStrike">
                          <a:solidFill>
                            <a:srgbClr val="008000"/>
                          </a:solidFill>
                          <a:latin typeface="Arial"/>
                        </a:rPr>
                        <a:t>2007-2008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r>
              <a:tr h="323850">
                <a:tc>
                  <a:txBody>
                    <a:bodyPr/>
                    <a:lstStyle/>
                    <a:p>
                      <a:pPr algn="l" fontAlgn="b"/>
                      <a:r>
                        <a:rPr lang="fr-FR" sz="1400" b="0" i="0" u="none" strike="noStrike">
                          <a:latin typeface="Arial"/>
                        </a:rPr>
                        <a:t>France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r" fontAlgn="b"/>
                      <a:r>
                        <a:rPr lang="fr-FR" sz="2000" b="0" i="0" u="none" strike="noStrike" dirty="0" smtClean="0">
                          <a:latin typeface="Arial"/>
                        </a:rPr>
                        <a:t>+31 </a:t>
                      </a:r>
                      <a:r>
                        <a:rPr lang="fr-FR" sz="2000" b="0" i="0" u="none" strike="noStrike" dirty="0">
                          <a:latin typeface="Arial"/>
                        </a:rPr>
                        <a:t>910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c>
                  <a:txBody>
                    <a:bodyPr/>
                    <a:lstStyle/>
                    <a:p>
                      <a:pPr algn="r" fontAlgn="b"/>
                      <a:r>
                        <a:rPr lang="fr-FR" sz="2000" b="0" i="0" u="none" strike="noStrike" dirty="0" smtClean="0">
                          <a:latin typeface="Arial"/>
                        </a:rPr>
                        <a:t>+4 </a:t>
                      </a:r>
                      <a:r>
                        <a:rPr lang="fr-FR" sz="2000" b="0" i="0" u="none" strike="noStrike" dirty="0">
                          <a:latin typeface="Arial"/>
                        </a:rPr>
                        <a:t>258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r>
              <a:tr h="323850">
                <a:tc>
                  <a:txBody>
                    <a:bodyPr/>
                    <a:lstStyle/>
                    <a:p>
                      <a:pPr algn="l" fontAlgn="b"/>
                      <a:r>
                        <a:rPr lang="fr-FR" sz="1400" b="0" i="0" u="none" strike="noStrike">
                          <a:latin typeface="Arial"/>
                        </a:rPr>
                        <a:t>Etats-Unis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r" fontAlgn="b"/>
                      <a:r>
                        <a:rPr lang="fr-FR" sz="2000" b="0" i="0" u="none" strike="noStrike" dirty="0" smtClean="0">
                          <a:latin typeface="Arial"/>
                        </a:rPr>
                        <a:t>+194 </a:t>
                      </a:r>
                      <a:r>
                        <a:rPr lang="fr-FR" sz="2000" b="0" i="0" u="none" strike="noStrike" dirty="0">
                          <a:latin typeface="Arial"/>
                        </a:rPr>
                        <a:t>313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c>
                  <a:txBody>
                    <a:bodyPr/>
                    <a:lstStyle/>
                    <a:p>
                      <a:pPr algn="r" fontAlgn="b"/>
                      <a:r>
                        <a:rPr lang="fr-FR" sz="2000" b="0" i="0" u="none" strike="noStrike" dirty="0" smtClean="0">
                          <a:latin typeface="Arial"/>
                        </a:rPr>
                        <a:t>+37 </a:t>
                      </a:r>
                      <a:r>
                        <a:rPr lang="fr-FR" sz="2000" b="0" i="0" u="none" strike="noStrike" dirty="0">
                          <a:latin typeface="Arial"/>
                        </a:rPr>
                        <a:t>789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r>
            </a:tbl>
          </a:graphicData>
        </a:graphic>
      </p:graphicFrame>
      <p:sp>
        <p:nvSpPr>
          <p:cNvPr id="16" name="Rectangle à coins arrondis 12"/>
          <p:cNvSpPr/>
          <p:nvPr/>
        </p:nvSpPr>
        <p:spPr>
          <a:xfrm>
            <a:off x="72008" y="1988642"/>
            <a:ext cx="4139952" cy="576262"/>
          </a:xfrm>
          <a:prstGeom prst="round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b">
              <a:spcBef>
                <a:spcPts val="0"/>
              </a:spcBef>
              <a:spcAft>
                <a:spcPts val="0"/>
              </a:spcAft>
              <a:defRPr/>
            </a:pPr>
            <a:r>
              <a:rPr lang="fr-FR" dirty="0" smtClean="0"/>
              <a:t>Augmentation annuelle des PIB, </a:t>
            </a:r>
            <a:r>
              <a:rPr lang="fr-FR" dirty="0"/>
              <a:t>en millions </a:t>
            </a:r>
            <a:r>
              <a:rPr lang="fr-FR" dirty="0" smtClean="0"/>
              <a:t>de dollars </a:t>
            </a:r>
            <a:r>
              <a:rPr lang="fr-FR" dirty="0"/>
              <a:t>de 1990</a:t>
            </a:r>
            <a:endParaRPr lang="fr-FR" dirty="0">
              <a:latin typeface="Aria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iterate type="lt">
                                    <p:tmAbs val="75"/>
                                  </p:iterate>
                                  <p:childTnLst>
                                    <p:set>
                                      <p:cBhvr>
                                        <p:cTn id="6" dur="1" fill="hold">
                                          <p:stCondLst>
                                            <p:cond delay="74"/>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par>
                          <p:cTn id="15" fill="hold">
                            <p:stCondLst>
                              <p:cond delay="0"/>
                            </p:stCondLst>
                            <p:childTnLst>
                              <p:par>
                                <p:cTn id="16" presetID="4" presetClass="entr" presetSubtype="16" fill="hold" nodeType="after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box(in)">
                                      <p:cBhvr>
                                        <p:cTn id="18" dur="500"/>
                                        <p:tgtEl>
                                          <p:spTgt spid="15"/>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iterate type="lt">
                                    <p:tmAbs val="75"/>
                                  </p:iterate>
                                  <p:childTnLst>
                                    <p:set>
                                      <p:cBhvr>
                                        <p:cTn id="26" dur="1" fill="hold">
                                          <p:stCondLst>
                                            <p:cond delay="74"/>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autoUpdateAnimBg="0"/>
      <p:bldP spid="10" grpId="0" animBg="1" autoUpdateAnimBg="0"/>
      <p:bldP spid="11" grpId="0" animBg="1" autoUpdateAnimBg="0"/>
      <p:bldP spid="12" grpId="0" animBg="1" autoUpdateAnimBg="0"/>
      <p:bldP spid="1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14338" y="392113"/>
            <a:ext cx="8315325" cy="830262"/>
          </a:xfrm>
          <a:prstGeom prst="rect">
            <a:avLst/>
          </a:prstGeom>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fr-FR" sz="2400" dirty="0"/>
              <a:t>Il faut donc calculer </a:t>
            </a:r>
            <a:r>
              <a:rPr lang="fr-FR" sz="2400" dirty="0" smtClean="0"/>
              <a:t>le </a:t>
            </a:r>
            <a:r>
              <a:rPr lang="fr-FR" sz="2400" b="1" dirty="0" smtClean="0">
                <a:solidFill>
                  <a:srgbClr val="FF0000"/>
                </a:solidFill>
              </a:rPr>
              <a:t>taux de variation </a:t>
            </a:r>
            <a:r>
              <a:rPr lang="fr-FR" sz="2400" dirty="0" smtClean="0">
                <a:solidFill>
                  <a:schemeClr val="tx1"/>
                </a:solidFill>
              </a:rPr>
              <a:t>du PIB pour </a:t>
            </a:r>
            <a:r>
              <a:rPr lang="fr-FR" sz="2400" dirty="0">
                <a:solidFill>
                  <a:schemeClr val="tx1"/>
                </a:solidFill>
              </a:rPr>
              <a:t>établir des comparaisons rigoureuses.</a:t>
            </a:r>
          </a:p>
        </p:txBody>
      </p:sp>
      <p:sp>
        <p:nvSpPr>
          <p:cNvPr id="5" name="ZoneTexte 4"/>
          <p:cNvSpPr txBox="1"/>
          <p:nvPr/>
        </p:nvSpPr>
        <p:spPr>
          <a:xfrm>
            <a:off x="4895850" y="1340768"/>
            <a:ext cx="4248150" cy="2553891"/>
          </a:xfrm>
          <a:prstGeom prst="round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fontAlgn="auto">
              <a:spcBef>
                <a:spcPts val="0"/>
              </a:spcBef>
              <a:spcAft>
                <a:spcPts val="0"/>
              </a:spcAft>
              <a:defRPr/>
            </a:pPr>
            <a:r>
              <a:rPr lang="fr-FR" sz="2400" dirty="0"/>
              <a:t>Cela </a:t>
            </a:r>
            <a:r>
              <a:rPr lang="fr-FR" sz="2400" dirty="0" smtClean="0"/>
              <a:t>signifie par exemple </a:t>
            </a:r>
            <a:r>
              <a:rPr lang="fr-FR" sz="2400" dirty="0"/>
              <a:t>que :</a:t>
            </a:r>
          </a:p>
          <a:p>
            <a:pPr fontAlgn="auto">
              <a:spcBef>
                <a:spcPts val="0"/>
              </a:spcBef>
              <a:spcAft>
                <a:spcPts val="0"/>
              </a:spcAft>
              <a:defRPr/>
            </a:pPr>
            <a:r>
              <a:rPr lang="fr-FR" sz="2400" dirty="0"/>
              <a:t>De </a:t>
            </a:r>
            <a:r>
              <a:rPr lang="fr-FR" sz="2400" dirty="0" smtClean="0"/>
              <a:t>2006 a 2007, selon Maddison, le PIB français a augmenté de 2.3% en volume alors que le PIB américain a augmenté de 2.1%.</a:t>
            </a:r>
            <a:endParaRPr lang="fr-FR" sz="2800" dirty="0"/>
          </a:p>
        </p:txBody>
      </p:sp>
      <p:sp>
        <p:nvSpPr>
          <p:cNvPr id="7" name="Rectangle à coins arrondis 6"/>
          <p:cNvSpPr/>
          <p:nvPr/>
        </p:nvSpPr>
        <p:spPr>
          <a:xfrm>
            <a:off x="323528" y="1484313"/>
            <a:ext cx="4535810" cy="576262"/>
          </a:xfrm>
          <a:prstGeom prst="round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b">
              <a:spcBef>
                <a:spcPts val="0"/>
              </a:spcBef>
              <a:spcAft>
                <a:spcPts val="0"/>
              </a:spcAft>
              <a:defRPr/>
            </a:pPr>
            <a:r>
              <a:rPr lang="fr-FR" dirty="0" smtClean="0">
                <a:latin typeface="Arial"/>
              </a:rPr>
              <a:t>Taux de variation annuel  des PIB français et des Etats-Unis, en volume (en%)</a:t>
            </a:r>
            <a:endParaRPr lang="fr-FR" dirty="0">
              <a:latin typeface="Arial"/>
            </a:endParaRPr>
          </a:p>
        </p:txBody>
      </p:sp>
      <p:sp>
        <p:nvSpPr>
          <p:cNvPr id="8" name="ZoneTexte 7"/>
          <p:cNvSpPr txBox="1">
            <a:spLocks noChangeArrowheads="1"/>
          </p:cNvSpPr>
          <p:nvPr/>
        </p:nvSpPr>
        <p:spPr bwMode="auto">
          <a:xfrm>
            <a:off x="251520" y="3121025"/>
            <a:ext cx="4392612" cy="307975"/>
          </a:xfrm>
          <a:prstGeom prst="rect">
            <a:avLst/>
          </a:prstGeom>
          <a:noFill/>
          <a:ln w="9525">
            <a:noFill/>
            <a:miter lim="800000"/>
            <a:headEnd/>
            <a:tailEnd/>
          </a:ln>
        </p:spPr>
        <p:txBody>
          <a:bodyPr>
            <a:spAutoFit/>
          </a:bodyPr>
          <a:lstStyle/>
          <a:p>
            <a:pPr algn="ctr"/>
            <a:r>
              <a:rPr lang="fr-FR" sz="1400" dirty="0">
                <a:latin typeface="Calibri" pitchFamily="34" charset="0"/>
              </a:rPr>
              <a:t>Sources : A. Maddison : </a:t>
            </a:r>
            <a:r>
              <a:rPr lang="fr-FR" sz="1400" u="sng" dirty="0">
                <a:latin typeface="Calibri" pitchFamily="34" charset="0"/>
                <a:hlinkClick r:id="rId3"/>
              </a:rPr>
              <a:t>http://www.ggdc.net/maddison/</a:t>
            </a:r>
            <a:endParaRPr lang="fr-FR" sz="1400" dirty="0">
              <a:latin typeface="Calibri" pitchFamily="34" charset="0"/>
            </a:endParaRPr>
          </a:p>
        </p:txBody>
      </p:sp>
      <p:pic>
        <p:nvPicPr>
          <p:cNvPr id="26626" name="Picture 2" descr="C:\Users\Seb\AppData\Local\Temp\Fichiers Internet temporaires\Content.IE5\T4C4V31D\MC900295071[1].wmf"/>
          <p:cNvPicPr>
            <a:picLocks noChangeAspect="1" noChangeArrowheads="1"/>
          </p:cNvPicPr>
          <p:nvPr/>
        </p:nvPicPr>
        <p:blipFill>
          <a:blip r:embed="rId4" cstate="print"/>
          <a:srcRect/>
          <a:stretch>
            <a:fillRect/>
          </a:stretch>
        </p:blipFill>
        <p:spPr bwMode="auto">
          <a:xfrm>
            <a:off x="539750" y="5433268"/>
            <a:ext cx="1449388" cy="1308100"/>
          </a:xfrm>
          <a:prstGeom prst="rect">
            <a:avLst/>
          </a:prstGeom>
          <a:noFill/>
          <a:ln w="9525">
            <a:noFill/>
            <a:miter lim="800000"/>
            <a:headEnd/>
            <a:tailEnd/>
          </a:ln>
        </p:spPr>
      </p:pic>
      <p:sp>
        <p:nvSpPr>
          <p:cNvPr id="11" name="Rectangle à coins arrondis 10"/>
          <p:cNvSpPr/>
          <p:nvPr/>
        </p:nvSpPr>
        <p:spPr>
          <a:xfrm>
            <a:off x="2124075" y="5733256"/>
            <a:ext cx="6264275" cy="863600"/>
          </a:xfrm>
          <a:prstGeom prst="roundRect">
            <a:avLst/>
          </a:prstGeom>
        </p:spPr>
        <p:style>
          <a:lnRef idx="1">
            <a:schemeClr val="accent3"/>
          </a:lnRef>
          <a:fillRef idx="3">
            <a:schemeClr val="accent3"/>
          </a:fillRef>
          <a:effectRef idx="2">
            <a:schemeClr val="accent3"/>
          </a:effectRef>
          <a:fontRef idx="minor">
            <a:schemeClr val="lt1"/>
          </a:fontRef>
        </p:style>
        <p:txBody>
          <a:bodyPr anchor="ctr"/>
          <a:lstStyle/>
          <a:p>
            <a:pPr algn="ctr" fontAlgn="auto">
              <a:spcBef>
                <a:spcPts val="0"/>
              </a:spcBef>
              <a:spcAft>
                <a:spcPts val="0"/>
              </a:spcAft>
              <a:defRPr/>
            </a:pPr>
            <a:r>
              <a:rPr lang="fr-FR" dirty="0" smtClean="0"/>
              <a:t>Le calcul des taux de variation a permis de surmonter le problème de la différence de taille entre les deux pays.</a:t>
            </a:r>
            <a:endParaRPr lang="fr-FR" dirty="0"/>
          </a:p>
        </p:txBody>
      </p:sp>
      <p:graphicFrame>
        <p:nvGraphicFramePr>
          <p:cNvPr id="10" name="Table 9"/>
          <p:cNvGraphicFramePr>
            <a:graphicFrameLocks noGrp="1"/>
          </p:cNvGraphicFramePr>
          <p:nvPr/>
        </p:nvGraphicFramePr>
        <p:xfrm>
          <a:off x="755576" y="2204864"/>
          <a:ext cx="3479800" cy="876300"/>
        </p:xfrm>
        <a:graphic>
          <a:graphicData uri="http://schemas.openxmlformats.org/drawingml/2006/table">
            <a:tbl>
              <a:tblPr/>
              <a:tblGrid>
                <a:gridCol w="914400"/>
                <a:gridCol w="1282700"/>
                <a:gridCol w="1282700"/>
              </a:tblGrid>
              <a:tr h="228600">
                <a:tc>
                  <a:txBody>
                    <a:bodyPr/>
                    <a:lstStyle/>
                    <a:p>
                      <a:pPr algn="l" fontAlgn="b"/>
                      <a:r>
                        <a:rPr lang="fr-FR" sz="1000" b="1" i="0" u="none" strike="noStrike" dirty="0">
                          <a:solidFill>
                            <a:srgbClr val="008000"/>
                          </a:solidFill>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b"/>
                      <a:r>
                        <a:rPr lang="fr-FR" sz="1400" b="1" i="0" u="none" strike="noStrike">
                          <a:solidFill>
                            <a:srgbClr val="008000"/>
                          </a:solidFill>
                          <a:latin typeface="Arial"/>
                        </a:rPr>
                        <a:t>2006-2007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b"/>
                      <a:r>
                        <a:rPr lang="fr-FR" sz="1400" b="1" i="0" u="none" strike="noStrike">
                          <a:solidFill>
                            <a:srgbClr val="008000"/>
                          </a:solidFill>
                          <a:latin typeface="Arial"/>
                        </a:rPr>
                        <a:t>2007-2008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r>
              <a:tr h="323850">
                <a:tc>
                  <a:txBody>
                    <a:bodyPr/>
                    <a:lstStyle/>
                    <a:p>
                      <a:pPr algn="l" fontAlgn="b"/>
                      <a:r>
                        <a:rPr lang="fr-FR" sz="1400" b="0" i="0" u="none" strike="noStrike">
                          <a:latin typeface="Arial"/>
                        </a:rPr>
                        <a:t>France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b"/>
                      <a:r>
                        <a:rPr lang="fr-FR" sz="2000" b="0" i="0" u="none" strike="noStrike" dirty="0">
                          <a:latin typeface="Arial"/>
                        </a:rPr>
                        <a:t>2,30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c>
                  <a:txBody>
                    <a:bodyPr/>
                    <a:lstStyle/>
                    <a:p>
                      <a:pPr algn="ctr" fontAlgn="b"/>
                      <a:r>
                        <a:rPr lang="fr-FR" sz="2000" b="0" i="0" u="none" strike="noStrike" dirty="0">
                          <a:latin typeface="Arial"/>
                        </a:rPr>
                        <a:t>0,30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r>
              <a:tr h="323850">
                <a:tc>
                  <a:txBody>
                    <a:bodyPr/>
                    <a:lstStyle/>
                    <a:p>
                      <a:pPr algn="l" fontAlgn="b"/>
                      <a:r>
                        <a:rPr lang="fr-FR" sz="1400" b="0" i="0" u="none" strike="noStrike" dirty="0">
                          <a:latin typeface="Arial"/>
                        </a:rPr>
                        <a:t>Etats-Unis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b"/>
                      <a:r>
                        <a:rPr lang="fr-FR" sz="2000" b="0" i="0" u="none" strike="noStrike" dirty="0">
                          <a:latin typeface="Arial"/>
                        </a:rPr>
                        <a:t>2,10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c>
                  <a:txBody>
                    <a:bodyPr/>
                    <a:lstStyle/>
                    <a:p>
                      <a:pPr algn="ctr" fontAlgn="b"/>
                      <a:r>
                        <a:rPr lang="fr-FR" sz="2000" b="0" i="0" u="none" strike="noStrike" dirty="0">
                          <a:latin typeface="Arial"/>
                        </a:rPr>
                        <a:t>0,40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r>
            </a:tbl>
          </a:graphicData>
        </a:graphic>
      </p:graphicFrame>
      <p:sp>
        <p:nvSpPr>
          <p:cNvPr id="12" name="ZoneTexte 4"/>
          <p:cNvSpPr txBox="1"/>
          <p:nvPr/>
        </p:nvSpPr>
        <p:spPr>
          <a:xfrm>
            <a:off x="107504" y="3980993"/>
            <a:ext cx="8900864" cy="1464231"/>
          </a:xfrm>
          <a:prstGeom prst="round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fontAlgn="auto">
              <a:spcBef>
                <a:spcPts val="0"/>
              </a:spcBef>
              <a:spcAft>
                <a:spcPts val="0"/>
              </a:spcAft>
              <a:defRPr/>
            </a:pPr>
            <a:r>
              <a:rPr lang="fr-FR" sz="2000" dirty="0" smtClean="0"/>
              <a:t>Grace au calcul de taux de variation, on observe que les créations de richesses ont augmenté plus vite en France lors de la première période. </a:t>
            </a:r>
          </a:p>
          <a:p>
            <a:pPr fontAlgn="auto">
              <a:spcBef>
                <a:spcPts val="0"/>
              </a:spcBef>
              <a:spcAft>
                <a:spcPts val="0"/>
              </a:spcAft>
              <a:defRPr/>
            </a:pPr>
            <a:r>
              <a:rPr lang="fr-FR" sz="2000" dirty="0" smtClean="0"/>
              <a:t>Contrairement a ce que laissaient penser les calculs précédents (+31 910 pour la France, +194 313 pour les Etats-Unis), l’économie française a été plus dynamique.</a:t>
            </a:r>
            <a:endParaRPr lang="fr-FR" sz="20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3" presetClass="entr" presetSubtype="10" fill="hold" nodeType="after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par>
                          <p:cTn id="13" fill="hold">
                            <p:stCondLst>
                              <p:cond delay="1000"/>
                            </p:stCondLst>
                            <p:childTnLst>
                              <p:par>
                                <p:cTn id="14" presetID="17" presetClass="entr" presetSubtype="10"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p:cTn id="16" dur="500" fill="hold"/>
                                        <p:tgtEl>
                                          <p:spTgt spid="8"/>
                                        </p:tgtEl>
                                        <p:attrNameLst>
                                          <p:attrName>ppt_w</p:attrName>
                                        </p:attrNameLst>
                                      </p:cBhvr>
                                      <p:tavLst>
                                        <p:tav tm="0">
                                          <p:val>
                                            <p:fltVal val="0"/>
                                          </p:val>
                                        </p:tav>
                                        <p:tav tm="100000">
                                          <p:val>
                                            <p:strVal val="#ppt_w"/>
                                          </p:val>
                                        </p:tav>
                                      </p:tavLst>
                                    </p:anim>
                                    <p:anim calcmode="lin" valueType="num">
                                      <p:cBhvr>
                                        <p:cTn id="17" dur="5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7" presetClass="entr" presetSubtype="4"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additive="base">
                                        <p:cTn id="22" dur="5000" fill="hold"/>
                                        <p:tgtEl>
                                          <p:spTgt spid="5"/>
                                        </p:tgtEl>
                                        <p:attrNameLst>
                                          <p:attrName>ppt_x</p:attrName>
                                        </p:attrNameLst>
                                      </p:cBhvr>
                                      <p:tavLst>
                                        <p:tav tm="0">
                                          <p:val>
                                            <p:strVal val="#ppt_x"/>
                                          </p:val>
                                        </p:tav>
                                        <p:tav tm="100000">
                                          <p:val>
                                            <p:strVal val="#ppt_x"/>
                                          </p:val>
                                        </p:tav>
                                      </p:tavLst>
                                    </p:anim>
                                    <p:anim calcmode="lin" valueType="num">
                                      <p:cBhvr additive="base">
                                        <p:cTn id="23" dur="5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7" presetClass="entr" presetSubtype="4"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 calcmode="lin" valueType="num">
                                      <p:cBhvr additive="base">
                                        <p:cTn id="28" dur="5000" fill="hold"/>
                                        <p:tgtEl>
                                          <p:spTgt spid="12"/>
                                        </p:tgtEl>
                                        <p:attrNameLst>
                                          <p:attrName>ppt_x</p:attrName>
                                        </p:attrNameLst>
                                      </p:cBhvr>
                                      <p:tavLst>
                                        <p:tav tm="0">
                                          <p:val>
                                            <p:strVal val="#ppt_x"/>
                                          </p:val>
                                        </p:tav>
                                        <p:tav tm="100000">
                                          <p:val>
                                            <p:strVal val="#ppt_x"/>
                                          </p:val>
                                        </p:tav>
                                      </p:tavLst>
                                    </p:anim>
                                    <p:anim calcmode="lin" valueType="num">
                                      <p:cBhvr additive="base">
                                        <p:cTn id="29" dur="50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2" presetClass="entr" presetSubtype="4" fill="hold" nodeType="clickEffect">
                                  <p:stCondLst>
                                    <p:cond delay="0"/>
                                  </p:stCondLst>
                                  <p:childTnLst>
                                    <p:set>
                                      <p:cBhvr>
                                        <p:cTn id="33" dur="1" fill="hold">
                                          <p:stCondLst>
                                            <p:cond delay="0"/>
                                          </p:stCondLst>
                                        </p:cTn>
                                        <p:tgtEl>
                                          <p:spTgt spid="26626"/>
                                        </p:tgtEl>
                                        <p:attrNameLst>
                                          <p:attrName>style.visibility</p:attrName>
                                        </p:attrNameLst>
                                      </p:cBhvr>
                                      <p:to>
                                        <p:strVal val="visible"/>
                                      </p:to>
                                    </p:set>
                                    <p:animEffect transition="in" filter="slide(fromBottom)">
                                      <p:cBhvr>
                                        <p:cTn id="34" dur="500"/>
                                        <p:tgtEl>
                                          <p:spTgt spid="26626"/>
                                        </p:tgtEl>
                                      </p:cBhvr>
                                    </p:animEffect>
                                  </p:childTnLst>
                                </p:cTn>
                              </p:par>
                            </p:childTnLst>
                          </p:cTn>
                        </p:par>
                        <p:par>
                          <p:cTn id="35" fill="hold">
                            <p:stCondLst>
                              <p:cond delay="500"/>
                            </p:stCondLst>
                            <p:childTnLst>
                              <p:par>
                                <p:cTn id="36" presetID="12" presetClass="entr" presetSubtype="4" fill="hold" grpId="0" nodeType="after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slide(fromBottom)">
                                      <p:cBhvr>
                                        <p:cTn id="3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autoUpdateAnimBg="0"/>
      <p:bldP spid="7" grpId="0" animBg="1" autoUpdateAnimBg="0"/>
      <p:bldP spid="8" grpId="0" autoUpdateAnimBg="0"/>
      <p:bldP spid="11" grpId="0" animBg="1" autoUpdateAnimBg="0"/>
      <p:bldP spid="12" grpId="0"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683568" y="248256"/>
            <a:ext cx="7776864" cy="1323439"/>
          </a:xfrm>
          <a:prstGeom prst="rect">
            <a:avLst/>
          </a:prstGeom>
        </p:spPr>
        <p:style>
          <a:lnRef idx="0">
            <a:schemeClr val="accent1"/>
          </a:lnRef>
          <a:fillRef idx="3">
            <a:schemeClr val="accent1"/>
          </a:fillRef>
          <a:effectRef idx="3">
            <a:schemeClr val="accent1"/>
          </a:effectRef>
          <a:fontRef idx="minor">
            <a:schemeClr val="lt1"/>
          </a:fontRef>
        </p:style>
        <p:txBody>
          <a:bodyPr>
            <a:spAutoFit/>
          </a:bodyPr>
          <a:lstStyle/>
          <a:p>
            <a:pPr fontAlgn="auto">
              <a:spcBef>
                <a:spcPts val="0"/>
              </a:spcBef>
              <a:spcAft>
                <a:spcPts val="0"/>
              </a:spcAft>
              <a:defRPr/>
            </a:pPr>
            <a:r>
              <a:rPr lang="fr-FR" sz="4000" dirty="0"/>
              <a:t>Il est donc intéressant de calculer des taux de </a:t>
            </a:r>
            <a:r>
              <a:rPr lang="fr-FR" sz="4000" dirty="0" smtClean="0"/>
              <a:t>variation:</a:t>
            </a:r>
            <a:endParaRPr lang="fr-FR" sz="4000" dirty="0"/>
          </a:p>
        </p:txBody>
      </p:sp>
      <p:sp>
        <p:nvSpPr>
          <p:cNvPr id="3" name="ZoneTexte 2"/>
          <p:cNvSpPr txBox="1"/>
          <p:nvPr/>
        </p:nvSpPr>
        <p:spPr>
          <a:xfrm>
            <a:off x="683568" y="1722422"/>
            <a:ext cx="7776864" cy="1323439"/>
          </a:xfrm>
          <a:prstGeom prst="rect">
            <a:avLst/>
          </a:prstGeom>
        </p:spPr>
        <p:style>
          <a:lnRef idx="0">
            <a:schemeClr val="accent1"/>
          </a:lnRef>
          <a:fillRef idx="3">
            <a:schemeClr val="accent1"/>
          </a:fillRef>
          <a:effectRef idx="3">
            <a:schemeClr val="accent1"/>
          </a:effectRef>
          <a:fontRef idx="minor">
            <a:schemeClr val="lt1"/>
          </a:fontRef>
        </p:style>
        <p:txBody>
          <a:bodyPr>
            <a:spAutoFit/>
          </a:bodyPr>
          <a:lstStyle/>
          <a:p>
            <a:pPr fontAlgn="auto">
              <a:spcBef>
                <a:spcPts val="0"/>
              </a:spcBef>
              <a:spcAft>
                <a:spcPts val="0"/>
              </a:spcAft>
              <a:buFont typeface="Arial" pitchFamily="34" charset="0"/>
              <a:buChar char="•"/>
              <a:defRPr/>
            </a:pPr>
            <a:r>
              <a:rPr lang="fr-FR" sz="4000" dirty="0"/>
              <a:t> Cela permet d’effectuer des comparaisons dans le temps…</a:t>
            </a:r>
          </a:p>
        </p:txBody>
      </p:sp>
      <p:sp>
        <p:nvSpPr>
          <p:cNvPr id="4" name="ZoneTexte 3"/>
          <p:cNvSpPr txBox="1"/>
          <p:nvPr/>
        </p:nvSpPr>
        <p:spPr>
          <a:xfrm>
            <a:off x="683568" y="3196588"/>
            <a:ext cx="7776864" cy="707886"/>
          </a:xfrm>
          <a:prstGeom prst="rect">
            <a:avLst/>
          </a:prstGeom>
        </p:spPr>
        <p:style>
          <a:lnRef idx="0">
            <a:schemeClr val="accent1"/>
          </a:lnRef>
          <a:fillRef idx="3">
            <a:schemeClr val="accent1"/>
          </a:fillRef>
          <a:effectRef idx="3">
            <a:schemeClr val="accent1"/>
          </a:effectRef>
          <a:fontRef idx="minor">
            <a:schemeClr val="lt1"/>
          </a:fontRef>
        </p:style>
        <p:txBody>
          <a:bodyPr>
            <a:spAutoFit/>
          </a:bodyPr>
          <a:lstStyle/>
          <a:p>
            <a:pPr fontAlgn="auto">
              <a:spcBef>
                <a:spcPts val="0"/>
              </a:spcBef>
              <a:spcAft>
                <a:spcPts val="0"/>
              </a:spcAft>
              <a:buFont typeface="Arial" pitchFamily="34" charset="0"/>
              <a:buChar char="•"/>
              <a:defRPr/>
            </a:pPr>
            <a:r>
              <a:rPr lang="fr-FR" sz="4000" dirty="0"/>
              <a:t> …et dans l’espace.</a:t>
            </a:r>
          </a:p>
        </p:txBody>
      </p:sp>
      <p:sp>
        <p:nvSpPr>
          <p:cNvPr id="5" name="ZoneTexte 3"/>
          <p:cNvSpPr txBox="1"/>
          <p:nvPr/>
        </p:nvSpPr>
        <p:spPr>
          <a:xfrm>
            <a:off x="683568" y="4055200"/>
            <a:ext cx="7776864" cy="2554545"/>
          </a:xfrm>
          <a:prstGeom prst="rect">
            <a:avLst/>
          </a:prstGeom>
        </p:spPr>
        <p:style>
          <a:lnRef idx="0">
            <a:schemeClr val="accent1"/>
          </a:lnRef>
          <a:fillRef idx="3">
            <a:schemeClr val="accent1"/>
          </a:fillRef>
          <a:effectRef idx="3">
            <a:schemeClr val="accent1"/>
          </a:effectRef>
          <a:fontRef idx="minor">
            <a:schemeClr val="lt1"/>
          </a:fontRef>
        </p:style>
        <p:txBody>
          <a:bodyPr>
            <a:spAutoFit/>
          </a:bodyPr>
          <a:lstStyle/>
          <a:p>
            <a:pPr fontAlgn="auto">
              <a:spcBef>
                <a:spcPts val="0"/>
              </a:spcBef>
              <a:spcAft>
                <a:spcPts val="0"/>
              </a:spcAft>
              <a:buFont typeface="Arial" pitchFamily="34" charset="0"/>
              <a:buChar char="•"/>
              <a:defRPr/>
            </a:pPr>
            <a:r>
              <a:rPr lang="fr-FR" sz="4000" dirty="0"/>
              <a:t> </a:t>
            </a:r>
            <a:r>
              <a:rPr lang="fr-FR" sz="4000" dirty="0" smtClean="0"/>
              <a:t>Cela permet également de se représenter très facilement une évolution grâce à l’utilisation du repère 100 .</a:t>
            </a:r>
            <a:endParaRPr lang="fr-FR" sz="40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2000" fill="hold"/>
                                        <p:tgtEl>
                                          <p:spTgt spid="3"/>
                                        </p:tgtEl>
                                        <p:attrNameLst>
                                          <p:attrName>ppt_x</p:attrName>
                                        </p:attrNameLst>
                                      </p:cBhvr>
                                      <p:tavLst>
                                        <p:tav tm="0">
                                          <p:val>
                                            <p:strVal val="#ppt_x"/>
                                          </p:val>
                                        </p:tav>
                                        <p:tav tm="100000">
                                          <p:val>
                                            <p:strVal val="#ppt_x"/>
                                          </p:val>
                                        </p:tav>
                                      </p:tavLst>
                                    </p:anim>
                                    <p:anim calcmode="lin" valueType="num">
                                      <p:cBhvr additive="base">
                                        <p:cTn id="8" dur="20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2000" fill="hold"/>
                                        <p:tgtEl>
                                          <p:spTgt spid="4"/>
                                        </p:tgtEl>
                                        <p:attrNameLst>
                                          <p:attrName>ppt_x</p:attrName>
                                        </p:attrNameLst>
                                      </p:cBhvr>
                                      <p:tavLst>
                                        <p:tav tm="0">
                                          <p:val>
                                            <p:strVal val="#ppt_x"/>
                                          </p:val>
                                        </p:tav>
                                        <p:tav tm="100000">
                                          <p:val>
                                            <p:strVal val="#ppt_x"/>
                                          </p:val>
                                        </p:tav>
                                      </p:tavLst>
                                    </p:anim>
                                    <p:anim calcmode="lin" valueType="num">
                                      <p:cBhvr additive="base">
                                        <p:cTn id="14" dur="2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2000" fill="hold"/>
                                        <p:tgtEl>
                                          <p:spTgt spid="5"/>
                                        </p:tgtEl>
                                        <p:attrNameLst>
                                          <p:attrName>ppt_x</p:attrName>
                                        </p:attrNameLst>
                                      </p:cBhvr>
                                      <p:tavLst>
                                        <p:tav tm="0">
                                          <p:val>
                                            <p:strVal val="#ppt_x"/>
                                          </p:val>
                                        </p:tav>
                                        <p:tav tm="100000">
                                          <p:val>
                                            <p:strVal val="#ppt_x"/>
                                          </p:val>
                                        </p:tav>
                                      </p:tavLst>
                                    </p:anim>
                                    <p:anim calcmode="lin" valueType="num">
                                      <p:cBhvr additive="base">
                                        <p:cTn id="20" dur="2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4"/>
          <p:cNvSpPr txBox="1">
            <a:spLocks/>
          </p:cNvSpPr>
          <p:nvPr/>
        </p:nvSpPr>
        <p:spPr>
          <a:xfrm>
            <a:off x="0" y="1052736"/>
            <a:ext cx="8964488" cy="4248472"/>
          </a:xfrm>
          <a:prstGeom prst="rect">
            <a:avLst/>
          </a:prstGeom>
        </p:spPr>
        <p:txBody>
          <a:bodyPr/>
          <a:lstStyle/>
          <a:p>
            <a:pPr algn="ctr" fontAlgn="auto">
              <a:spcAft>
                <a:spcPts val="0"/>
              </a:spcAft>
              <a:defRPr/>
            </a:pPr>
            <a:r>
              <a:rPr lang="fr-FR" sz="9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ea typeface="+mj-ea"/>
                <a:cs typeface="+mj-cs"/>
              </a:rPr>
              <a:t>CALCUL</a:t>
            </a:r>
          </a:p>
          <a:p>
            <a:pPr algn="ctr" fontAlgn="auto">
              <a:spcAft>
                <a:spcPts val="0"/>
              </a:spcAft>
              <a:defRPr/>
            </a:pPr>
            <a:r>
              <a:rPr lang="fr-FR" sz="9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ea typeface="+mj-ea"/>
                <a:cs typeface="+mj-cs"/>
              </a:rPr>
              <a:t>ET</a:t>
            </a:r>
          </a:p>
          <a:p>
            <a:pPr algn="ctr" fontAlgn="auto">
              <a:spcAft>
                <a:spcPts val="0"/>
              </a:spcAft>
              <a:defRPr/>
            </a:pPr>
            <a:r>
              <a:rPr lang="fr-FR" sz="9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ea typeface="+mj-ea"/>
                <a:cs typeface="+mj-cs"/>
              </a:rPr>
              <a:t>INTERPRÉTATION</a:t>
            </a: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3593</TotalTime>
  <Words>1852</Words>
  <Application>Microsoft Office PowerPoint</Application>
  <PresentationFormat>Affichage à l'écran (4:3)</PresentationFormat>
  <Paragraphs>299</Paragraphs>
  <Slides>21</Slides>
  <Notes>21</Notes>
  <HiddenSlides>0</HiddenSlides>
  <MMClips>0</MMClips>
  <ScaleCrop>false</ScaleCrop>
  <HeadingPairs>
    <vt:vector size="4" baseType="variant">
      <vt:variant>
        <vt:lpstr>Thème</vt:lpstr>
      </vt:variant>
      <vt:variant>
        <vt:i4>1</vt:i4>
      </vt:variant>
      <vt:variant>
        <vt:lpstr>Titres des diapositives</vt:lpstr>
      </vt:variant>
      <vt:variant>
        <vt:i4>21</vt:i4>
      </vt:variant>
    </vt:vector>
  </HeadingPairs>
  <TitlesOfParts>
    <vt:vector size="22" baseType="lpstr">
      <vt:lpstr>Thème Office</vt:lpstr>
      <vt:lpstr>Diapositive 1</vt:lpstr>
      <vt:lpstr>Diapositive 2</vt:lpstr>
      <vt:lpstr>DEFINITION</vt:lpstr>
      <vt:lpstr>Diapositive 4</vt:lpstr>
      <vt:lpstr>Diapositive 5</vt:lpstr>
      <vt:lpstr>Diapositive 6</vt:lpstr>
      <vt:lpstr>Diapositive 7</vt:lpstr>
      <vt:lpstr>Diapositive 8</vt:lpstr>
      <vt:lpstr>Diapositive 9</vt:lpstr>
      <vt:lpstr>CALCUL</vt:lpstr>
      <vt:lpstr>CALCUL</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vector>
  </TitlesOfParts>
  <Company>education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tauxdevariation</dc:title>
  <dc:creator>Marseillac</dc:creator>
  <cp:lastModifiedBy>Marseillac</cp:lastModifiedBy>
  <cp:revision>254</cp:revision>
  <dcterms:created xsi:type="dcterms:W3CDTF">2010-07-04T09:22:06Z</dcterms:created>
  <dcterms:modified xsi:type="dcterms:W3CDTF">2010-09-22T21:39:54Z</dcterms:modified>
</cp:coreProperties>
</file>