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8" r:id="rId10"/>
    <p:sldId id="264" r:id="rId11"/>
    <p:sldId id="267" r:id="rId12"/>
    <p:sldId id="271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ゴシック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8C00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46" autoAdjust="0"/>
    <p:restoredTop sz="94660"/>
  </p:normalViewPr>
  <p:slideViewPr>
    <p:cSldViewPr>
      <p:cViewPr varScale="1">
        <p:scale>
          <a:sx n="73" d="100"/>
          <a:sy n="73" d="100"/>
        </p:scale>
        <p:origin x="-788" y="-10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716E31C6-50EB-45AD-825D-1B67BCB22C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C4EC9-6F5B-4F1B-BBFE-3398CA7DBBCF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1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70D3E4-2E27-4D65-837F-7EADC0D67E6B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10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6C26B8-2219-41BD-A643-78DEF29A0FCB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11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022F0-D02A-49E3-81CB-FDC0C183AB97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12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A7C82-F1FD-48A8-8D7F-75082B0C07E4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2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165E3-A689-4514-93EA-44A30CFFAEF9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3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8328B-FC68-4191-B4C1-83054783C9DF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4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FBDEF-9884-41A1-8919-DF4482BE519A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5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7EAE9-A060-4226-A659-41D64F18B149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6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C1865A-30E9-411F-B7CF-7DFFED0442D3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7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EE3E7-72D0-4D84-A8AE-06A1C325430D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8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7D043-1DDD-4397-8F47-AB7686AD9860}" type="slidenum">
              <a:rPr lang="fr-FR" smtClean="0">
                <a:latin typeface="Arial" pitchFamily="34" charset="0"/>
                <a:ea typeface="ＭＳ ゴシック" pitchFamily="49" charset="-128"/>
                <a:cs typeface="Arial" pitchFamily="34" charset="0"/>
              </a:rPr>
              <a:pPr/>
              <a:t>9</a:t>
            </a:fld>
            <a:endParaRPr lang="fr-FR" smtClean="0">
              <a:latin typeface="Arial" pitchFamily="34" charset="0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ja-JP"/>
              <a:t>Cliquez et modifiez le titre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/>
            </a:lvl1pPr>
          </a:lstStyle>
          <a:p>
            <a:r>
              <a:rPr lang="de-DE" altLang="ja-JP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D4C58-A134-4ADB-A610-E9FDBEBD56A1}" type="slidenum">
              <a:rPr lang="de-DE" altLang="ja-JP"/>
              <a:pPr>
                <a:defRPr/>
              </a:pPr>
              <a:t>‹N°›</a:t>
            </a:fld>
            <a:endParaRPr lang="de-DE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C02ED-8D65-48B3-919C-2CA40AFEDE46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9486-B37A-40CF-9D71-4E088427E310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AF203-DA26-47A5-B263-7FBA0B6DBF0A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A794D-3915-40D8-BBBB-0AB2097DDDB2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7E9A9-3FE5-470A-98C3-1A42757E86F1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08CC3-B9A8-42D5-8BCE-DE01D14B959C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4B07D-4C24-4E7F-90BA-8BB41283446B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97DAA-25D0-48C4-89FA-3A2C516F0085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400BA-DE74-452E-90D6-A694D829DCD3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BEC32-2AF9-46D0-93EB-CCBA496601BA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4FE27-85BE-44C0-AAFD-A0060E1A7255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FFE41-5EC8-4CA4-B3DC-B944AFAF9FE1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et modifiez le titre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fr-FR" altLang="ja-JP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B16B6326-123C-4E9C-9385-A772136CED5C}" type="slidenum">
              <a:rPr lang="fr-FR" altLang="ja-JP"/>
              <a:pPr>
                <a:defRPr/>
              </a:pPr>
              <a:t>‹N°›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ヒラギノ角ゴ Pro W6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  <a:cs typeface="ヒラギノ角ゴ Pro W6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  <a:cs typeface="ヒラギノ角ゴ Pro W6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  <a:cs typeface="ヒラギノ角ゴ Pro W6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  <a:cs typeface="ヒラギノ角ゴ Pro W6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Futura" pitchFamily="1" charset="0"/>
          <a:ea typeface="ヒラギノ角ゴ Pro W6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£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¤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¥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1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1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1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0000"/>
        </a:buClr>
        <a:buFont typeface="Wingdings" pitchFamily="1" charset="2"/>
        <a:buChar char="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kumimoji="0" lang="fr-FR" sz="2800" b="1" smtClean="0"/>
              <a:t>lecture de la table de mobilit</a:t>
            </a:r>
            <a:r>
              <a:rPr kumimoji="0" lang="fr-FR" sz="2800" b="1" smtClean="0">
                <a:latin typeface="Times"/>
              </a:rPr>
              <a:t>é</a:t>
            </a:r>
            <a:endParaRPr kumimoji="0" lang="fr-FR" sz="2800" smtClean="0"/>
          </a:p>
          <a:p>
            <a:pPr algn="just" eaLnBrk="1" hangingPunct="1">
              <a:buFont typeface="Wingdings" pitchFamily="2" charset="2"/>
              <a:buNone/>
            </a:pPr>
            <a:r>
              <a:rPr kumimoji="0" lang="fr-FR" sz="2800" smtClean="0"/>
              <a:t> 10000 hommes d’une sociét</a:t>
            </a:r>
            <a:r>
              <a:rPr kumimoji="0" lang="fr-FR" sz="2800" smtClean="0">
                <a:latin typeface="Times"/>
              </a:rPr>
              <a:t>é</a:t>
            </a:r>
            <a:r>
              <a:rPr kumimoji="0" lang="fr-FR" sz="2800" smtClean="0"/>
              <a:t> fictive, repr</a:t>
            </a:r>
            <a:r>
              <a:rPr kumimoji="0" lang="fr-FR" sz="2800" smtClean="0">
                <a:latin typeface="Times"/>
              </a:rPr>
              <a:t>é</a:t>
            </a:r>
            <a:r>
              <a:rPr kumimoji="0" lang="fr-FR" sz="2800" smtClean="0"/>
              <a:t>sentatifs de la population masculine âgée de 40 à 59 ans, sont questionnés par des enquêteurs sur leur position sociale actuelle et sur leur origine sociale (c'est-à-dire la catégorie de leur père). Dans le cadre d'une classification en trois catégories hi</a:t>
            </a:r>
            <a:r>
              <a:rPr kumimoji="0" lang="fr-FR" sz="2800" smtClean="0">
                <a:latin typeface="Times"/>
              </a:rPr>
              <a:t>é</a:t>
            </a:r>
            <a:r>
              <a:rPr kumimoji="0" lang="fr-FR" sz="2800" smtClean="0"/>
              <a:t>rarchisées (CS, CM, CP par ordre croissant), leurs réponses permettent d'établir le tableau suivant.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fr-FR" sz="2800" b="1" smtClean="0"/>
              <a:t>L</a:t>
            </a:r>
            <a:r>
              <a:rPr kumimoji="0" lang="fr-FR" sz="2800" b="1" smtClean="0">
                <a:latin typeface="Times"/>
              </a:rPr>
              <a:t>’</a:t>
            </a:r>
            <a:r>
              <a:rPr kumimoji="0" lang="fr-FR" sz="2800" b="1" smtClean="0"/>
              <a:t>origine sociale : D</a:t>
            </a:r>
            <a:r>
              <a:rPr kumimoji="0" lang="fr-FR" sz="2800" b="1" smtClean="0">
                <a:latin typeface="Times"/>
              </a:rPr>
              <a:t>’</a:t>
            </a:r>
            <a:r>
              <a:rPr kumimoji="0" lang="fr-FR" sz="2800" b="1" smtClean="0"/>
              <a:t>o</a:t>
            </a:r>
            <a:r>
              <a:rPr kumimoji="0" lang="fr-FR" sz="2800" b="1" smtClean="0">
                <a:latin typeface="Times"/>
              </a:rPr>
              <a:t>ù</a:t>
            </a:r>
            <a:r>
              <a:rPr kumimoji="0" lang="fr-FR" sz="2800" b="1" smtClean="0"/>
              <a:t> viennent-ils 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8313" y="3009900"/>
            <a:ext cx="7991475" cy="380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r>
              <a:rPr lang="fr-FR" b="1"/>
              <a:t>CS (</a:t>
            </a:r>
            <a:r>
              <a:rPr lang="fr-FR" b="1">
                <a:solidFill>
                  <a:schemeClr val="accent2"/>
                </a:solidFill>
              </a:rPr>
              <a:t>440</a:t>
            </a:r>
            <a:r>
              <a:rPr lang="fr-FR" b="1"/>
              <a:t>)                </a:t>
            </a:r>
          </a:p>
          <a:p>
            <a:pPr>
              <a:spcBef>
                <a:spcPct val="50000"/>
              </a:spcBef>
            </a:pPr>
            <a:r>
              <a:rPr lang="fr-FR" b="1"/>
              <a:t>                              CM (</a:t>
            </a:r>
            <a:r>
              <a:rPr lang="fr-FR" b="1">
                <a:solidFill>
                  <a:srgbClr val="006600"/>
                </a:solidFill>
              </a:rPr>
              <a:t>450</a:t>
            </a:r>
            <a:r>
              <a:rPr lang="fr-FR" b="1"/>
              <a:t>)             </a:t>
            </a:r>
          </a:p>
          <a:p>
            <a:pPr>
              <a:spcBef>
                <a:spcPct val="50000"/>
              </a:spcBef>
            </a:pPr>
            <a:r>
              <a:rPr lang="fr-FR" b="1"/>
              <a:t>                                                           CP (</a:t>
            </a:r>
            <a:r>
              <a:rPr lang="fr-FR" b="1">
                <a:solidFill>
                  <a:srgbClr val="FF0000"/>
                </a:solidFill>
              </a:rPr>
              <a:t>660</a:t>
            </a:r>
            <a:r>
              <a:rPr lang="fr-FR" b="1"/>
              <a:t>)              </a:t>
            </a:r>
          </a:p>
          <a:p>
            <a:pPr>
              <a:spcBef>
                <a:spcPct val="50000"/>
              </a:spcBef>
            </a:pPr>
            <a:r>
              <a:rPr lang="fr-FR" b="1"/>
              <a:t>                                                                                       Origine</a:t>
            </a:r>
            <a:endParaRPr lang="fr-FR"/>
          </a:p>
          <a:p>
            <a:r>
              <a:rPr lang="fr-FR"/>
              <a:t>                                                                                       (catégorie du père)</a:t>
            </a:r>
          </a:p>
          <a:p>
            <a:endParaRPr lang="fr-FR" b="1"/>
          </a:p>
          <a:p>
            <a:endParaRPr lang="fr-FR" b="1"/>
          </a:p>
          <a:p>
            <a:r>
              <a:rPr lang="fr-FR" b="1"/>
              <a:t>CS (1550)	 CM		 CP		Position</a:t>
            </a:r>
            <a:endParaRPr lang="fr-FR"/>
          </a:p>
          <a:p>
            <a:r>
              <a:rPr lang="fr-FR"/>
              <a:t>                                                                                       (catégorie du fils)</a:t>
            </a:r>
          </a:p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1258888" y="3789363"/>
            <a:ext cx="0" cy="20161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V="1">
            <a:off x="1258888" y="4148138"/>
            <a:ext cx="1873250" cy="165735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1258888" y="4581525"/>
            <a:ext cx="3673475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pic>
        <p:nvPicPr>
          <p:cNvPr id="12295" name="Image 6" descr="T_bru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628775"/>
            <a:ext cx="316865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Espace réservé du contenu 25" descr="T2_origine_cannevas.jpg"/>
          <p:cNvPicPr>
            <a:picLocks noGrp="1" noChangeAspect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2170113"/>
            <a:ext cx="5186363" cy="4427537"/>
          </a:xfrm>
        </p:spPr>
      </p:pic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Construire une table d’origine va alors consister à répondre à cette question :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55650" y="990600"/>
            <a:ext cx="79200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solidFill>
                  <a:srgbClr val="8C0000"/>
                </a:solidFill>
              </a:rPr>
              <a:t>Parmi les individus appartenant aujourd’hui à la catégorie CS quelle proportion d’entre eux avait un père appartenant à la catégorie CS ?</a:t>
            </a: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5940425" y="2276475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Le chiffre 100 devra alors figurer…</a:t>
            </a:r>
          </a:p>
        </p:txBody>
      </p:sp>
      <p:sp>
        <p:nvSpPr>
          <p:cNvPr id="15615" name="Text Box 255"/>
          <p:cNvSpPr txBox="1">
            <a:spLocks noChangeArrowheads="1"/>
          </p:cNvSpPr>
          <p:nvPr/>
        </p:nvSpPr>
        <p:spPr bwMode="auto">
          <a:xfrm>
            <a:off x="4500563" y="4652963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5616" name="Text Box 256"/>
          <p:cNvSpPr txBox="1">
            <a:spLocks noChangeArrowheads="1"/>
          </p:cNvSpPr>
          <p:nvPr/>
        </p:nvSpPr>
        <p:spPr bwMode="auto">
          <a:xfrm>
            <a:off x="4500563" y="5157788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5617" name="Text Box 257"/>
          <p:cNvSpPr txBox="1">
            <a:spLocks noChangeArrowheads="1"/>
          </p:cNvSpPr>
          <p:nvPr/>
        </p:nvSpPr>
        <p:spPr bwMode="auto">
          <a:xfrm>
            <a:off x="4500563" y="5589588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5618" name="Text Box 258"/>
          <p:cNvSpPr txBox="1">
            <a:spLocks noChangeArrowheads="1"/>
          </p:cNvSpPr>
          <p:nvPr/>
        </p:nvSpPr>
        <p:spPr bwMode="auto">
          <a:xfrm>
            <a:off x="4500563" y="60928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5619" name="Text Box 259"/>
          <p:cNvSpPr txBox="1">
            <a:spLocks noChangeArrowheads="1"/>
          </p:cNvSpPr>
          <p:nvPr/>
        </p:nvSpPr>
        <p:spPr bwMode="auto">
          <a:xfrm>
            <a:off x="2700338" y="511968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28,8</a:t>
            </a:r>
            <a:endParaRPr lang="fr-FR"/>
          </a:p>
        </p:txBody>
      </p:sp>
      <p:sp>
        <p:nvSpPr>
          <p:cNvPr id="15620" name="Text Box 260"/>
          <p:cNvSpPr txBox="1">
            <a:spLocks noChangeArrowheads="1"/>
          </p:cNvSpPr>
          <p:nvPr/>
        </p:nvSpPr>
        <p:spPr bwMode="auto">
          <a:xfrm>
            <a:off x="1979613" y="465296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28,4</a:t>
            </a:r>
            <a:endParaRPr lang="fr-FR"/>
          </a:p>
        </p:txBody>
      </p:sp>
      <p:sp>
        <p:nvSpPr>
          <p:cNvPr id="15621" name="Text Box 261"/>
          <p:cNvSpPr txBox="1">
            <a:spLocks noChangeArrowheads="1"/>
          </p:cNvSpPr>
          <p:nvPr/>
        </p:nvSpPr>
        <p:spPr bwMode="auto">
          <a:xfrm>
            <a:off x="2700338" y="465296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29,0</a:t>
            </a:r>
            <a:endParaRPr lang="fr-FR"/>
          </a:p>
        </p:txBody>
      </p:sp>
      <p:sp>
        <p:nvSpPr>
          <p:cNvPr id="15622" name="Text Box 262"/>
          <p:cNvSpPr txBox="1">
            <a:spLocks noChangeArrowheads="1"/>
          </p:cNvSpPr>
          <p:nvPr/>
        </p:nvSpPr>
        <p:spPr bwMode="auto">
          <a:xfrm>
            <a:off x="3419475" y="465296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42,6</a:t>
            </a:r>
            <a:endParaRPr lang="fr-FR"/>
          </a:p>
        </p:txBody>
      </p:sp>
      <p:sp>
        <p:nvSpPr>
          <p:cNvPr id="15623" name="Text Box 263"/>
          <p:cNvSpPr txBox="1">
            <a:spLocks noChangeArrowheads="1"/>
          </p:cNvSpPr>
          <p:nvPr/>
        </p:nvSpPr>
        <p:spPr bwMode="auto">
          <a:xfrm>
            <a:off x="1979613" y="511968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11,1</a:t>
            </a:r>
            <a:endParaRPr lang="fr-FR"/>
          </a:p>
        </p:txBody>
      </p:sp>
      <p:sp>
        <p:nvSpPr>
          <p:cNvPr id="15624" name="Text Box 264"/>
          <p:cNvSpPr txBox="1">
            <a:spLocks noChangeArrowheads="1"/>
          </p:cNvSpPr>
          <p:nvPr/>
        </p:nvSpPr>
        <p:spPr bwMode="auto">
          <a:xfrm>
            <a:off x="3348038" y="511968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60,1</a:t>
            </a:r>
            <a:endParaRPr lang="fr-FR"/>
          </a:p>
        </p:txBody>
      </p:sp>
      <p:sp>
        <p:nvSpPr>
          <p:cNvPr id="15625" name="Text Box 265"/>
          <p:cNvSpPr txBox="1">
            <a:spLocks noChangeArrowheads="1"/>
          </p:cNvSpPr>
          <p:nvPr/>
        </p:nvSpPr>
        <p:spPr bwMode="auto">
          <a:xfrm>
            <a:off x="2051050" y="558958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3,1</a:t>
            </a:r>
            <a:endParaRPr lang="fr-FR"/>
          </a:p>
        </p:txBody>
      </p:sp>
      <p:sp>
        <p:nvSpPr>
          <p:cNvPr id="15626" name="Text Box 266"/>
          <p:cNvSpPr txBox="1">
            <a:spLocks noChangeArrowheads="1"/>
          </p:cNvSpPr>
          <p:nvPr/>
        </p:nvSpPr>
        <p:spPr bwMode="auto">
          <a:xfrm>
            <a:off x="2700338" y="5589588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11,1</a:t>
            </a:r>
            <a:endParaRPr lang="fr-FR"/>
          </a:p>
        </p:txBody>
      </p:sp>
      <p:sp>
        <p:nvSpPr>
          <p:cNvPr id="15627" name="Text Box 267"/>
          <p:cNvSpPr txBox="1">
            <a:spLocks noChangeArrowheads="1"/>
          </p:cNvSpPr>
          <p:nvPr/>
        </p:nvSpPr>
        <p:spPr bwMode="auto">
          <a:xfrm>
            <a:off x="3376613" y="5589588"/>
            <a:ext cx="690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85,8</a:t>
            </a:r>
            <a:endParaRPr lang="fr-FR"/>
          </a:p>
        </p:txBody>
      </p:sp>
      <p:sp>
        <p:nvSpPr>
          <p:cNvPr id="15628" name="Text Box 268"/>
          <p:cNvSpPr txBox="1">
            <a:spLocks noChangeArrowheads="1"/>
          </p:cNvSpPr>
          <p:nvPr/>
        </p:nvSpPr>
        <p:spPr bwMode="auto">
          <a:xfrm>
            <a:off x="2085975" y="60928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8,6</a:t>
            </a:r>
            <a:endParaRPr lang="fr-FR"/>
          </a:p>
        </p:txBody>
      </p:sp>
      <p:sp>
        <p:nvSpPr>
          <p:cNvPr id="15629" name="Text Box 269"/>
          <p:cNvSpPr txBox="1">
            <a:spLocks noChangeArrowheads="1"/>
          </p:cNvSpPr>
          <p:nvPr/>
        </p:nvSpPr>
        <p:spPr bwMode="auto">
          <a:xfrm>
            <a:off x="2700338" y="60928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17,4</a:t>
            </a:r>
            <a:endParaRPr lang="fr-FR"/>
          </a:p>
        </p:txBody>
      </p:sp>
      <p:sp>
        <p:nvSpPr>
          <p:cNvPr id="15630" name="Text Box 270"/>
          <p:cNvSpPr txBox="1">
            <a:spLocks noChangeArrowheads="1"/>
          </p:cNvSpPr>
          <p:nvPr/>
        </p:nvSpPr>
        <p:spPr bwMode="auto">
          <a:xfrm>
            <a:off x="3419475" y="6092825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74,0</a:t>
            </a:r>
            <a:endParaRPr lang="fr-FR"/>
          </a:p>
        </p:txBody>
      </p:sp>
      <p:sp>
        <p:nvSpPr>
          <p:cNvPr id="15631" name="Text Box 271"/>
          <p:cNvSpPr txBox="1">
            <a:spLocks noChangeArrowheads="1"/>
          </p:cNvSpPr>
          <p:nvPr/>
        </p:nvSpPr>
        <p:spPr bwMode="auto">
          <a:xfrm>
            <a:off x="6019800" y="6230938"/>
            <a:ext cx="2667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chemeClr val="accent2"/>
                </a:solidFill>
              </a:rPr>
              <a:t>28,8 = (570/1980) x 100</a:t>
            </a:r>
            <a:r>
              <a:rPr lang="fr-FR"/>
              <a:t> </a:t>
            </a:r>
          </a:p>
        </p:txBody>
      </p:sp>
      <p:sp>
        <p:nvSpPr>
          <p:cNvPr id="27" name="Text Box 211"/>
          <p:cNvSpPr txBox="1">
            <a:spLocks noChangeArrowheads="1"/>
          </p:cNvSpPr>
          <p:nvPr/>
        </p:nvSpPr>
        <p:spPr bwMode="auto">
          <a:xfrm>
            <a:off x="6264275" y="29241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solidFill>
                  <a:srgbClr val="8C0000"/>
                </a:solidFill>
              </a:rPr>
              <a:t>en bout de ligne</a:t>
            </a:r>
            <a:endParaRPr lang="fr-FR" sz="2400" b="1">
              <a:solidFill>
                <a:srgbClr val="FF0000"/>
              </a:solidFill>
            </a:endParaRPr>
          </a:p>
        </p:txBody>
      </p:sp>
      <p:pic>
        <p:nvPicPr>
          <p:cNvPr id="13336" name="Image 27" descr="T_brut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3446463"/>
            <a:ext cx="3168650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5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5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5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5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5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15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5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5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5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15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1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15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15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7" grpId="0"/>
      <p:bldP spid="15615" grpId="0"/>
      <p:bldP spid="15616" grpId="0"/>
      <p:bldP spid="15617" grpId="0"/>
      <p:bldP spid="15618" grpId="0"/>
      <p:bldP spid="15619" grpId="0"/>
      <p:bldP spid="15620" grpId="0"/>
      <p:bldP spid="15621" grpId="0"/>
      <p:bldP spid="15622" grpId="0"/>
      <p:bldP spid="15623" grpId="0"/>
      <p:bldP spid="15624" grpId="0"/>
      <p:bldP spid="15625" grpId="0"/>
      <p:bldP spid="15626" grpId="0"/>
      <p:bldP spid="15627" grpId="0"/>
      <p:bldP spid="15628" grpId="0"/>
      <p:bldP spid="15629" grpId="0"/>
      <p:bldP spid="15630" grpId="0"/>
      <p:bldP spid="15631" grpId="0"/>
      <p:bldP spid="2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04800" y="425450"/>
            <a:ext cx="838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Le nombre d’individus connaissant une mobilité s’obtient en sommant les effectifs de part et d’autre de la diagonale.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410200" y="2286000"/>
            <a:ext cx="32662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/>
              <a:t>Soit une mobilité </a:t>
            </a:r>
            <a:r>
              <a:rPr lang="fr-FR" dirty="0" smtClean="0"/>
              <a:t>observée de </a:t>
            </a:r>
            <a:r>
              <a:rPr lang="fr-FR" b="1" dirty="0">
                <a:solidFill>
                  <a:srgbClr val="FF0000"/>
                </a:solidFill>
              </a:rPr>
              <a:t>920</a:t>
            </a:r>
            <a:r>
              <a:rPr lang="fr-FR" dirty="0"/>
              <a:t> + </a:t>
            </a:r>
            <a:r>
              <a:rPr lang="fr-FR" b="1" dirty="0">
                <a:solidFill>
                  <a:srgbClr val="FF0000"/>
                </a:solidFill>
              </a:rPr>
              <a:t>1610</a:t>
            </a:r>
            <a:r>
              <a:rPr lang="fr-FR" dirty="0"/>
              <a:t> = </a:t>
            </a:r>
            <a:r>
              <a:rPr lang="fr-FR" b="1" dirty="0"/>
              <a:t>2530</a:t>
            </a:r>
            <a:endParaRPr lang="fr-FR" dirty="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932040" y="3581400"/>
            <a:ext cx="3888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/>
              <a:t>Or, lorsque la table était construite en distinguant 3 catégories, la mobilité </a:t>
            </a:r>
            <a:r>
              <a:rPr lang="fr-FR" dirty="0" smtClean="0"/>
              <a:t>observée s’élevait </a:t>
            </a:r>
            <a:r>
              <a:rPr lang="fr-FR" dirty="0"/>
              <a:t>à </a:t>
            </a:r>
            <a:r>
              <a:rPr lang="fr-FR" b="1" dirty="0"/>
              <a:t>3440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533400" y="54102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57200" y="5334000"/>
            <a:ext cx="8305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>
                <a:solidFill>
                  <a:srgbClr val="FF0000"/>
                </a:solidFill>
              </a:rPr>
              <a:t>Conclusion</a:t>
            </a:r>
            <a:r>
              <a:rPr lang="fr-FR"/>
              <a:t> : </a:t>
            </a:r>
            <a:r>
              <a:rPr lang="fr-FR" b="1"/>
              <a:t>La construction de la nomenclature influe sur la perception </a:t>
            </a:r>
          </a:p>
          <a:p>
            <a:pPr algn="ctr"/>
            <a:r>
              <a:rPr lang="fr-FR" b="1"/>
              <a:t>de la mobilité sociale. Par conséquent il s’agit d’un phénomène en partie </a:t>
            </a:r>
          </a:p>
          <a:p>
            <a:pPr algn="ctr"/>
            <a:r>
              <a:rPr lang="fr-FR" b="1"/>
              <a:t>construit et non d’une réalité totalement « objective ».</a:t>
            </a:r>
            <a:endParaRPr lang="fr-FR"/>
          </a:p>
        </p:txBody>
      </p:sp>
      <p:pic>
        <p:nvPicPr>
          <p:cNvPr id="14343" name="Image 7" descr="T_brute_reduite_b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1484313"/>
            <a:ext cx="4222750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" name="Group 208"/>
          <p:cNvGraphicFramePr>
            <a:graphicFrameLocks noGrp="1"/>
          </p:cNvGraphicFramePr>
          <p:nvPr/>
        </p:nvGraphicFramePr>
        <p:xfrm>
          <a:off x="827088" y="850900"/>
          <a:ext cx="4465637" cy="3806508"/>
        </p:xfrm>
        <a:graphic>
          <a:graphicData uri="http://schemas.openxmlformats.org/drawingml/2006/table">
            <a:tbl>
              <a:tblPr/>
              <a:tblGrid>
                <a:gridCol w="1360487"/>
                <a:gridCol w="608013"/>
                <a:gridCol w="635000"/>
                <a:gridCol w="635000"/>
                <a:gridCol w="1227137"/>
              </a:tblGrid>
              <a:tr h="465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Répartition par catégorie sociale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des fils et de leurs pères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Table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Catégorie du père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Catégorie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du fils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CS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Ensemble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440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450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660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1550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220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570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1190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1980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720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5550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6470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Ensemble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860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1740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7400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10000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" name="Text Box 209"/>
          <p:cNvSpPr txBox="1">
            <a:spLocks noChangeArrowheads="1"/>
          </p:cNvSpPr>
          <p:nvPr/>
        </p:nvSpPr>
        <p:spPr bwMode="auto">
          <a:xfrm>
            <a:off x="5435600" y="549275"/>
            <a:ext cx="34575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660 : Sur 7400 hommes âgés de 40 à 59 ans dont le père appartenait à la catégorie populaire, 660 sont membres de la CS. </a:t>
            </a:r>
          </a:p>
        </p:txBody>
      </p:sp>
      <p:sp>
        <p:nvSpPr>
          <p:cNvPr id="2258" name="Text Box 210"/>
          <p:cNvSpPr txBox="1">
            <a:spLocks noChangeArrowheads="1"/>
          </p:cNvSpPr>
          <p:nvPr/>
        </p:nvSpPr>
        <p:spPr bwMode="auto">
          <a:xfrm>
            <a:off x="5508625" y="2133600"/>
            <a:ext cx="33115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660 : Parmi les 1550 hommes âgés de 40 à 59 ans appartenant à la catégorie supérieure, 660 ont un père qui appartenait à la catégorie populaire.</a:t>
            </a:r>
          </a:p>
        </p:txBody>
      </p:sp>
      <p:sp>
        <p:nvSpPr>
          <p:cNvPr id="2259" name="Text Box 211"/>
          <p:cNvSpPr txBox="1">
            <a:spLocks noChangeArrowheads="1"/>
          </p:cNvSpPr>
          <p:nvPr/>
        </p:nvSpPr>
        <p:spPr bwMode="auto">
          <a:xfrm>
            <a:off x="5508625" y="4076700"/>
            <a:ext cx="32400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1980 : 1980 hommes âgés de 40 à 59 ans appartenaient à la catégorie moyenne.</a:t>
            </a:r>
          </a:p>
        </p:txBody>
      </p:sp>
      <p:sp>
        <p:nvSpPr>
          <p:cNvPr id="2260" name="Text Box 212"/>
          <p:cNvSpPr txBox="1">
            <a:spLocks noChangeArrowheads="1"/>
          </p:cNvSpPr>
          <p:nvPr/>
        </p:nvSpPr>
        <p:spPr bwMode="auto">
          <a:xfrm>
            <a:off x="323850" y="4868863"/>
            <a:ext cx="38163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663300"/>
                </a:solidFill>
              </a:rPr>
              <a:t>720 : Parmi les 6470 hommes âgés de 40 à 59 ans appartenant à la catégorie populaire, 720 ont un père qui appartenait à la catégorie moyenne.</a:t>
            </a:r>
          </a:p>
        </p:txBody>
      </p:sp>
      <p:sp>
        <p:nvSpPr>
          <p:cNvPr id="2261" name="Text Box 213"/>
          <p:cNvSpPr txBox="1">
            <a:spLocks noChangeArrowheads="1"/>
          </p:cNvSpPr>
          <p:nvPr/>
        </p:nvSpPr>
        <p:spPr bwMode="auto">
          <a:xfrm>
            <a:off x="4572000" y="5445125"/>
            <a:ext cx="41036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7400 : 7400 fils âgés de 40 à 59 ans ont un père qui appartenait à la catégorie populaire.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Group 2"/>
          <p:cNvGraphicFramePr>
            <a:graphicFrameLocks noGrp="1"/>
          </p:cNvGraphicFramePr>
          <p:nvPr/>
        </p:nvGraphicFramePr>
        <p:xfrm>
          <a:off x="827088" y="850900"/>
          <a:ext cx="4465637" cy="3806508"/>
        </p:xfrm>
        <a:graphic>
          <a:graphicData uri="http://schemas.openxmlformats.org/drawingml/2006/table">
            <a:tbl>
              <a:tblPr/>
              <a:tblGrid>
                <a:gridCol w="1360487"/>
                <a:gridCol w="608013"/>
                <a:gridCol w="635000"/>
                <a:gridCol w="635000"/>
                <a:gridCol w="1227137"/>
              </a:tblGrid>
              <a:tr h="465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Répartition par catégorie sociale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des fils et de leurs pères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Catégorie du père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Catégorie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du fils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CS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Ensemble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440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450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660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1550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220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570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1190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1980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720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5550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6470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Ensemble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860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1740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7400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10000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0" name="Text Box 50"/>
          <p:cNvSpPr txBox="1">
            <a:spLocks noChangeArrowheads="1"/>
          </p:cNvSpPr>
          <p:nvPr/>
        </p:nvSpPr>
        <p:spPr bwMode="auto">
          <a:xfrm>
            <a:off x="5435600" y="2492375"/>
            <a:ext cx="338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Quel est alors le nombre d’individus immobiles dans cette société ?</a:t>
            </a: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5486400" y="1065213"/>
            <a:ext cx="32004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440 individus appartenant à la CS avaient un père appartenant à la CS.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0" grpId="0"/>
      <p:bldP spid="5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92" name="Group 48"/>
          <p:cNvGraphicFramePr>
            <a:graphicFrameLocks noGrp="1"/>
          </p:cNvGraphicFramePr>
          <p:nvPr/>
        </p:nvGraphicFramePr>
        <p:xfrm>
          <a:off x="827088" y="850900"/>
          <a:ext cx="4465637" cy="3806508"/>
        </p:xfrm>
        <a:graphic>
          <a:graphicData uri="http://schemas.openxmlformats.org/drawingml/2006/table">
            <a:tbl>
              <a:tblPr/>
              <a:tblGrid>
                <a:gridCol w="1360487"/>
                <a:gridCol w="608013"/>
                <a:gridCol w="635000"/>
                <a:gridCol w="635000"/>
                <a:gridCol w="1227137"/>
              </a:tblGrid>
              <a:tr h="465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Répartition par catégorie sociale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des fils et de leurs pères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          Catégorie du père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Catégorie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du fils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CS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Ensemble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440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450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660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1550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220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570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1190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1980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720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5550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6470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Ensemble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860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1740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7400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10000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5435600" y="836613"/>
            <a:ext cx="338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Il s’agit des individus situés sur la diagonale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5435600" y="1700213"/>
            <a:ext cx="32400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En effet, ils occupent la même place sociale que leur père.</a:t>
            </a: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5435600" y="2708275"/>
            <a:ext cx="33131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Ils sont au nombre de :</a:t>
            </a:r>
          </a:p>
          <a:p>
            <a:pPr>
              <a:spcBef>
                <a:spcPct val="50000"/>
              </a:spcBef>
            </a:pPr>
            <a:r>
              <a:rPr lang="fr-FR" b="1"/>
              <a:t>440+570+5550 = </a:t>
            </a:r>
            <a:r>
              <a:rPr lang="fr-FR" sz="3200" b="1"/>
              <a:t>6560…</a:t>
            </a:r>
            <a:endParaRPr lang="fr-FR" sz="2000" b="1">
              <a:solidFill>
                <a:srgbClr val="FF0000"/>
              </a:solidFill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2895600" y="5105400"/>
            <a:ext cx="302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…et représentent 65,6 % de la population active.</a:t>
            </a:r>
          </a:p>
        </p:txBody>
      </p:sp>
      <p:sp>
        <p:nvSpPr>
          <p:cNvPr id="6196" name="Line 52"/>
          <p:cNvSpPr>
            <a:spLocks noChangeShapeType="1"/>
          </p:cNvSpPr>
          <p:nvPr/>
        </p:nvSpPr>
        <p:spPr bwMode="auto">
          <a:xfrm flipH="1">
            <a:off x="2700338" y="1196975"/>
            <a:ext cx="2663825" cy="1511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97" name="Line 53"/>
          <p:cNvSpPr>
            <a:spLocks noChangeShapeType="1"/>
          </p:cNvSpPr>
          <p:nvPr/>
        </p:nvSpPr>
        <p:spPr bwMode="auto">
          <a:xfrm flipH="1">
            <a:off x="3276600" y="1196975"/>
            <a:ext cx="2087563" cy="2087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6198" name="Line 54"/>
          <p:cNvSpPr>
            <a:spLocks noChangeShapeType="1"/>
          </p:cNvSpPr>
          <p:nvPr/>
        </p:nvSpPr>
        <p:spPr bwMode="auto">
          <a:xfrm flipH="1">
            <a:off x="3924300" y="1196975"/>
            <a:ext cx="1439863" cy="25923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6" grpId="0" animBg="1"/>
      <p:bldP spid="6197" grpId="0" animBg="1"/>
      <p:bldP spid="61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Group 2"/>
          <p:cNvGraphicFramePr>
            <a:graphicFrameLocks noGrp="1"/>
          </p:cNvGraphicFramePr>
          <p:nvPr/>
        </p:nvGraphicFramePr>
        <p:xfrm>
          <a:off x="827088" y="1498600"/>
          <a:ext cx="4465637" cy="3806508"/>
        </p:xfrm>
        <a:graphic>
          <a:graphicData uri="http://schemas.openxmlformats.org/drawingml/2006/table">
            <a:tbl>
              <a:tblPr/>
              <a:tblGrid>
                <a:gridCol w="1360487"/>
                <a:gridCol w="608013"/>
                <a:gridCol w="635000"/>
                <a:gridCol w="635000"/>
                <a:gridCol w="1227137"/>
              </a:tblGrid>
              <a:tr h="46513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Répartition par catégorie sociale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des fils et de leurs pères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Catégorie du père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Catégorie 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du fils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CS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Ensemble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440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450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660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1550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CM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220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570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1190</a:t>
                      </a:r>
                      <a:endParaRPr kumimoji="0" lang="fr-F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1980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CP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720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5550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6470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Ensemble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860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Arial" charset="0"/>
                        </a:rPr>
                        <a:t>1740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7400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ゴシック" pitchFamily="1" charset="-128"/>
                          <a:cs typeface="Times New Roman" pitchFamily="1" charset="0"/>
                        </a:rPr>
                        <a:t>10000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ゴシック" pitchFamily="1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3" name="Text Box 45"/>
          <p:cNvSpPr txBox="1">
            <a:spLocks noChangeArrowheads="1"/>
          </p:cNvSpPr>
          <p:nvPr/>
        </p:nvSpPr>
        <p:spPr bwMode="auto">
          <a:xfrm>
            <a:off x="5508625" y="836613"/>
            <a:ext cx="3384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Caractérisez alors la mobilité des individus situés au-dessus de la diagonale ?</a:t>
            </a:r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 flipH="1">
            <a:off x="3276600" y="1341438"/>
            <a:ext cx="2159000" cy="20161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>
            <a:off x="3924300" y="1341438"/>
            <a:ext cx="1511300" cy="2087562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 flipH="1">
            <a:off x="3924300" y="1341438"/>
            <a:ext cx="1511300" cy="259080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2030413" y="549275"/>
            <a:ext cx="345598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006600"/>
                </a:solidFill>
              </a:rPr>
              <a:t>450</a:t>
            </a:r>
            <a:r>
              <a:rPr lang="fr-FR" b="1">
                <a:solidFill>
                  <a:srgbClr val="FF0000"/>
                </a:solidFill>
              </a:rPr>
              <a:t> </a:t>
            </a:r>
            <a:r>
              <a:rPr lang="fr-FR" b="1"/>
              <a:t>individus appartenant à la CS avaient un père appartenant à la CM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457200" y="5661025"/>
            <a:ext cx="338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Caractérisez alors la mobilité des individus situés au-dessous de la diagonale ?</a:t>
            </a: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 flipH="1" flipV="1">
            <a:off x="2700338" y="4005263"/>
            <a:ext cx="287337" cy="16557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V="1">
            <a:off x="2987675" y="4652963"/>
            <a:ext cx="144463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 flipH="1" flipV="1">
            <a:off x="2484438" y="4652963"/>
            <a:ext cx="503237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7226" name="Text Box 58"/>
          <p:cNvSpPr txBox="1">
            <a:spLocks noChangeArrowheads="1"/>
          </p:cNvSpPr>
          <p:nvPr/>
        </p:nvSpPr>
        <p:spPr bwMode="auto">
          <a:xfrm>
            <a:off x="5508625" y="3810000"/>
            <a:ext cx="3455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rgbClr val="FF0000"/>
                </a:solidFill>
              </a:rPr>
              <a:t>220</a:t>
            </a:r>
            <a:r>
              <a:rPr lang="fr-FR" b="1">
                <a:solidFill>
                  <a:srgbClr val="006600"/>
                </a:solidFill>
              </a:rPr>
              <a:t> </a:t>
            </a:r>
            <a:r>
              <a:rPr lang="fr-FR" b="1"/>
              <a:t>individus appartenant à la CM avaient un père appartenant à la CS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5651500" y="2133600"/>
            <a:ext cx="31686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Ces individus connaissent une </a:t>
            </a:r>
            <a:r>
              <a:rPr lang="fr-FR" sz="2400" b="1">
                <a:solidFill>
                  <a:srgbClr val="006600"/>
                </a:solidFill>
              </a:rPr>
              <a:t>mobilité sociale ascendante</a:t>
            </a:r>
          </a:p>
        </p:txBody>
      </p:sp>
      <p:sp>
        <p:nvSpPr>
          <p:cNvPr id="7228" name="Rectangle 60"/>
          <p:cNvSpPr>
            <a:spLocks noChangeArrowheads="1"/>
          </p:cNvSpPr>
          <p:nvPr/>
        </p:nvSpPr>
        <p:spPr bwMode="auto">
          <a:xfrm>
            <a:off x="3733800" y="5661025"/>
            <a:ext cx="3052763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/>
              <a:t>Ces individus connaissent une </a:t>
            </a:r>
            <a:r>
              <a:rPr lang="fr-FR" sz="2000" b="1">
                <a:solidFill>
                  <a:srgbClr val="FF0000"/>
                </a:solidFill>
              </a:rPr>
              <a:t>mobilité sociale descendante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7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5" grpId="0" animBg="1"/>
      <p:bldP spid="7217" grpId="0" animBg="1"/>
      <p:bldP spid="7218" grpId="0" animBg="1"/>
      <p:bldP spid="7222" grpId="0" animBg="1"/>
      <p:bldP spid="7224" grpId="0" animBg="1"/>
      <p:bldP spid="72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525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kumimoji="0" lang="fr-FR" sz="2800" i="1" smtClean="0"/>
              <a:t>Mettre en relation la position sociale des pères et celle des fils peut se faire selon </a:t>
            </a:r>
            <a:r>
              <a:rPr kumimoji="0" lang="fr-FR" sz="2800" b="1" i="1" smtClean="0">
                <a:solidFill>
                  <a:srgbClr val="8C0000"/>
                </a:solidFill>
              </a:rPr>
              <a:t>deux perspectives diff</a:t>
            </a:r>
            <a:r>
              <a:rPr kumimoji="0" lang="fr-FR" sz="2800" b="1" i="1" smtClean="0">
                <a:solidFill>
                  <a:srgbClr val="8C0000"/>
                </a:solidFill>
                <a:latin typeface="Times"/>
              </a:rPr>
              <a:t>é</a:t>
            </a:r>
            <a:r>
              <a:rPr kumimoji="0" lang="fr-FR" sz="2800" b="1" i="1" smtClean="0">
                <a:solidFill>
                  <a:srgbClr val="8C0000"/>
                </a:solidFill>
              </a:rPr>
              <a:t>rentes</a:t>
            </a:r>
            <a:r>
              <a:rPr kumimoji="0" lang="fr-FR" sz="2800" i="1" smtClean="0"/>
              <a:t>, qui débouchent sur la construction de deux tables de mobilité distinctes.</a:t>
            </a:r>
          </a:p>
          <a:p>
            <a:pPr algn="just" eaLnBrk="1" hangingPunct="1">
              <a:lnSpc>
                <a:spcPct val="80000"/>
              </a:lnSpc>
            </a:pPr>
            <a:r>
              <a:rPr kumimoji="0" lang="fr-FR" sz="2800" i="1" smtClean="0"/>
              <a:t>La premi</a:t>
            </a:r>
            <a:r>
              <a:rPr kumimoji="0" lang="fr-FR" sz="2800" i="1" smtClean="0">
                <a:latin typeface="Times"/>
              </a:rPr>
              <a:t>è</a:t>
            </a:r>
            <a:r>
              <a:rPr kumimoji="0" lang="fr-FR" sz="2800" i="1" smtClean="0"/>
              <a:t>re, en termes de </a:t>
            </a:r>
            <a:r>
              <a:rPr kumimoji="0" lang="fr-FR" sz="2800" b="1" i="1" smtClean="0">
                <a:solidFill>
                  <a:srgbClr val="8C0000"/>
                </a:solidFill>
              </a:rPr>
              <a:t>destinée</a:t>
            </a:r>
            <a:r>
              <a:rPr kumimoji="0" lang="fr-FR" sz="2800" b="1" i="1" smtClean="0"/>
              <a:t>, </a:t>
            </a:r>
            <a:r>
              <a:rPr kumimoji="0" lang="fr-FR" sz="2800" i="1" smtClean="0"/>
              <a:t>consiste </a:t>
            </a:r>
            <a:r>
              <a:rPr kumimoji="0" lang="fr-FR" sz="2800" i="1" smtClean="0">
                <a:latin typeface="Times"/>
              </a:rPr>
              <a:t>à</a:t>
            </a:r>
            <a:r>
              <a:rPr kumimoji="0" lang="fr-FR" sz="2800" i="1" smtClean="0"/>
              <a:t> partir du passé (la catégorie du père) et à étudier la position </a:t>
            </a:r>
            <a:r>
              <a:rPr kumimoji="0" lang="fr-FR" sz="2800" i="1" smtClean="0">
                <a:latin typeface="Times"/>
              </a:rPr>
              <a:t>à</a:t>
            </a:r>
            <a:r>
              <a:rPr kumimoji="0" lang="fr-FR" sz="2800" i="1" smtClean="0"/>
              <a:t> laquelle est parvenu le fils au moment de l'enquête. On s'interroge sur le devenir des individus ayant une origine donnée. On répond donc à la question : </a:t>
            </a:r>
            <a:r>
              <a:rPr kumimoji="0" lang="fr-FR" sz="2800" i="1" smtClean="0">
                <a:latin typeface="Times"/>
              </a:rPr>
              <a:t>«</a:t>
            </a:r>
            <a:r>
              <a:rPr kumimoji="0" lang="fr-FR" sz="2800" i="1" smtClean="0"/>
              <a:t> </a:t>
            </a:r>
            <a:r>
              <a:rPr kumimoji="0" lang="fr-FR" sz="2800" b="1" i="1" smtClean="0">
                <a:solidFill>
                  <a:srgbClr val="8C0000"/>
                </a:solidFill>
              </a:rPr>
              <a:t>Que sont-ils devenus ?</a:t>
            </a:r>
            <a:r>
              <a:rPr kumimoji="0" lang="fr-FR" sz="2800" i="1" smtClean="0">
                <a:latin typeface="Times"/>
              </a:rPr>
              <a:t> »</a:t>
            </a:r>
            <a:endParaRPr kumimoji="0" lang="fr-FR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fr-FR" sz="2800" b="1" smtClean="0"/>
              <a:t>La destin</a:t>
            </a:r>
            <a:r>
              <a:rPr kumimoji="0" lang="fr-FR" sz="2800" b="1" smtClean="0">
                <a:latin typeface="Times"/>
              </a:rPr>
              <a:t>é</a:t>
            </a:r>
            <a:r>
              <a:rPr kumimoji="0" lang="fr-FR" sz="2800" b="1" smtClean="0"/>
              <a:t>e sociale : Que sont-ils devenus ?</a:t>
            </a:r>
          </a:p>
        </p:txBody>
      </p:sp>
      <p:sp>
        <p:nvSpPr>
          <p:cNvPr id="9289" name="Text Box 73"/>
          <p:cNvSpPr txBox="1">
            <a:spLocks noChangeArrowheads="1"/>
          </p:cNvSpPr>
          <p:nvPr/>
        </p:nvSpPr>
        <p:spPr bwMode="auto">
          <a:xfrm>
            <a:off x="468313" y="1557338"/>
            <a:ext cx="7991475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CS (860)	CM		CP		Origine</a:t>
            </a:r>
            <a:endParaRPr lang="fr-FR"/>
          </a:p>
          <a:p>
            <a:pPr>
              <a:spcBef>
                <a:spcPct val="50000"/>
              </a:spcBef>
            </a:pPr>
            <a:r>
              <a:rPr lang="fr-FR"/>
              <a:t>                                                                                       (catégorie du père)</a:t>
            </a:r>
          </a:p>
          <a:p>
            <a:pPr>
              <a:spcBef>
                <a:spcPct val="50000"/>
              </a:spcBef>
            </a:pPr>
            <a:endParaRPr lang="fr-FR"/>
          </a:p>
          <a:p>
            <a:pPr>
              <a:spcBef>
                <a:spcPct val="50000"/>
              </a:spcBef>
            </a:pPr>
            <a:r>
              <a:rPr lang="fr-FR" b="1"/>
              <a:t>CS (</a:t>
            </a:r>
            <a:r>
              <a:rPr lang="fr-FR" b="1">
                <a:solidFill>
                  <a:schemeClr val="accent2"/>
                </a:solidFill>
              </a:rPr>
              <a:t>440</a:t>
            </a:r>
            <a:r>
              <a:rPr lang="fr-FR" b="1"/>
              <a:t>)                </a:t>
            </a:r>
          </a:p>
          <a:p>
            <a:pPr>
              <a:spcBef>
                <a:spcPct val="50000"/>
              </a:spcBef>
            </a:pPr>
            <a:r>
              <a:rPr lang="fr-FR" b="1"/>
              <a:t>                              CM (</a:t>
            </a:r>
            <a:r>
              <a:rPr lang="fr-FR" b="1">
                <a:solidFill>
                  <a:srgbClr val="006600"/>
                </a:solidFill>
              </a:rPr>
              <a:t>220</a:t>
            </a:r>
            <a:r>
              <a:rPr lang="fr-FR" b="1"/>
              <a:t>)             </a:t>
            </a:r>
          </a:p>
          <a:p>
            <a:pPr>
              <a:spcBef>
                <a:spcPct val="50000"/>
              </a:spcBef>
            </a:pPr>
            <a:r>
              <a:rPr lang="fr-FR" b="1"/>
              <a:t>                                                           CP (</a:t>
            </a:r>
            <a:r>
              <a:rPr lang="fr-FR" b="1">
                <a:solidFill>
                  <a:srgbClr val="FF0000"/>
                </a:solidFill>
              </a:rPr>
              <a:t>200</a:t>
            </a:r>
            <a:r>
              <a:rPr lang="fr-FR" b="1"/>
              <a:t>)              </a:t>
            </a:r>
          </a:p>
          <a:p>
            <a:pPr>
              <a:spcBef>
                <a:spcPct val="50000"/>
              </a:spcBef>
            </a:pPr>
            <a:r>
              <a:rPr lang="fr-FR" b="1"/>
              <a:t>                                                                                       Position</a:t>
            </a:r>
            <a:endParaRPr lang="fr-FR"/>
          </a:p>
          <a:p>
            <a:r>
              <a:rPr lang="fr-FR"/>
              <a:t>                                                                                       (catégorie du fils)</a:t>
            </a:r>
          </a:p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>
            <a:off x="1187450" y="1844675"/>
            <a:ext cx="0" cy="863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1187450" y="1844675"/>
            <a:ext cx="1871663" cy="136842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292" name="Line 76"/>
          <p:cNvSpPr>
            <a:spLocks noChangeShapeType="1"/>
          </p:cNvSpPr>
          <p:nvPr/>
        </p:nvSpPr>
        <p:spPr bwMode="auto">
          <a:xfrm>
            <a:off x="1187450" y="1844675"/>
            <a:ext cx="3671888" cy="18002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pic>
        <p:nvPicPr>
          <p:cNvPr id="9223" name="Image 8" descr="T_brut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900488"/>
            <a:ext cx="3168650" cy="271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2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0" grpId="0" animBg="1"/>
      <p:bldP spid="9291" grpId="0" animBg="1"/>
      <p:bldP spid="929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Espace réservé du contenu 25" descr="T1_destinee_cannevas.jpg"/>
          <p:cNvPicPr>
            <a:picLocks noGrp="1" noChangeAspect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" y="2058988"/>
            <a:ext cx="5187950" cy="4427537"/>
          </a:xfrm>
        </p:spPr>
      </p:pic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92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Construire une table de destinée va alors consister à répondre à cette question :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55650" y="1196975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solidFill>
                  <a:srgbClr val="8C0000"/>
                </a:solidFill>
              </a:rPr>
              <a:t>Parmi les fils de CS quelle proportion d’entre eux appartient aujourd’hui à la catégorie CS ?</a:t>
            </a:r>
          </a:p>
        </p:txBody>
      </p:sp>
      <p:sp>
        <p:nvSpPr>
          <p:cNvPr id="12498" name="Text Box 210"/>
          <p:cNvSpPr txBox="1">
            <a:spLocks noChangeArrowheads="1"/>
          </p:cNvSpPr>
          <p:nvPr/>
        </p:nvSpPr>
        <p:spPr bwMode="auto">
          <a:xfrm>
            <a:off x="5940425" y="198913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/>
              <a:t>Le nombre 100 devra alors figurer…</a:t>
            </a:r>
          </a:p>
        </p:txBody>
      </p:sp>
      <p:sp>
        <p:nvSpPr>
          <p:cNvPr id="12504" name="Text Box 216"/>
          <p:cNvSpPr txBox="1">
            <a:spLocks noChangeArrowheads="1"/>
          </p:cNvSpPr>
          <p:nvPr/>
        </p:nvSpPr>
        <p:spPr bwMode="auto">
          <a:xfrm>
            <a:off x="2124075" y="59499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2505" name="Text Box 217"/>
          <p:cNvSpPr txBox="1">
            <a:spLocks noChangeArrowheads="1"/>
          </p:cNvSpPr>
          <p:nvPr/>
        </p:nvSpPr>
        <p:spPr bwMode="auto">
          <a:xfrm>
            <a:off x="2843213" y="59499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2506" name="Text Box 218"/>
          <p:cNvSpPr txBox="1">
            <a:spLocks noChangeArrowheads="1"/>
          </p:cNvSpPr>
          <p:nvPr/>
        </p:nvSpPr>
        <p:spPr bwMode="auto">
          <a:xfrm>
            <a:off x="4500563" y="59499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2507" name="Text Box 219"/>
          <p:cNvSpPr txBox="1">
            <a:spLocks noChangeArrowheads="1"/>
          </p:cNvSpPr>
          <p:nvPr/>
        </p:nvSpPr>
        <p:spPr bwMode="auto">
          <a:xfrm>
            <a:off x="3563938" y="59499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100</a:t>
            </a:r>
            <a:endParaRPr lang="fr-FR"/>
          </a:p>
        </p:txBody>
      </p:sp>
      <p:sp>
        <p:nvSpPr>
          <p:cNvPr id="12508" name="Text Box 220"/>
          <p:cNvSpPr txBox="1">
            <a:spLocks noChangeArrowheads="1"/>
          </p:cNvSpPr>
          <p:nvPr/>
        </p:nvSpPr>
        <p:spPr bwMode="auto">
          <a:xfrm>
            <a:off x="2081213" y="45085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FF0000"/>
                </a:solidFill>
              </a:rPr>
              <a:t>51,2</a:t>
            </a:r>
            <a:endParaRPr lang="fr-FR"/>
          </a:p>
        </p:txBody>
      </p:sp>
      <p:sp>
        <p:nvSpPr>
          <p:cNvPr id="12509" name="Text Box 221"/>
          <p:cNvSpPr txBox="1">
            <a:spLocks noChangeArrowheads="1"/>
          </p:cNvSpPr>
          <p:nvPr/>
        </p:nvSpPr>
        <p:spPr bwMode="auto">
          <a:xfrm>
            <a:off x="5867400" y="616585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>
                <a:solidFill>
                  <a:schemeClr val="accent2"/>
                </a:solidFill>
              </a:rPr>
              <a:t>51,2 = (440/860) x 100</a:t>
            </a:r>
            <a:endParaRPr lang="fr-FR"/>
          </a:p>
        </p:txBody>
      </p:sp>
      <p:sp>
        <p:nvSpPr>
          <p:cNvPr id="12510" name="Text Box 222"/>
          <p:cNvSpPr txBox="1">
            <a:spLocks noChangeArrowheads="1"/>
          </p:cNvSpPr>
          <p:nvPr/>
        </p:nvSpPr>
        <p:spPr bwMode="auto">
          <a:xfrm>
            <a:off x="2801938" y="45085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25,8</a:t>
            </a:r>
            <a:endParaRPr lang="fr-FR"/>
          </a:p>
        </p:txBody>
      </p:sp>
      <p:sp>
        <p:nvSpPr>
          <p:cNvPr id="12511" name="Text Box 223"/>
          <p:cNvSpPr txBox="1">
            <a:spLocks noChangeArrowheads="1"/>
          </p:cNvSpPr>
          <p:nvPr/>
        </p:nvSpPr>
        <p:spPr bwMode="auto">
          <a:xfrm>
            <a:off x="3602038" y="45085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8,9</a:t>
            </a:r>
            <a:endParaRPr lang="fr-FR"/>
          </a:p>
        </p:txBody>
      </p:sp>
      <p:sp>
        <p:nvSpPr>
          <p:cNvPr id="12512" name="Text Box 224"/>
          <p:cNvSpPr txBox="1">
            <a:spLocks noChangeArrowheads="1"/>
          </p:cNvSpPr>
          <p:nvPr/>
        </p:nvSpPr>
        <p:spPr bwMode="auto">
          <a:xfrm>
            <a:off x="4500563" y="450850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15,5</a:t>
            </a:r>
            <a:endParaRPr lang="fr-FR"/>
          </a:p>
        </p:txBody>
      </p:sp>
      <p:sp>
        <p:nvSpPr>
          <p:cNvPr id="12513" name="Text Box 225"/>
          <p:cNvSpPr txBox="1">
            <a:spLocks noChangeArrowheads="1"/>
          </p:cNvSpPr>
          <p:nvPr/>
        </p:nvSpPr>
        <p:spPr bwMode="auto">
          <a:xfrm>
            <a:off x="2081213" y="50133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25,6</a:t>
            </a:r>
            <a:endParaRPr lang="fr-FR"/>
          </a:p>
        </p:txBody>
      </p:sp>
      <p:sp>
        <p:nvSpPr>
          <p:cNvPr id="12514" name="Text Box 226"/>
          <p:cNvSpPr txBox="1">
            <a:spLocks noChangeArrowheads="1"/>
          </p:cNvSpPr>
          <p:nvPr/>
        </p:nvSpPr>
        <p:spPr bwMode="auto">
          <a:xfrm>
            <a:off x="2801938" y="5013325"/>
            <a:ext cx="7620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32,8</a:t>
            </a:r>
            <a:endParaRPr lang="fr-FR"/>
          </a:p>
        </p:txBody>
      </p:sp>
      <p:sp>
        <p:nvSpPr>
          <p:cNvPr id="12515" name="Text Box 227"/>
          <p:cNvSpPr txBox="1">
            <a:spLocks noChangeArrowheads="1"/>
          </p:cNvSpPr>
          <p:nvPr/>
        </p:nvSpPr>
        <p:spPr bwMode="auto">
          <a:xfrm>
            <a:off x="3522663" y="50133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16,1</a:t>
            </a:r>
            <a:endParaRPr lang="fr-FR"/>
          </a:p>
        </p:txBody>
      </p:sp>
      <p:sp>
        <p:nvSpPr>
          <p:cNvPr id="12516" name="Text Box 228"/>
          <p:cNvSpPr txBox="1">
            <a:spLocks noChangeArrowheads="1"/>
          </p:cNvSpPr>
          <p:nvPr/>
        </p:nvSpPr>
        <p:spPr bwMode="auto">
          <a:xfrm>
            <a:off x="4500563" y="50133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19,8</a:t>
            </a:r>
            <a:endParaRPr lang="fr-FR"/>
          </a:p>
        </p:txBody>
      </p:sp>
      <p:sp>
        <p:nvSpPr>
          <p:cNvPr id="12517" name="Text Box 229"/>
          <p:cNvSpPr txBox="1">
            <a:spLocks noChangeArrowheads="1"/>
          </p:cNvSpPr>
          <p:nvPr/>
        </p:nvSpPr>
        <p:spPr bwMode="auto">
          <a:xfrm>
            <a:off x="2081213" y="54800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23,2</a:t>
            </a:r>
            <a:endParaRPr lang="fr-FR"/>
          </a:p>
        </p:txBody>
      </p:sp>
      <p:sp>
        <p:nvSpPr>
          <p:cNvPr id="12518" name="Text Box 230"/>
          <p:cNvSpPr txBox="1">
            <a:spLocks noChangeArrowheads="1"/>
          </p:cNvSpPr>
          <p:nvPr/>
        </p:nvSpPr>
        <p:spPr bwMode="auto">
          <a:xfrm>
            <a:off x="2801938" y="54800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41,4</a:t>
            </a:r>
            <a:endParaRPr lang="fr-FR"/>
          </a:p>
        </p:txBody>
      </p:sp>
      <p:sp>
        <p:nvSpPr>
          <p:cNvPr id="12519" name="Text Box 231"/>
          <p:cNvSpPr txBox="1">
            <a:spLocks noChangeArrowheads="1"/>
          </p:cNvSpPr>
          <p:nvPr/>
        </p:nvSpPr>
        <p:spPr bwMode="auto">
          <a:xfrm>
            <a:off x="3522663" y="5480050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75,0</a:t>
            </a:r>
            <a:endParaRPr lang="fr-FR"/>
          </a:p>
        </p:txBody>
      </p:sp>
      <p:sp>
        <p:nvSpPr>
          <p:cNvPr id="12520" name="Text Box 232"/>
          <p:cNvSpPr txBox="1">
            <a:spLocks noChangeArrowheads="1"/>
          </p:cNvSpPr>
          <p:nvPr/>
        </p:nvSpPr>
        <p:spPr bwMode="auto">
          <a:xfrm>
            <a:off x="4500563" y="5445125"/>
            <a:ext cx="76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chemeClr val="accent2"/>
                </a:solidFill>
              </a:rPr>
              <a:t>64,7</a:t>
            </a:r>
            <a:endParaRPr lang="fr-FR"/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6084888" y="2565400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solidFill>
                  <a:srgbClr val="8C0000"/>
                </a:solidFill>
              </a:rPr>
              <a:t>en bas de colonne</a:t>
            </a:r>
            <a:endParaRPr lang="fr-FR" sz="2400" b="1">
              <a:solidFill>
                <a:srgbClr val="FF0000"/>
              </a:solidFill>
            </a:endParaRPr>
          </a:p>
        </p:txBody>
      </p:sp>
      <p:pic>
        <p:nvPicPr>
          <p:cNvPr id="10264" name="Image 27" descr="T_brut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5963" y="3141663"/>
            <a:ext cx="316865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2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2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2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2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2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2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2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2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1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1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12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12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12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12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1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2000" fill="hold"/>
                                        <p:tgtEl>
                                          <p:spTgt spid="12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12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1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1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8" grpId="0"/>
      <p:bldP spid="12504" grpId="0"/>
      <p:bldP spid="12505" grpId="0"/>
      <p:bldP spid="12506" grpId="0"/>
      <p:bldP spid="12507" grpId="0"/>
      <p:bldP spid="12508" grpId="0"/>
      <p:bldP spid="12509" grpId="0"/>
      <p:bldP spid="12510" grpId="0"/>
      <p:bldP spid="12511" grpId="0"/>
      <p:bldP spid="12512" grpId="0"/>
      <p:bldP spid="12513" grpId="0"/>
      <p:bldP spid="12514" grpId="0"/>
      <p:bldP spid="12515" grpId="0"/>
      <p:bldP spid="12516" grpId="0"/>
      <p:bldP spid="12517" grpId="0"/>
      <p:bldP spid="12518" grpId="0"/>
      <p:bldP spid="12519" grpId="0"/>
      <p:bldP spid="12520" grpId="0"/>
      <p:bldP spid="2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381000" y="2057400"/>
            <a:ext cx="8382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800" i="1"/>
              <a:t>La seconde, en termes d’</a:t>
            </a:r>
            <a:r>
              <a:rPr lang="fr-FR" sz="2800" b="1" i="1">
                <a:solidFill>
                  <a:srgbClr val="8C0000"/>
                </a:solidFill>
              </a:rPr>
              <a:t>origine</a:t>
            </a:r>
            <a:r>
              <a:rPr lang="fr-FR" sz="2800" b="1" i="1"/>
              <a:t>, </a:t>
            </a:r>
            <a:r>
              <a:rPr lang="fr-FR" sz="2800" i="1"/>
              <a:t>consiste à partir du présent (la position occupée par le fils au moment de l’enqu</a:t>
            </a:r>
            <a:r>
              <a:rPr lang="fr-FR" altLang="ja-JP" sz="2800" i="1">
                <a:ea typeface="MS PGothic" pitchFamily="34" charset="-128"/>
              </a:rPr>
              <a:t>ête</a:t>
            </a:r>
            <a:r>
              <a:rPr lang="fr-FR" sz="2800" i="1"/>
              <a:t>) pour remonter dans le passé. On s'interroge sur l’origine sociale des individus occupant une position donnée. On répond donc à la question : «</a:t>
            </a:r>
            <a:r>
              <a:rPr lang="fr-FR" sz="2800" b="1" i="1">
                <a:solidFill>
                  <a:srgbClr val="8C0000"/>
                </a:solidFill>
              </a:rPr>
              <a:t>D’où viennent-ils  ?</a:t>
            </a:r>
            <a:r>
              <a:rPr lang="fr-FR" sz="2800" i="1"/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japonais">
  <a:themeElements>
    <a:clrScheme name="Art japonais 1">
      <a:dk1>
        <a:srgbClr val="000000"/>
      </a:dk1>
      <a:lt1>
        <a:srgbClr val="EED948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5E9B1"/>
      </a:accent3>
      <a:accent4>
        <a:srgbClr val="000000"/>
      </a:accent4>
      <a:accent5>
        <a:srgbClr val="E0AAAA"/>
      </a:accent5>
      <a:accent6>
        <a:srgbClr val="4C4BE7"/>
      </a:accent6>
      <a:hlink>
        <a:srgbClr val="009999"/>
      </a:hlink>
      <a:folHlink>
        <a:srgbClr val="99CC00"/>
      </a:folHlink>
    </a:clrScheme>
    <a:fontScheme name="Art japonais">
      <a:majorFont>
        <a:latin typeface="Futura"/>
        <a:ea typeface="ヒラギノ角ゴ Pro W6"/>
        <a:cs typeface=""/>
      </a:majorFont>
      <a:minorFont>
        <a:latin typeface="Arial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rt japonais 1">
        <a:dk1>
          <a:srgbClr val="000000"/>
        </a:dk1>
        <a:lt1>
          <a:srgbClr val="EED948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F5E9B1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2004:Modèles:Présentations:Conceptions:Art japonais</Template>
  <TotalTime>847</TotalTime>
  <Words>900</Words>
  <Application>Microsoft Office PowerPoint</Application>
  <PresentationFormat>Affichage à l'écran (4:3)</PresentationFormat>
  <Paragraphs>220</Paragraphs>
  <Slides>12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Art japonais</vt:lpstr>
      <vt:lpstr>Diapositive 1</vt:lpstr>
      <vt:lpstr>Diapositive 2</vt:lpstr>
      <vt:lpstr>Diapositive 3</vt:lpstr>
      <vt:lpstr>Diapositive 4</vt:lpstr>
      <vt:lpstr>Diapositive 5</vt:lpstr>
      <vt:lpstr>Diapositive 6</vt:lpstr>
      <vt:lpstr>La destinée sociale : Que sont-ils devenus ?</vt:lpstr>
      <vt:lpstr>Diapositive 8</vt:lpstr>
      <vt:lpstr>Diapositive 9</vt:lpstr>
      <vt:lpstr>L’origine sociale : D’où viennent-ils ?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</dc:title>
  <dc:creator>Lycée Pardailhan</dc:creator>
  <cp:lastModifiedBy>Marseillac</cp:lastModifiedBy>
  <cp:revision>144</cp:revision>
  <dcterms:created xsi:type="dcterms:W3CDTF">2008-12-08T07:57:59Z</dcterms:created>
  <dcterms:modified xsi:type="dcterms:W3CDTF">2014-08-15T15:04:09Z</dcterms:modified>
</cp:coreProperties>
</file>