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61" r:id="rId5"/>
    <p:sldId id="262" r:id="rId6"/>
    <p:sldId id="266" r:id="rId7"/>
    <p:sldId id="268" r:id="rId8"/>
    <p:sldId id="263" r:id="rId9"/>
    <p:sldId id="274" r:id="rId10"/>
    <p:sldId id="264" r:id="rId11"/>
    <p:sldId id="272" r:id="rId12"/>
    <p:sldId id="269" r:id="rId13"/>
    <p:sldId id="275" r:id="rId14"/>
    <p:sldId id="276" r:id="rId15"/>
    <p:sldId id="279" r:id="rId16"/>
    <p:sldId id="280" r:id="rId17"/>
    <p:sldId id="281" r:id="rId18"/>
    <p:sldId id="278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25" y="-3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827F4-310A-4626-9186-E6E8175FC309}" type="datetimeFigureOut">
              <a:rPr lang="fr-FR" smtClean="0"/>
              <a:t>08/07/2010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F3647-40C1-4F3F-81E7-A430A4A436C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3647-40C1-4F3F-81E7-A430A4A436C2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A717-EB4B-4730-A51A-E5EF09369C3F}" type="datetimeFigureOut">
              <a:rPr lang="fr-FR" smtClean="0"/>
              <a:pPr/>
              <a:t>08/07/2010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10F8-A372-41BB-A2A4-68C6BA9283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7564" y="836712"/>
            <a:ext cx="7848872" cy="50167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 et interprétation de pourcentages de répartition</a:t>
            </a:r>
            <a:endParaRPr lang="fr-FR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096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4644008" y="980728"/>
          <a:ext cx="35479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46"/>
                <a:gridCol w="1009015"/>
                <a:gridCol w="1476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Classe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Pourcentages</a:t>
                      </a:r>
                    </a:p>
                    <a:p>
                      <a:pPr algn="ctr"/>
                      <a:r>
                        <a:rPr lang="fr-FR" dirty="0" smtClean="0"/>
                        <a:t>(%)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755576" y="1340768"/>
            <a:ext cx="3528392" cy="10556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Comment a-t-on obtenu </a:t>
            </a:r>
            <a:r>
              <a:rPr lang="fr-FR" sz="2800" dirty="0" smtClean="0"/>
              <a:t>ces résultats ?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6732240" y="980728"/>
            <a:ext cx="1512168" cy="180020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51520" y="2852936"/>
            <a:ext cx="8568952" cy="15323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On veut s’exprimer en « pour 100 » et non plus en « pour 44 »: on remplace donc 44 par 100 et on applique le produit en croix.</a:t>
            </a:r>
            <a:endParaRPr lang="fr-FR" sz="2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11560" y="4653136"/>
            <a:ext cx="3528392" cy="2009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Pour les filles :</a:t>
            </a:r>
          </a:p>
          <a:p>
            <a:pPr algn="ctr"/>
            <a:r>
              <a:rPr lang="fr-FR" sz="2800" dirty="0" smtClean="0"/>
              <a:t>Si </a:t>
            </a:r>
            <a:r>
              <a:rPr lang="fr-FR" sz="2800" dirty="0" smtClean="0"/>
              <a:t>44 équivaut à 100 alors à combien équivaut 33?</a:t>
            </a:r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148064" y="4653136"/>
            <a:ext cx="3528392" cy="2009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On obtient le calcul suivant :</a:t>
            </a:r>
          </a:p>
          <a:p>
            <a:pPr algn="ctr"/>
            <a:r>
              <a:rPr lang="fr-FR" sz="2800" dirty="0" smtClean="0"/>
              <a:t>(33/44) = (x/100)</a:t>
            </a:r>
          </a:p>
          <a:p>
            <a:pPr algn="ctr"/>
            <a:r>
              <a:rPr lang="fr-FR" sz="2800" dirty="0" smtClean="0"/>
              <a:t>Résultat : x=75       </a:t>
            </a:r>
            <a:endParaRPr 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096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4644008" y="980728"/>
          <a:ext cx="35479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46"/>
                <a:gridCol w="1009015"/>
                <a:gridCol w="1476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Classe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Pourcentages</a:t>
                      </a:r>
                    </a:p>
                    <a:p>
                      <a:pPr algn="ctr"/>
                      <a:r>
                        <a:rPr lang="fr-FR" dirty="0" smtClean="0"/>
                        <a:t>(%)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23528" y="980728"/>
            <a:ext cx="3816424" cy="2009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On peut obtenir le même résultat sans passer par le produit en croix :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6732240" y="980728"/>
            <a:ext cx="1512168" cy="180020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23528" y="3140968"/>
            <a:ext cx="8568952" cy="5788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Il suffit d’appliquer la formule suivante :</a:t>
            </a:r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211960" y="3933056"/>
            <a:ext cx="4644008" cy="15323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On obtient </a:t>
            </a:r>
            <a:r>
              <a:rPr lang="fr-FR" sz="2800" dirty="0" smtClean="0"/>
              <a:t>:</a:t>
            </a:r>
            <a:endParaRPr lang="fr-FR" sz="2800" dirty="0" smtClean="0"/>
          </a:p>
          <a:p>
            <a:pPr algn="ctr"/>
            <a:r>
              <a:rPr lang="fr-FR" sz="2800" dirty="0" smtClean="0"/>
              <a:t>La partie = les filles = 33</a:t>
            </a:r>
            <a:endParaRPr lang="fr-FR" sz="2800" dirty="0" smtClean="0"/>
          </a:p>
          <a:p>
            <a:pPr algn="ctr"/>
            <a:r>
              <a:rPr lang="fr-FR" sz="2800" dirty="0" smtClean="0"/>
              <a:t>L’ensemble = les élèves = 44       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4077072"/>
            <a:ext cx="3528392" cy="1055608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La partie</a:t>
            </a:r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L’ensemble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331640" y="4581128"/>
            <a:ext cx="18722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95536" y="5661248"/>
            <a:ext cx="4644008" cy="10556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33</a:t>
            </a:r>
          </a:p>
          <a:p>
            <a:r>
              <a:rPr lang="fr-FR" sz="2800" dirty="0" smtClean="0"/>
              <a:t>44</a:t>
            </a:r>
            <a:endParaRPr lang="fr-FR" sz="28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395536" y="6165304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259632" y="58772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= 0.75</a:t>
            </a:r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411760" y="587727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= 75/100</a:t>
            </a:r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23928" y="58772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= 75%</a:t>
            </a:r>
            <a:endParaRPr 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1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6" grpId="0" animBg="1"/>
      <p:bldP spid="9" grpId="0" animBg="1"/>
      <p:bldP spid="12" grpId="0" animBg="1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4932040" y="1412776"/>
          <a:ext cx="35479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46"/>
                <a:gridCol w="1009015"/>
                <a:gridCol w="1476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Classe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Pourcentages</a:t>
                      </a:r>
                    </a:p>
                    <a:p>
                      <a:pPr algn="ctr"/>
                      <a:r>
                        <a:rPr lang="fr-FR" dirty="0" smtClean="0"/>
                        <a:t>(%)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467544" y="1628800"/>
            <a:ext cx="3528392" cy="15323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Pour les garçons, le calcul est </a:t>
            </a:r>
            <a:r>
              <a:rPr lang="fr-FR" sz="2800" dirty="0" smtClean="0"/>
              <a:t>beaucoup plus simple à présent.</a:t>
            </a:r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51520" y="4005064"/>
            <a:ext cx="8496944" cy="15323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L’ensemble de la classe n’est composé que de filles et de garçons, donc si 75% des élèves sont des filles, </a:t>
            </a:r>
          </a:p>
          <a:p>
            <a:pPr algn="ctr"/>
            <a:r>
              <a:rPr lang="fr-FR" sz="2800" dirty="0" smtClean="0"/>
              <a:t>25% des élèves (100 – 75) sont des garçons.</a:t>
            </a:r>
            <a:endParaRPr 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/>
          </p:cNvSpPr>
          <p:nvPr/>
        </p:nvSpPr>
        <p:spPr>
          <a:xfrm>
            <a:off x="457200" y="0"/>
            <a:ext cx="82296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INTERPRÉTATION DE</a:t>
            </a:r>
            <a:r>
              <a:rPr kumimoji="0" lang="fr-FR" sz="44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RÉSULTATS</a:t>
            </a:r>
            <a:endParaRPr kumimoji="0" lang="fr-FR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1052736"/>
          <a:ext cx="34363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63"/>
                <a:gridCol w="807745"/>
                <a:gridCol w="8077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Composition en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</a:t>
                      </a:r>
                      <a:r>
                        <a:rPr lang="fr-FR" baseline="0" dirty="0" smtClean="0"/>
                        <a:t>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 B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32040" y="1628800"/>
            <a:ext cx="3312368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Comment lire le chiffre entouré?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059832" y="2060848"/>
            <a:ext cx="432048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395536" y="3140968"/>
            <a:ext cx="1656184" cy="1152128"/>
          </a:xfrm>
          <a:prstGeom prst="triangl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8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07604" y="3068960"/>
            <a:ext cx="432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 smtClean="0"/>
              <a:t>!</a:t>
            </a:r>
            <a:endParaRPr lang="fr-FR" sz="8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555776" y="3429000"/>
            <a:ext cx="5904656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Dans la classe B, le taux de garçon est de 20%</a:t>
            </a:r>
            <a:endParaRPr lang="fr-FR" sz="24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267744" y="3717032"/>
            <a:ext cx="65527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 rot="2760593">
            <a:off x="6355215" y="4392486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chemeClr val="accent2"/>
                </a:solidFill>
                <a:latin typeface="Amienne" pitchFamily="82" charset="0"/>
              </a:rPr>
              <a:t>Faux !</a:t>
            </a:r>
            <a:endParaRPr lang="fr-FR" sz="9600" b="1" dirty="0">
              <a:solidFill>
                <a:schemeClr val="accent2"/>
              </a:solidFill>
              <a:latin typeface="Amienn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19672" y="620688"/>
            <a:ext cx="7200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2010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9512" y="27809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administration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1052736"/>
          <a:ext cx="34363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63"/>
                <a:gridCol w="807745"/>
                <a:gridCol w="8077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Composition en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</a:t>
                      </a:r>
                      <a:r>
                        <a:rPr lang="fr-FR" baseline="0" dirty="0" smtClean="0"/>
                        <a:t>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 B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32040" y="1628800"/>
            <a:ext cx="3312368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Comment lire le chiffre entouré?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059832" y="2060848"/>
            <a:ext cx="432048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75856" y="3140968"/>
            <a:ext cx="2592288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Deux modèles possibles :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 rot="5400000">
            <a:off x="3131840" y="5085184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0" y="3717032"/>
            <a:ext cx="42839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[</a:t>
            </a:r>
            <a:r>
              <a:rPr lang="fr-FR" sz="2400" dirty="0" smtClean="0">
                <a:solidFill>
                  <a:schemeClr val="accent2"/>
                </a:solidFill>
              </a:rPr>
              <a:t>date</a:t>
            </a:r>
            <a:r>
              <a:rPr lang="fr-FR" sz="2400" dirty="0" smtClean="0"/>
              <a:t>], selon [</a:t>
            </a:r>
            <a:r>
              <a:rPr lang="fr-FR" sz="2400" dirty="0" smtClean="0">
                <a:solidFill>
                  <a:schemeClr val="accent2"/>
                </a:solidFill>
              </a:rPr>
              <a:t>source</a:t>
            </a:r>
            <a:r>
              <a:rPr lang="fr-FR" sz="2400" dirty="0" smtClean="0"/>
              <a:t>], </a:t>
            </a:r>
            <a:r>
              <a:rPr lang="fr-FR" sz="2400" dirty="0" smtClean="0">
                <a:solidFill>
                  <a:schemeClr val="accent2"/>
                </a:solidFill>
              </a:rPr>
              <a:t>X</a:t>
            </a:r>
            <a:r>
              <a:rPr lang="fr-FR" sz="2400" dirty="0" smtClean="0"/>
              <a:t>% [</a:t>
            </a:r>
            <a:r>
              <a:rPr lang="fr-FR" sz="2400" dirty="0" smtClean="0">
                <a:solidFill>
                  <a:schemeClr val="accent2"/>
                </a:solidFill>
              </a:rPr>
              <a:t>de l’ensemble</a:t>
            </a:r>
            <a:r>
              <a:rPr lang="fr-FR" sz="2400" dirty="0" smtClean="0"/>
              <a:t>] sont (représentent, appartiennent à…) [</a:t>
            </a:r>
            <a:r>
              <a:rPr lang="fr-FR" sz="2400" dirty="0" smtClean="0">
                <a:solidFill>
                  <a:schemeClr val="accent2"/>
                </a:solidFill>
              </a:rPr>
              <a:t>la partie</a:t>
            </a:r>
            <a:r>
              <a:rPr lang="fr-FR" sz="2400" dirty="0" smtClean="0"/>
              <a:t>].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860032" y="3717032"/>
            <a:ext cx="428396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[</a:t>
            </a:r>
            <a:r>
              <a:rPr lang="fr-FR" sz="2400" dirty="0" smtClean="0">
                <a:solidFill>
                  <a:schemeClr val="accent2"/>
                </a:solidFill>
              </a:rPr>
              <a:t>date</a:t>
            </a:r>
            <a:r>
              <a:rPr lang="fr-FR" sz="2400" dirty="0" smtClean="0"/>
              <a:t>], selon [</a:t>
            </a:r>
            <a:r>
              <a:rPr lang="fr-FR" sz="2400" dirty="0" smtClean="0">
                <a:solidFill>
                  <a:schemeClr val="accent2"/>
                </a:solidFill>
              </a:rPr>
              <a:t>source</a:t>
            </a:r>
            <a:r>
              <a:rPr lang="fr-FR" sz="2400" dirty="0" smtClean="0"/>
              <a:t>], sur cent [</a:t>
            </a:r>
            <a:r>
              <a:rPr lang="fr-FR" sz="2400" dirty="0" smtClean="0">
                <a:solidFill>
                  <a:schemeClr val="accent2"/>
                </a:solidFill>
              </a:rPr>
              <a:t>ensemble</a:t>
            </a:r>
            <a:r>
              <a:rPr lang="fr-FR" sz="2400" dirty="0" smtClean="0"/>
              <a:t>], en moyenne, </a:t>
            </a:r>
            <a:r>
              <a:rPr lang="fr-FR" sz="2400" dirty="0" smtClean="0">
                <a:solidFill>
                  <a:schemeClr val="accent2"/>
                </a:solidFill>
              </a:rPr>
              <a:t>X</a:t>
            </a:r>
            <a:r>
              <a:rPr lang="fr-FR" sz="2400" dirty="0" smtClean="0"/>
              <a:t> sont (représentent, appartiennent à…) [</a:t>
            </a:r>
            <a:r>
              <a:rPr lang="fr-FR" sz="2400" dirty="0" smtClean="0">
                <a:solidFill>
                  <a:schemeClr val="accent2"/>
                </a:solidFill>
              </a:rPr>
              <a:t>la partie</a:t>
            </a:r>
            <a:r>
              <a:rPr lang="fr-FR" sz="2400" dirty="0" smtClean="0"/>
              <a:t>].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619672" y="620688"/>
            <a:ext cx="7200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2010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1520" y="28529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administration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0" y="5229200"/>
            <a:ext cx="42839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</a:t>
            </a:r>
            <a:r>
              <a:rPr lang="fr-FR" sz="2400" b="1" dirty="0" smtClean="0">
                <a:solidFill>
                  <a:schemeClr val="accent2"/>
                </a:solidFill>
              </a:rPr>
              <a:t>2010</a:t>
            </a:r>
            <a:r>
              <a:rPr lang="fr-FR" sz="2400" dirty="0" smtClean="0"/>
              <a:t>, selon </a:t>
            </a:r>
            <a:r>
              <a:rPr lang="fr-FR" sz="2400" b="1" dirty="0" smtClean="0">
                <a:solidFill>
                  <a:schemeClr val="accent2"/>
                </a:solidFill>
              </a:rPr>
              <a:t>l’administration</a:t>
            </a:r>
            <a:r>
              <a:rPr lang="fr-FR" sz="2400" dirty="0" smtClean="0"/>
              <a:t>, </a:t>
            </a:r>
            <a:r>
              <a:rPr lang="fr-FR" sz="2400" b="1" dirty="0" smtClean="0">
                <a:solidFill>
                  <a:schemeClr val="accent2"/>
                </a:solidFill>
              </a:rPr>
              <a:t>20</a:t>
            </a:r>
            <a:r>
              <a:rPr lang="fr-FR" sz="2400" dirty="0" smtClean="0"/>
              <a:t>% des </a:t>
            </a:r>
            <a:r>
              <a:rPr lang="fr-FR" sz="2400" b="1" dirty="0" smtClean="0">
                <a:solidFill>
                  <a:schemeClr val="accent2"/>
                </a:solidFill>
              </a:rPr>
              <a:t>élèves de la classe B</a:t>
            </a:r>
            <a:r>
              <a:rPr lang="fr-FR" sz="2400" dirty="0" smtClean="0"/>
              <a:t> sont </a:t>
            </a:r>
            <a:r>
              <a:rPr lang="fr-FR" sz="2400" b="1" dirty="0" smtClean="0">
                <a:solidFill>
                  <a:schemeClr val="accent2"/>
                </a:solidFill>
              </a:rPr>
              <a:t>des garçons</a:t>
            </a:r>
            <a:r>
              <a:rPr lang="fr-FR" sz="2400" b="1" dirty="0" smtClean="0">
                <a:solidFill>
                  <a:schemeClr val="tx1"/>
                </a:solidFill>
              </a:rPr>
              <a:t>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860032" y="5445224"/>
            <a:ext cx="42839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</a:t>
            </a:r>
            <a:r>
              <a:rPr lang="fr-FR" sz="2400" b="1" dirty="0" smtClean="0">
                <a:solidFill>
                  <a:schemeClr val="accent2"/>
                </a:solidFill>
              </a:rPr>
              <a:t>2010</a:t>
            </a:r>
            <a:r>
              <a:rPr lang="fr-FR" sz="2400" dirty="0" smtClean="0"/>
              <a:t>, selon </a:t>
            </a:r>
            <a:r>
              <a:rPr lang="fr-FR" sz="2400" b="1" dirty="0" smtClean="0">
                <a:solidFill>
                  <a:schemeClr val="accent2"/>
                </a:solidFill>
              </a:rPr>
              <a:t>l’administration</a:t>
            </a:r>
            <a:r>
              <a:rPr lang="fr-FR" sz="2400" dirty="0" smtClean="0"/>
              <a:t>, </a:t>
            </a:r>
            <a:r>
              <a:rPr lang="fr-FR" sz="2400" dirty="0" smtClean="0">
                <a:solidFill>
                  <a:schemeClr val="tx1"/>
                </a:solidFill>
              </a:rPr>
              <a:t>sur</a:t>
            </a:r>
            <a:r>
              <a:rPr lang="fr-FR" sz="2400" b="1" dirty="0" smtClean="0">
                <a:solidFill>
                  <a:schemeClr val="accent2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100</a:t>
            </a:r>
            <a:r>
              <a:rPr lang="fr-FR" sz="2400" b="1" dirty="0" smtClean="0">
                <a:solidFill>
                  <a:schemeClr val="accent2"/>
                </a:solidFill>
              </a:rPr>
              <a:t> élèves de la classe B</a:t>
            </a:r>
            <a:r>
              <a:rPr lang="fr-FR" sz="2400" dirty="0" smtClean="0">
                <a:solidFill>
                  <a:schemeClr val="tx1"/>
                </a:solidFill>
              </a:rPr>
              <a:t>,</a:t>
            </a:r>
            <a:r>
              <a:rPr lang="fr-FR" sz="2400" b="1" dirty="0" smtClean="0">
                <a:solidFill>
                  <a:schemeClr val="accent2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en moyenne,</a:t>
            </a:r>
            <a:r>
              <a:rPr lang="fr-FR" sz="2400" b="1" dirty="0" smtClean="0">
                <a:solidFill>
                  <a:schemeClr val="accent2"/>
                </a:solidFill>
              </a:rPr>
              <a:t> 20</a:t>
            </a:r>
            <a:r>
              <a:rPr lang="fr-FR" sz="2400" dirty="0" smtClean="0"/>
              <a:t> sont </a:t>
            </a:r>
            <a:r>
              <a:rPr lang="fr-FR" sz="2400" b="1" dirty="0" smtClean="0">
                <a:solidFill>
                  <a:schemeClr val="accent2"/>
                </a:solidFill>
              </a:rPr>
              <a:t>des garçons</a:t>
            </a:r>
            <a:r>
              <a:rPr lang="fr-FR" sz="2400" b="1" dirty="0" smtClean="0">
                <a:solidFill>
                  <a:schemeClr val="tx1"/>
                </a:solidFill>
              </a:rPr>
              <a:t>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23" name="Titre 4"/>
          <p:cNvSpPr txBox="1">
            <a:spLocks/>
          </p:cNvSpPr>
          <p:nvPr/>
        </p:nvSpPr>
        <p:spPr>
          <a:xfrm>
            <a:off x="457200" y="0"/>
            <a:ext cx="82296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INTERPRÉTATION DE</a:t>
            </a:r>
            <a:r>
              <a:rPr kumimoji="0" lang="fr-FR" sz="44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RÉSULTATS</a:t>
            </a:r>
            <a:endParaRPr kumimoji="0" lang="fr-FR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835696" y="2420888"/>
          <a:ext cx="5566618" cy="21379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63086"/>
                <a:gridCol w="857150"/>
                <a:gridCol w="776285"/>
                <a:gridCol w="889495"/>
                <a:gridCol w="1180602"/>
              </a:tblGrid>
              <a:tr h="2487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/>
                        <a:t>Population par groupe d'âge en </a:t>
                      </a:r>
                      <a:r>
                        <a:rPr lang="fr-FR" sz="1800" u="none" strike="noStrike" dirty="0" smtClean="0"/>
                        <a:t>%, </a:t>
                      </a:r>
                    </a:p>
                    <a:p>
                      <a:pPr algn="ctr" fontAlgn="b"/>
                      <a:r>
                        <a:rPr lang="fr-FR" sz="1800" u="none" strike="noStrike" dirty="0" smtClean="0"/>
                        <a:t>en France Métropolitaine</a:t>
                      </a:r>
                      <a:endParaRPr lang="fr-FR" sz="18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901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 </a:t>
                      </a:r>
                      <a:endParaRPr lang="fr-FR" sz="1800" b="0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Moins de 20 ans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20 ans à 59 ans 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60 ans ou plus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dont 75 ans ou plus</a:t>
                      </a:r>
                      <a:endParaRPr lang="fr-FR" sz="1800" b="1" i="1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/>
                        <a:t>1910</a:t>
                      </a:r>
                      <a:endParaRPr lang="fr-FR" sz="24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33.6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53.7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12.7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2.5</a:t>
                      </a:r>
                      <a:endParaRPr lang="fr-FR" sz="2400" b="0" i="1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</a:tr>
              <a:tr h="24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/>
                        <a:t>2010</a:t>
                      </a:r>
                      <a:endParaRPr lang="fr-FR" sz="24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24.4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52.7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22.9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2400" u="none" strike="noStrike" dirty="0"/>
                        <a:t>8.9</a:t>
                      </a:r>
                      <a:endParaRPr lang="fr-FR" sz="2400" b="0" i="1" u="none" strike="noStrike" dirty="0">
                        <a:latin typeface="Arial"/>
                      </a:endParaRPr>
                    </a:p>
                  </a:txBody>
                  <a:tcPr marL="8709" marR="8709" marT="8709" marB="0" anchor="ctr"/>
                </a:tc>
              </a:tr>
            </a:tbl>
          </a:graphicData>
        </a:graphic>
      </p:graphicFrame>
      <p:sp>
        <p:nvSpPr>
          <p:cNvPr id="3" name="Titre 4"/>
          <p:cNvSpPr txBox="1">
            <a:spLocks/>
          </p:cNvSpPr>
          <p:nvPr/>
        </p:nvSpPr>
        <p:spPr>
          <a:xfrm>
            <a:off x="457200" y="0"/>
            <a:ext cx="82296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INTERPRÉTATION DE</a:t>
            </a:r>
            <a:r>
              <a:rPr kumimoji="0" lang="fr-FR" sz="44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DONNÉES</a:t>
            </a:r>
            <a:endParaRPr kumimoji="0" lang="fr-FR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908720"/>
            <a:ext cx="8064896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Parfois vous n’aurez pas à calculer les pourcentages, ils vous seront donnés dans un tableau statistique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259632" y="45811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Champ : population au 1</a:t>
            </a:r>
            <a:r>
              <a:rPr lang="fr-FR" baseline="30000" dirty="0" smtClean="0"/>
              <a:t>er</a:t>
            </a:r>
            <a:r>
              <a:rPr lang="fr-FR" dirty="0" smtClean="0"/>
              <a:t> janvier. Source : Insee.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580112" y="3789040"/>
            <a:ext cx="648072" cy="43204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39552" y="5301208"/>
            <a:ext cx="8064896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Exercice : rédigez une phrase avec la donnée dans le rectangle rouge.</a:t>
            </a:r>
            <a:endParaRPr lang="fr-F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79512" y="2420888"/>
          <a:ext cx="5566618" cy="213795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63086"/>
                <a:gridCol w="857150"/>
                <a:gridCol w="776285"/>
                <a:gridCol w="889495"/>
                <a:gridCol w="1180602"/>
              </a:tblGrid>
              <a:tr h="2487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/>
                        <a:t>Population en France métropolitaine</a:t>
                      </a:r>
                    </a:p>
                    <a:p>
                      <a:pPr algn="ctr" fontAlgn="b"/>
                      <a:r>
                        <a:rPr lang="fr-FR" sz="1800" u="none" strike="noStrike" dirty="0" smtClean="0"/>
                        <a:t> </a:t>
                      </a:r>
                      <a:r>
                        <a:rPr lang="fr-FR" sz="1800" u="none" strike="noStrike" dirty="0"/>
                        <a:t>par groupe d'âge en </a:t>
                      </a:r>
                      <a:r>
                        <a:rPr lang="fr-FR" sz="1800" u="none" strike="noStrike" dirty="0" smtClean="0"/>
                        <a:t>%, </a:t>
                      </a:r>
                    </a:p>
                  </a:txBody>
                  <a:tcPr marL="8709" marR="8709" marT="87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901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 </a:t>
                      </a:r>
                      <a:endParaRPr lang="fr-FR" sz="1800" b="0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Moins de 20 ans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20 ans à 59 ans 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60 ans ou plus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dont 75 ans ou plus</a:t>
                      </a:r>
                      <a:endParaRPr lang="fr-FR" sz="1800" b="1" i="1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/>
                        <a:t>1910</a:t>
                      </a:r>
                      <a:endParaRPr lang="fr-FR" sz="24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33.6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53.7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12.7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2.5</a:t>
                      </a:r>
                      <a:endParaRPr lang="fr-FR" sz="2400" b="0" i="1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</a:tr>
              <a:tr h="24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/>
                        <a:t>2010</a:t>
                      </a:r>
                      <a:endParaRPr lang="fr-FR" sz="24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24.4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52.7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22.9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2400" u="none" strike="noStrike" dirty="0"/>
                        <a:t>8.9</a:t>
                      </a:r>
                      <a:endParaRPr lang="fr-FR" sz="2400" b="0" i="1" u="none" strike="noStrike" dirty="0">
                        <a:latin typeface="Arial"/>
                      </a:endParaRPr>
                    </a:p>
                  </a:txBody>
                  <a:tcPr marL="8709" marR="8709" marT="8709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45811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Champ : population au 1</a:t>
            </a:r>
            <a:r>
              <a:rPr lang="fr-FR" baseline="30000" dirty="0" smtClean="0"/>
              <a:t>er</a:t>
            </a:r>
            <a:r>
              <a:rPr lang="fr-FR" dirty="0" smtClean="0"/>
              <a:t> janvier. Source : Insee.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923928" y="3789040"/>
            <a:ext cx="648072" cy="43204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23528" y="908720"/>
            <a:ext cx="42839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[date], selon [source], X% [de l’ensemble] sont (représentent, appartiennent à…) [la partie]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692696"/>
            <a:ext cx="428396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[date], selon [source], sur cent [ensemble], en moyenne, X sont (représentent, appartiennent à…) [la partie]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67544" y="18864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deux modèles :</a:t>
            </a:r>
            <a:endParaRPr lang="fr-FR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576" y="5517232"/>
            <a:ext cx="1043608" cy="36933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La date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3789040"/>
            <a:ext cx="792088" cy="432048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411760" y="4581128"/>
            <a:ext cx="1008112" cy="432048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796136" y="2420888"/>
            <a:ext cx="3096344" cy="32403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555776" y="5517232"/>
            <a:ext cx="122413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La source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11960" y="4653136"/>
            <a:ext cx="720080" cy="288032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39552" y="6237312"/>
            <a:ext cx="144016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L’ensemble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1259632" y="2708920"/>
            <a:ext cx="352839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555776" y="6237312"/>
            <a:ext cx="1440160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La partie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9912" y="3068960"/>
            <a:ext cx="720080" cy="648072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796136" y="263691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Au premier janvier  1910</a:t>
            </a:r>
            <a:endParaRPr lang="fr-FR" sz="3200" b="1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724128" y="314096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s</a:t>
            </a:r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elon l’Insee,</a:t>
            </a:r>
            <a:endParaRPr lang="fr-FR" sz="3200" b="1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96136" y="3614826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de la population en France métropolitaine appartenaient</a:t>
            </a:r>
            <a:endParaRPr lang="fr-FR" sz="3200" b="1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524328" y="314096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Amienne" pitchFamily="82" charset="0"/>
              </a:rPr>
              <a:t>12.7%</a:t>
            </a:r>
            <a:endParaRPr lang="fr-FR" sz="3600" b="1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796136" y="4581128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à la tranche d’âge des 60 ans ou plus.</a:t>
            </a:r>
            <a:endParaRPr lang="fr-FR" sz="3200" b="1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355976" y="5517232"/>
            <a:ext cx="360040" cy="369332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79512" y="2420888"/>
          <a:ext cx="5566618" cy="213795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63086"/>
                <a:gridCol w="857150"/>
                <a:gridCol w="776285"/>
                <a:gridCol w="889495"/>
                <a:gridCol w="1180602"/>
              </a:tblGrid>
              <a:tr h="2487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/>
                        <a:t>Population en France métropolitaine</a:t>
                      </a:r>
                    </a:p>
                    <a:p>
                      <a:pPr algn="ctr" fontAlgn="b"/>
                      <a:r>
                        <a:rPr lang="fr-FR" sz="1800" u="none" strike="noStrike" dirty="0" smtClean="0"/>
                        <a:t> </a:t>
                      </a:r>
                      <a:r>
                        <a:rPr lang="fr-FR" sz="1800" u="none" strike="noStrike" dirty="0"/>
                        <a:t>par groupe d'âge en </a:t>
                      </a:r>
                      <a:r>
                        <a:rPr lang="fr-FR" sz="1800" u="none" strike="noStrike" dirty="0" smtClean="0"/>
                        <a:t>%, </a:t>
                      </a:r>
                    </a:p>
                  </a:txBody>
                  <a:tcPr marL="8709" marR="8709" marT="87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901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 </a:t>
                      </a:r>
                      <a:endParaRPr lang="fr-FR" sz="1800" b="0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Moins de 20 ans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20 ans à 59 ans 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60 ans ou plus</a:t>
                      </a:r>
                      <a:endParaRPr lang="fr-FR" sz="1800" b="1" i="0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/>
                        <a:t>dont 75 ans ou plus</a:t>
                      </a:r>
                      <a:endParaRPr lang="fr-FR" sz="1800" b="1" i="1" u="none" strike="noStrike">
                        <a:latin typeface="Arial"/>
                      </a:endParaRPr>
                    </a:p>
                  </a:txBody>
                  <a:tcPr marL="8709" marR="8709" marT="8709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/>
                        <a:t>1910</a:t>
                      </a:r>
                      <a:endParaRPr lang="fr-FR" sz="24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33.6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53.7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12.7</a:t>
                      </a:r>
                      <a:endParaRPr lang="fr-FR" sz="2400" b="0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/>
                        <a:t>2.5</a:t>
                      </a:r>
                      <a:endParaRPr lang="fr-FR" sz="2400" b="0" i="1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</a:tr>
              <a:tr h="24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/>
                        <a:t>2010</a:t>
                      </a:r>
                      <a:endParaRPr lang="fr-FR" sz="2400" b="1" i="0" u="none" strike="noStrike" dirty="0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24.4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52.7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/>
                        <a:t>22.9</a:t>
                      </a:r>
                      <a:endParaRPr lang="fr-FR" sz="2400" b="0" i="0" u="none" strike="noStrike">
                        <a:latin typeface="Arial"/>
                      </a:endParaRPr>
                    </a:p>
                  </a:txBody>
                  <a:tcPr marL="8709" marR="8709" marT="87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2400" u="none" strike="noStrike" dirty="0"/>
                        <a:t>8.9</a:t>
                      </a:r>
                      <a:endParaRPr lang="fr-FR" sz="2400" b="0" i="1" u="none" strike="noStrike" dirty="0">
                        <a:latin typeface="Arial"/>
                      </a:endParaRPr>
                    </a:p>
                  </a:txBody>
                  <a:tcPr marL="8709" marR="8709" marT="8709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45811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Champ : population au 1</a:t>
            </a:r>
            <a:r>
              <a:rPr lang="fr-FR" baseline="30000" dirty="0" smtClean="0"/>
              <a:t>er</a:t>
            </a:r>
            <a:r>
              <a:rPr lang="fr-FR" dirty="0" smtClean="0"/>
              <a:t> janvier. Source : Insee.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923928" y="3789040"/>
            <a:ext cx="648072" cy="43204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23528" y="908720"/>
            <a:ext cx="42839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[date], selon [source], X% [de l’ensemble] sont (représentent, appartiennent à…) [la partie]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692696"/>
            <a:ext cx="428396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[date], selon [source], sur cent [ensemble], en moyenne, X sont (représentent, appartiennent à…) [la partie]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67544" y="18864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 bien :</a:t>
            </a:r>
            <a:endParaRPr lang="fr-FR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576" y="5517232"/>
            <a:ext cx="1043608" cy="36933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La date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3789040"/>
            <a:ext cx="792088" cy="432048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411760" y="4581128"/>
            <a:ext cx="1008112" cy="432048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796136" y="2420888"/>
            <a:ext cx="3096344" cy="32403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555776" y="5517232"/>
            <a:ext cx="122413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La source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11960" y="4653136"/>
            <a:ext cx="720080" cy="288032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39552" y="6237312"/>
            <a:ext cx="144016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L’ensemble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1259632" y="2708920"/>
            <a:ext cx="352839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555776" y="6237312"/>
            <a:ext cx="1440160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La partie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9912" y="3068960"/>
            <a:ext cx="720080" cy="648072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868144" y="2564904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Au premier janvier  1910, </a:t>
            </a:r>
          </a:p>
          <a:p>
            <a:r>
              <a:rPr lang="fr-FR" sz="3200" b="1" dirty="0" smtClean="0">
                <a:solidFill>
                  <a:schemeClr val="bg1"/>
                </a:solidFill>
                <a:latin typeface="Amienne" pitchFamily="82" charset="0"/>
              </a:rPr>
              <a:t>selon l’Insee, sur 100 personnes résidant en France métropolitaine, en moyenne 12.7 appartenaient à la tranche d’âge des 60 ans ou plus. </a:t>
            </a:r>
            <a:endParaRPr lang="fr-FR" sz="3200" b="1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355976" y="5517232"/>
            <a:ext cx="360040" cy="369332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/>
          </p:cNvSpPr>
          <p:nvPr/>
        </p:nvSpPr>
        <p:spPr>
          <a:xfrm>
            <a:off x="179512" y="0"/>
            <a:ext cx="8964488" cy="151216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</a:t>
            </a:r>
            <a:endParaRPr kumimoji="0" lang="fr-FR" sz="9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412776"/>
            <a:ext cx="8064896" cy="5112568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99592" y="1556792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Amienne" pitchFamily="82" charset="0"/>
              </a:rPr>
              <a:t>Vous devez être capable :</a:t>
            </a:r>
            <a:endParaRPr lang="fr-FR" sz="6000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600" y="249289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6000" dirty="0" smtClean="0">
                <a:solidFill>
                  <a:schemeClr val="bg1"/>
                </a:solidFill>
                <a:latin typeface="Amienne" pitchFamily="82" charset="0"/>
              </a:rPr>
              <a:t>De calculer des pourcentages</a:t>
            </a:r>
            <a:endParaRPr lang="fr-FR" sz="6000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3429000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6000" dirty="0" smtClean="0">
                <a:solidFill>
                  <a:schemeClr val="bg1"/>
                </a:solidFill>
                <a:latin typeface="Amienne" pitchFamily="82" charset="0"/>
              </a:rPr>
              <a:t>De rédiger une phrase avec vos résultats</a:t>
            </a:r>
            <a:endParaRPr lang="fr-FR" sz="6000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4293096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6000" dirty="0" smtClean="0">
                <a:solidFill>
                  <a:schemeClr val="bg1"/>
                </a:solidFill>
                <a:latin typeface="Amienne" pitchFamily="82" charset="0"/>
              </a:rPr>
              <a:t>De rédiger une phrase à partir de données statistiques. </a:t>
            </a:r>
            <a:endParaRPr lang="fr-FR" sz="6000" dirty="0">
              <a:solidFill>
                <a:schemeClr val="bg1"/>
              </a:solidFill>
              <a:latin typeface="Amienn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70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/>
          </p:cNvSpPr>
          <p:nvPr/>
        </p:nvSpPr>
        <p:spPr>
          <a:xfrm>
            <a:off x="395536" y="1340768"/>
            <a:ext cx="8229600" cy="41764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DÉFINITION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INTÉRÊT</a:t>
            </a:r>
            <a:endParaRPr kumimoji="0" lang="fr-FR" sz="9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096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DEFINITION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01622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b="1" dirty="0" smtClean="0">
                <a:solidFill>
                  <a:srgbClr val="FF0000"/>
                </a:solidFill>
              </a:rPr>
              <a:t>Un pourcentage de répartition est une valeur, exprimée en pourcentage (%) qui permet de mesurer l’importance d’une partie par rapport à un ensemble.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314096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Exemple :</a:t>
            </a:r>
            <a:r>
              <a:rPr lang="fr-FR" sz="3200" dirty="0" smtClean="0"/>
              <a:t> </a:t>
            </a:r>
          </a:p>
          <a:p>
            <a:pPr algn="ctr"/>
            <a:r>
              <a:rPr lang="fr-FR" sz="3200" dirty="0" smtClean="0"/>
              <a:t>25% des   garçons du lycée</a:t>
            </a:r>
            <a:r>
              <a:rPr lang="fr-FR" sz="3200" dirty="0"/>
              <a:t> </a:t>
            </a:r>
            <a:r>
              <a:rPr lang="fr-FR" sz="3200" dirty="0" smtClean="0"/>
              <a:t>   jouent aux jeux </a:t>
            </a:r>
            <a:r>
              <a:rPr lang="fr-FR" sz="3200" dirty="0" smtClean="0"/>
              <a:t>vidéo. </a:t>
            </a:r>
            <a:endParaRPr lang="fr-FR" sz="3200" dirty="0"/>
          </a:p>
        </p:txBody>
      </p:sp>
      <p:sp>
        <p:nvSpPr>
          <p:cNvPr id="14" name="Ellipse 13"/>
          <p:cNvSpPr/>
          <p:nvPr/>
        </p:nvSpPr>
        <p:spPr>
          <a:xfrm>
            <a:off x="1835696" y="3501008"/>
            <a:ext cx="2952328" cy="936104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>
            <a:stCxn id="14" idx="4"/>
          </p:cNvCxnSpPr>
          <p:nvPr/>
        </p:nvCxnSpPr>
        <p:spPr>
          <a:xfrm rot="5400000">
            <a:off x="2402632" y="4247964"/>
            <a:ext cx="720080" cy="1098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75861" y="5229200"/>
            <a:ext cx="3491880" cy="10556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L’ensemble : tous les garçons du lycée.</a:t>
            </a:r>
            <a:endParaRPr lang="fr-F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32040" y="3573016"/>
            <a:ext cx="3888432" cy="79208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1979712" y="4149080"/>
            <a:ext cx="1296144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8" idx="2"/>
            <a:endCxn id="24" idx="0"/>
          </p:cNvCxnSpPr>
          <p:nvPr/>
        </p:nvCxnSpPr>
        <p:spPr>
          <a:xfrm rot="5400000">
            <a:off x="6234015" y="4586959"/>
            <a:ext cx="864096" cy="420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043602" y="5229200"/>
            <a:ext cx="4824536" cy="10556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partie: les garçons du lycée </a:t>
            </a:r>
          </a:p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qui jouent aux jeux </a:t>
            </a:r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vidéo</a:t>
            </a:r>
            <a:endParaRPr lang="fr-FR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7" grpId="0" animBg="1"/>
      <p:bldP spid="18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6064" y="692696"/>
            <a:ext cx="831641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Par exemple, on veut rendre compte de l’importance des  filles dans une classe.</a:t>
            </a:r>
            <a:endParaRPr lang="fr-FR" sz="24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15616" y="1806674"/>
          <a:ext cx="22504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410"/>
                <a:gridCol w="1260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Classe</a:t>
                      </a:r>
                      <a:r>
                        <a:rPr lang="fr-FR" baseline="0" dirty="0" smtClean="0"/>
                        <a:t>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716016" y="1844824"/>
            <a:ext cx="4176464" cy="13280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On peut dire que sur un ensemble de 44 élèves, il y a 33 filles et 11 garçons.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716016" y="3512720"/>
            <a:ext cx="4176464" cy="17366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Dit autrement, dans cette classe, 33 élèves  « 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pour 44 </a:t>
            </a:r>
            <a:r>
              <a:rPr lang="fr-FR" sz="2400" dirty="0" smtClean="0"/>
              <a:t>» sont des filles et </a:t>
            </a:r>
            <a:r>
              <a:rPr lang="fr-FR" sz="2400" dirty="0" smtClean="0"/>
              <a:t>11 </a:t>
            </a:r>
            <a:r>
              <a:rPr lang="fr-FR" sz="2400" dirty="0" smtClean="0"/>
              <a:t>élèves « 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pour 44</a:t>
            </a:r>
            <a:r>
              <a:rPr lang="fr-FR" sz="2400" dirty="0" smtClean="0"/>
              <a:t>» sont  des garçons.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573016"/>
            <a:ext cx="3491880" cy="29625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Mais cette façon de s’exprimer n’est pas claire : on ne voit pas bien ce que représente 33 « </a:t>
            </a:r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pour 44</a:t>
            </a:r>
            <a:r>
              <a:rPr lang="fr-FR" sz="2400" dirty="0" smtClean="0"/>
              <a:t> », car 44 n’est pas un repère couramment utilisé.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5589240"/>
            <a:ext cx="4176464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En revanche, 100 est un repère beaucoup plus pratique.</a:t>
            </a:r>
            <a:endParaRPr lang="fr-FR" sz="2400" dirty="0"/>
          </a:p>
        </p:txBody>
      </p:sp>
      <p:sp>
        <p:nvSpPr>
          <p:cNvPr id="8" name="Titre 4"/>
          <p:cNvSpPr txBox="1">
            <a:spLocks/>
          </p:cNvSpPr>
          <p:nvPr/>
        </p:nvSpPr>
        <p:spPr>
          <a:xfrm>
            <a:off x="457200" y="0"/>
            <a:ext cx="82296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INTÉRÊT</a:t>
            </a:r>
            <a:endParaRPr kumimoji="0" lang="fr-FR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188640"/>
          <a:ext cx="22504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410"/>
                <a:gridCol w="1260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716016" y="145733"/>
            <a:ext cx="4176464" cy="10556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On va donc prendre 100 comme repère. 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1347075"/>
            <a:ext cx="4176464" cy="2009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On ne s’exprimera plus en « pour 44 » mais en « pour 100 </a:t>
            </a:r>
            <a:r>
              <a:rPr lang="fr-FR" sz="2800" dirty="0" smtClean="0"/>
              <a:t>»,unité </a:t>
            </a:r>
            <a:r>
              <a:rPr lang="fr-FR" sz="2800" dirty="0" smtClean="0"/>
              <a:t>dont le symbole est </a:t>
            </a:r>
            <a:r>
              <a:rPr lang="fr-FR" sz="2800" dirty="0" smtClean="0"/>
              <a:t>« </a:t>
            </a:r>
            <a:r>
              <a:rPr lang="fr-FR" sz="2800" dirty="0" smtClean="0"/>
              <a:t>% » . </a:t>
            </a:r>
            <a:endParaRPr lang="fr-FR" sz="28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95536" y="1998236"/>
          <a:ext cx="35479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46"/>
                <a:gridCol w="1009015"/>
                <a:gridCol w="1476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Pourcentages</a:t>
                      </a:r>
                    </a:p>
                    <a:p>
                      <a:pPr algn="ctr"/>
                      <a:r>
                        <a:rPr lang="fr-FR" dirty="0" smtClean="0"/>
                        <a:t>(%)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23528" y="3978594"/>
            <a:ext cx="8568952" cy="15323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On obtient : 75 </a:t>
            </a:r>
            <a:r>
              <a:rPr lang="fr-FR" sz="2800" dirty="0" smtClean="0"/>
              <a:t>pour 100 (75%) </a:t>
            </a:r>
            <a:r>
              <a:rPr lang="fr-FR" sz="2800" dirty="0" smtClean="0"/>
              <a:t>des élèves de la classe sont des filles et 25 </a:t>
            </a:r>
            <a:r>
              <a:rPr lang="fr-FR" sz="2800" dirty="0" smtClean="0"/>
              <a:t>pour 100 (25%) </a:t>
            </a:r>
            <a:r>
              <a:rPr lang="fr-FR" sz="2800" dirty="0" smtClean="0"/>
              <a:t>des élèves de la classe sont des garçons.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23528" y="5656661"/>
            <a:ext cx="8568952" cy="10556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Mentalement, on se représente mieux 75 </a:t>
            </a:r>
            <a:r>
              <a:rPr lang="fr-FR" sz="2800" dirty="0" smtClean="0"/>
              <a:t>pour 100 </a:t>
            </a:r>
            <a:endParaRPr lang="fr-FR" sz="2800" dirty="0" smtClean="0"/>
          </a:p>
          <a:p>
            <a:pPr algn="ctr"/>
            <a:r>
              <a:rPr lang="fr-FR" sz="2800" dirty="0"/>
              <a:t>q</a:t>
            </a:r>
            <a:r>
              <a:rPr lang="fr-FR" sz="2800" dirty="0" smtClean="0"/>
              <a:t>ue 33 « pour 44 » </a:t>
            </a:r>
            <a:endParaRPr 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3792" y="391775"/>
            <a:ext cx="831641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De la même façon, les pourcentages permettent de faciliter </a:t>
            </a:r>
            <a:endParaRPr lang="fr-FR" sz="2400" dirty="0" smtClean="0"/>
          </a:p>
          <a:p>
            <a:pPr algn="ctr"/>
            <a:r>
              <a:rPr lang="fr-FR" sz="2400" dirty="0" smtClean="0"/>
              <a:t>les </a:t>
            </a:r>
            <a:r>
              <a:rPr lang="fr-FR" sz="2400" dirty="0" smtClean="0"/>
              <a:t>comparaisons de répartition</a:t>
            </a:r>
            <a:endParaRPr lang="fr-FR" sz="2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3824" y="1614547"/>
          <a:ext cx="34363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63"/>
                <a:gridCol w="807745"/>
                <a:gridCol w="80774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d’élèves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</a:t>
                      </a:r>
                      <a:r>
                        <a:rPr lang="fr-FR" baseline="0" dirty="0" smtClean="0"/>
                        <a:t>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 B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23528" y="3758922"/>
            <a:ext cx="8496944" cy="17366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Pour comparer l’importance des filles dans les classes A et B on pourrait dire :</a:t>
            </a:r>
          </a:p>
          <a:p>
            <a:r>
              <a:rPr lang="fr-FR" sz="2400" dirty="0" smtClean="0"/>
              <a:t>Dans la classe A, sur 44 élèves, il y a 33 filles et dans la classe B sur 20 élèves il y a 16 filles.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5887343"/>
            <a:ext cx="7344816" cy="5788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Mais 16 sur 20 ne se compare pas facilement à 33 sur 44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57098" y="1484784"/>
          <a:ext cx="34363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63"/>
                <a:gridCol w="807745"/>
                <a:gridCol w="80774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d’élèves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</a:t>
                      </a:r>
                      <a:r>
                        <a:rPr lang="fr-FR" baseline="0" dirty="0" smtClean="0"/>
                        <a:t>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 B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3528" y="260648"/>
            <a:ext cx="8568952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Pour faciliter la comparaison, transformons nos valeurs en pourcentages :</a:t>
            </a:r>
            <a:endParaRPr lang="fr-FR" sz="2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950549" y="1484784"/>
          <a:ext cx="34363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63"/>
                <a:gridCol w="807745"/>
                <a:gridCol w="8077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Composition en 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</a:t>
                      </a:r>
                      <a:r>
                        <a:rPr lang="fr-FR" baseline="0" dirty="0" smtClean="0"/>
                        <a:t> 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Classe B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51520" y="3717032"/>
            <a:ext cx="8712968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Dans la classe A, 75% des élèves sont des filles et dans la classe B 80% des élèves sont des filles.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4941168"/>
            <a:ext cx="8712968" cy="17366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Grâce au calcul de pourcentages, on s’aperçoit que l’importance des filles dans la classe B est plus forte que dans la classe A, alors que les filles de la classe B sont moins nombreuses que celles de la classe A.</a:t>
            </a:r>
            <a:endParaRPr lang="fr-F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301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801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414144"/>
            <a:ext cx="7776864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4000" dirty="0" smtClean="0"/>
              <a:t>Il est donc intéressant d’exprimer une répartition en pourcentages :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2151727"/>
            <a:ext cx="7776864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4000" dirty="0" smtClean="0"/>
              <a:t> cela facilite la compréhension de la répartition grâce à l’utilisation du repère 100.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4504863"/>
            <a:ext cx="7776864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4000" dirty="0" smtClean="0"/>
              <a:t> cela permet de comparer plusieurs répartitions entre elles puisqu’on utilise le même repère : 100.</a:t>
            </a:r>
            <a:endParaRPr lang="fr-FR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/>
          </p:cNvSpPr>
          <p:nvPr/>
        </p:nvSpPr>
        <p:spPr>
          <a:xfrm>
            <a:off x="0" y="1052736"/>
            <a:ext cx="8964488" cy="42484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CALCUL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INTERPRÉTATION</a:t>
            </a:r>
            <a:endParaRPr kumimoji="0" lang="fr-FR" sz="9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1237</Words>
  <Application>Microsoft Office PowerPoint</Application>
  <PresentationFormat>Affichage à l'écran (4:3)</PresentationFormat>
  <Paragraphs>305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DEFINITION</vt:lpstr>
      <vt:lpstr>Diapositive 4</vt:lpstr>
      <vt:lpstr>Diapositive 5</vt:lpstr>
      <vt:lpstr>Diapositive 6</vt:lpstr>
      <vt:lpstr>Diapositive 7</vt:lpstr>
      <vt:lpstr>Diapositive 8</vt:lpstr>
      <vt:lpstr>Diapositive 9</vt:lpstr>
      <vt:lpstr>CALCUL</vt:lpstr>
      <vt:lpstr>CALCUL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pourcentages</dc:title>
  <dc:creator>Marseillac</dc:creator>
  <cp:lastModifiedBy>Marseillac</cp:lastModifiedBy>
  <cp:revision>90</cp:revision>
  <dcterms:created xsi:type="dcterms:W3CDTF">2010-07-04T09:22:06Z</dcterms:created>
  <dcterms:modified xsi:type="dcterms:W3CDTF">2010-07-08T12:38:25Z</dcterms:modified>
</cp:coreProperties>
</file>