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</p:sldIdLst>
  <p:sldSz cx="12188825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4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</a:p>
        </p:txBody>
      </p:sp>
      <p:sp>
        <p:nvSpPr>
          <p:cNvPr id="11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1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2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2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A70579BB-79CD-49FC-8C43-47A1FD8152A7}" type="slidenum">
              <a:rPr lang="fr-F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‹N°›</a:t>
            </a:fld>
            <a:endParaRPr lang="fr-F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988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5640" cy="446436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3850560" y="9428760"/>
            <a:ext cx="2943000" cy="49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04B91745-047F-41CE-89F1-CC9EF6818AAC}" type="slidenum">
              <a:rPr lang="fr-F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5871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318200" y="160452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8026920" y="160452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8026920" y="368208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4318200" y="368208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19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120" y="273600"/>
            <a:ext cx="1096956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0160" y="368208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0160" y="1604520"/>
            <a:ext cx="53528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6956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 hidden="1"/>
          <p:cNvSpPr/>
          <p:nvPr/>
        </p:nvSpPr>
        <p:spPr>
          <a:xfrm>
            <a:off x="836640" y="0"/>
            <a:ext cx="11349720" cy="685548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836640" y="0"/>
            <a:ext cx="11349720" cy="685548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_ML%20V2%20suivi%20promotion3%20%20copie.docx" TargetMode="External"/><Relationship Id="rId2" Type="http://schemas.openxmlformats.org/officeDocument/2006/relationships/hyperlink" Target="ML%20Questionnaire%20-%20Etablissement%203%20copie.doc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duscol.education.fr/cid46878/le-parcours-avenir.html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avis%20conseil%20de%20classe_orientation%20en%20BTS_Nouvelle%20Aquitaine_171206%20SMS%20BSE-BGB%20copie.xlsx" TargetMode="External"/><Relationship Id="rId2" Type="http://schemas.openxmlformats.org/officeDocument/2006/relationships/hyperlink" Target="EXPERIMENTATION_FICHE%20PROFIL.xls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duscol.education.fr/cid73382/la-llaison-lycee-enseignement-superieur.html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1630080" y="1067039"/>
            <a:ext cx="9487800" cy="34920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000" b="1" strike="noStrike" spc="-1" dirty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Académie de Toulouse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fr-FR" sz="3600" b="1" strike="noStrike" spc="-1" dirty="0" smtClean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Formation </a:t>
            </a:r>
            <a:r>
              <a:rPr lang="fr-FR" sz="3600" b="1" strike="noStrike" spc="-1" dirty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des professeurs </a:t>
            </a:r>
            <a:r>
              <a:rPr lang="fr-FR" sz="3600" b="1" strike="noStrike" spc="-1" dirty="0" smtClean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PLP/certifiés</a:t>
            </a:r>
          </a:p>
          <a:p>
            <a:pPr algn="ctr">
              <a:lnSpc>
                <a:spcPct val="100000"/>
              </a:lnSpc>
            </a:pPr>
            <a:r>
              <a:rPr sz="3600" dirty="0"/>
              <a:t/>
            </a:r>
            <a:br>
              <a:rPr sz="3600" dirty="0"/>
            </a:br>
            <a:r>
              <a:rPr lang="fr-FR" sz="3200" b="0" i="1" strike="noStrike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Continuum </a:t>
            </a:r>
            <a:r>
              <a:rPr lang="fr-FR" sz="3200" b="0" i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Bac -3/Bac + 3 – Liaisons bac/BTS</a:t>
            </a:r>
            <a:endParaRPr lang="fr-FR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1293840" y="4267080"/>
            <a:ext cx="8455680" cy="218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1" i="1" strike="noStrike" spc="-1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10 janvier 2018  LP Renée Bonnet 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1" i="1" strike="noStrike" spc="-1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Inspecteurs IEN-SBSSA et IA-IPR STMS/BSE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1872000" y="504000"/>
            <a:ext cx="8591760" cy="105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FR" sz="37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La liaison Bac Pro- BTS : quelques </a:t>
            </a:r>
            <a:r>
              <a:rPr lang="fr-FR" sz="3700" spc="-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pistes</a:t>
            </a:r>
            <a:endParaRPr lang="fr-FR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834390" y="2023110"/>
            <a:ext cx="11189970" cy="51099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Adapter les pratiques pédagogiques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12520" lvl="3" indent="-2768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Euphemia"/>
              <a:buChar char="–"/>
            </a:pP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En première ou terminale Bac pro </a:t>
            </a: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Wingdings"/>
                <a:ea typeface="DejaVu Sans"/>
              </a:rPr>
              <a:t></a:t>
            </a: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 préparer les élèves à entrer en BTS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45680" lvl="4" indent="-1753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Immerger les élèves en BTS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45680" lvl="4" indent="-1753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Développer des projets partenaires avec les sections de TS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45680" lvl="4" indent="-1753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Relever les exigences de travail en Bac Professionnel 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19000" lvl="4" indent="-2833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Euphemia"/>
              <a:buChar char="–"/>
            </a:pP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En 1</a:t>
            </a:r>
            <a:r>
              <a:rPr lang="fr-FR" sz="2000" b="0" strike="noStrike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ère</a:t>
            </a: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 année de BTS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45680" lvl="5" indent="-1753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Commencer par des apprentissages nouveaux pour tous les étudiants 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45680" lvl="5" indent="-17532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Prendre en compte l’expérience des Bac Pro ( situations professionnelles des PFMP)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spcBef>
                <a:spcPts val="1599"/>
              </a:spcBef>
            </a:pP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677160" y="380880"/>
            <a:ext cx="10361520" cy="11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fr-FR" sz="29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Du bac professionnel vers le BTS </a:t>
            </a:r>
            <a:endParaRPr lang="fr-FR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677160" y="1365480"/>
            <a:ext cx="10959480" cy="519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fr-FR" sz="2000" b="0" u="sng" strike="noStrike" spc="-1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Modalités de mise en œuvre possibles 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fr-FR" sz="2000" b="0" strike="noStrike" spc="-1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L’action peut se dérouler sur plusieurs niveaux :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spcBef>
                <a:spcPts val="1599"/>
              </a:spcBef>
            </a:pPr>
            <a:r>
              <a:rPr lang="fr-FR" sz="2000" b="0" strike="noStrike" spc="-1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Première Baccalauréat Professionnel : information, repérage et ateliers de remédiation (développer l’ambition et la motivation, organiser sa pensée, prendre des  notes, s’exprimer à l’oral et à l’écrit, rédiger de façon méthodique…) peuvent être mis en place notamment en AP.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3920" indent="-226080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Terminale Baccalauréat Professionnel : ateliers destinés à améliorer autonomie et travail personnel dans et hors la classe, intervention de professionnels ou enseignants de l’enseignement supérieur, immersion d’élèves motivés en STS; 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3920" indent="-226080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Première et Deuxième années BTS : accompagnement par un tutorat, aide au projet professionnel, etc… de façon à développer encore leur autonomie et éviter le décrochage   (vigilance en fin de 1</a:t>
            </a:r>
            <a:r>
              <a:rPr lang="fr-FR" sz="2000" b="0" strike="noStrike" spc="-1" baseline="3000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er</a:t>
            </a:r>
            <a:r>
              <a:rPr lang="fr-FR" sz="2000" b="0" strike="noStrike" spc="-1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 tsemestre de la 1</a:t>
            </a:r>
            <a:r>
              <a:rPr lang="fr-FR" sz="2000" b="0" strike="noStrike" spc="-1" baseline="3000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ère</a:t>
            </a:r>
            <a:r>
              <a:rPr lang="fr-FR" sz="2000" b="0" strike="noStrike" spc="-1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 année et en fin de 1</a:t>
            </a:r>
            <a:r>
              <a:rPr lang="fr-FR" sz="2000" b="0" strike="noStrike" spc="-1" baseline="3000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ère</a:t>
            </a:r>
            <a:r>
              <a:rPr lang="fr-FR" sz="2000" b="0" strike="noStrike" spc="-1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 année)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spcBef>
                <a:spcPts val="1599"/>
              </a:spcBef>
            </a:pP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1293840" y="380880"/>
            <a:ext cx="9598680" cy="11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fr-FR" sz="29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Et après le Baccalauréat </a:t>
            </a:r>
            <a:r>
              <a:rPr lang="fr-FR" sz="2900" spc="-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ou </a:t>
            </a:r>
            <a:r>
              <a:rPr lang="fr-FR" sz="29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le BTS ? </a:t>
            </a:r>
            <a:r>
              <a:rPr sz="29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/>
            </a:r>
            <a:br>
              <a:rPr sz="29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</a:br>
            <a:r>
              <a:rPr lang="fr-FR" sz="29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Le suivi de cohorte...</a:t>
            </a:r>
          </a:p>
        </p:txBody>
      </p:sp>
      <p:sp>
        <p:nvSpPr>
          <p:cNvPr id="158" name="CustomShape 2"/>
          <p:cNvSpPr/>
          <p:nvPr/>
        </p:nvSpPr>
        <p:spPr>
          <a:xfrm>
            <a:off x="981720" y="1340640"/>
            <a:ext cx="10366560" cy="496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1599"/>
              </a:spcBef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fr-FR" sz="2400" b="0" strike="noStrike" spc="-1" dirty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Pour rappel lettres de rentrée 2017 des inspectrices  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599"/>
              </a:spcBef>
              <a:buClr>
                <a:srgbClr val="164B4F"/>
              </a:buClr>
              <a:buFont typeface="Wingdings" charset="2"/>
              <a:buChar char=""/>
            </a:pPr>
            <a:r>
              <a:rPr lang="fr-FR" sz="2400" b="0" strike="noStrike" spc="-1" dirty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Proposition de documents de suivi de cohortes : n+1 et n+2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599"/>
              </a:spcBef>
              <a:buClr>
                <a:srgbClr val="164B4F"/>
              </a:buClr>
              <a:buFont typeface="Wingdings" charset="2"/>
              <a:buChar char=""/>
            </a:pPr>
            <a:r>
              <a:rPr lang="fr-FR" sz="2400" b="0" strike="noStrike" spc="-1" dirty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Liens</a:t>
            </a:r>
            <a:r>
              <a:rPr lang="fr-FR" sz="2400" b="0" strike="noStrike" spc="-1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 </a:t>
            </a:r>
            <a:r>
              <a:rPr lang="fr-FR" sz="2400" b="0" strike="noStrike" spc="-1" smtClean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  <a:hlinkClick r:id="rId2" action="ppaction://hlinkfile"/>
              </a:rPr>
              <a:t>ML </a:t>
            </a:r>
            <a:r>
              <a:rPr lang="fr-FR" sz="2400" b="0" strike="noStrike" spc="-1" dirty="0" smtClean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  <a:hlinkClick r:id="rId2" action="ppaction://hlinkfile"/>
              </a:rPr>
              <a:t>Questionnaire - Etablissement </a:t>
            </a:r>
            <a:r>
              <a:rPr lang="fr-FR" sz="2400" b="0" strike="noStrike" spc="-1" smtClean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  <a:hlinkClick r:id="rId2" action="ppaction://hlinkfile"/>
              </a:rPr>
              <a:t>3 copie.doc</a:t>
            </a:r>
            <a:r>
              <a:rPr lang="fr-FR" sz="2400" b="0" strike="noStrike" spc="-1" smtClean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 et </a:t>
            </a:r>
            <a:r>
              <a:rPr lang="fr-FR" sz="2400" b="0" strike="noStrike" spc="-1" smtClean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  <a:hlinkClick r:id="rId3" action="ppaction://hlinkfile"/>
              </a:rPr>
              <a:t>._ML V2 suivi promotion3  copie.docx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1296000" y="1769040"/>
            <a:ext cx="9598680" cy="449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599"/>
              </a:spcBef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spcBef>
                <a:spcPts val="1599"/>
              </a:spcBef>
            </a:pPr>
            <a:r>
              <a:rPr lang="fr-FR" sz="2400" b="0" i="1" strike="noStrike" spc="-1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La mise en œuvre du </a:t>
            </a:r>
            <a:r>
              <a:rPr lang="fr-FR" sz="2400" b="1" i="1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  <a:hlinkClick r:id="rId2"/>
              </a:rPr>
              <a:t>parcours Avenir</a:t>
            </a:r>
            <a:r>
              <a:rPr lang="fr-FR" sz="2400" b="0" i="1" strike="noStrike" spc="-1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 pour tous les élèves de la classe de  6e à la classe de terminalebaccalauréat.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fr-FR" sz="2400" b="0" i="1" strike="noStrike" spc="-1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 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3920" indent="-226080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</a:pPr>
            <a:r>
              <a:rPr lang="fr-FR" sz="2400" b="1" i="1" strike="noStrike" spc="-1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L'entrée dans l'enseignement supérieur </a:t>
            </a:r>
            <a:r>
              <a:rPr lang="fr-FR" sz="2400" b="0" i="1" strike="noStrike" spc="-1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: </a:t>
            </a:r>
            <a:r>
              <a:rPr lang="fr-FR" sz="2400" b="1" i="1" strike="noStrike" spc="-1">
                <a:solidFill>
                  <a:srgbClr val="CC00CC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plan étudiants</a:t>
            </a:r>
            <a:r>
              <a:rPr lang="fr-FR" sz="2400" b="0" i="1" strike="noStrike" spc="-1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 (les nouveautés, le calendrier, l’affectation...)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3920" indent="-226080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</a:pPr>
            <a:r>
              <a:rPr lang="fr-FR" sz="2400" b="0" i="1" strike="noStrike" spc="-1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 </a:t>
            </a:r>
            <a:r>
              <a:rPr lang="fr-FR" sz="2600" b="0" i="1" strike="noStrike" spc="-1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«</a:t>
            </a:r>
            <a:r>
              <a:rPr lang="fr-FR" sz="3200" b="0" i="1" strike="noStrike" spc="-1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 </a:t>
            </a:r>
            <a:r>
              <a:rPr lang="fr-FR" sz="3200" b="0" strike="noStrike" spc="-1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A</a:t>
            </a:r>
            <a:r>
              <a:rPr lang="fr-FR" sz="2800" b="0" strike="noStrike" spc="-1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ccompagner chaque élève et étudiant vers la réussite»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0000"/>
              </a:lnSpc>
            </a:pPr>
            <a:r>
              <a:rPr lang="fr-FR" sz="2400" b="0" strike="noStrike" spc="-1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 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spcBef>
                <a:spcPts val="1599"/>
              </a:spcBef>
            </a:pP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1293840" y="380880"/>
            <a:ext cx="9598680" cy="11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fr-FR" sz="29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Intervention de J. M.  JULITA- IEN IO Aveyron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1293840" y="380880"/>
            <a:ext cx="9598680" cy="11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fr-FR" sz="3600" b="0" strike="noStrike" spc="-1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Réflexion en ateliers </a:t>
            </a:r>
            <a:endParaRPr lang="fr-FR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1293840" y="1676520"/>
            <a:ext cx="9598680" cy="449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  <a:spcBef>
                <a:spcPts val="1599"/>
              </a:spcBef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3920" indent="-226080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1- La prise de notes               </a:t>
            </a:r>
            <a:r>
              <a:rPr lang="fr-FR" sz="2400" b="0" strike="noStrike" spc="-1" smtClean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salle  </a:t>
            </a:r>
            <a:r>
              <a:rPr lang="fr-FR" sz="2400" b="0" strike="noStrike" spc="-1" smtClean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B11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3920" indent="-226080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2- L’expression à l’oral             salle  </a:t>
            </a:r>
            <a:r>
              <a:rPr lang="fr-FR" sz="2400" b="0" strike="noStrike" spc="-1" dirty="0" smtClean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B08  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spcBef>
                <a:spcPts val="1599"/>
              </a:spcBef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3920" indent="-226080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3- L’expression à l’écrit            salle   </a:t>
            </a:r>
            <a:r>
              <a:rPr lang="fr-FR" sz="2400" b="0" strike="noStrike" spc="-1" dirty="0" smtClean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B09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spcBef>
                <a:spcPts val="1599"/>
              </a:spcBef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3920" indent="-226080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Restitution </a:t>
            </a:r>
            <a:r>
              <a:rPr lang="fr-FR" sz="2400" spc="-1" dirty="0" smtClean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grand groupe salle audiovisuel </a:t>
            </a:r>
            <a:r>
              <a:rPr lang="fr-FR" sz="2400" b="0" strike="noStrike" spc="-1" dirty="0" smtClean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 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1293840" y="380880"/>
            <a:ext cx="9598680" cy="11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r>
              <a:rPr dirty="0"/>
              <a:t/>
            </a:r>
            <a:br>
              <a:rPr dirty="0"/>
            </a:br>
            <a:r>
              <a:rPr lang="fr-FR" sz="3100" b="0" strike="noStrike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Les liaisons inter- équipes et inter-établissements … </a:t>
            </a:r>
            <a:endParaRPr lang="fr-FR" sz="3100" b="0" strike="noStrike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1293840" y="1676520"/>
            <a:ext cx="10270800" cy="449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599"/>
              </a:spcBef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3920" indent="-226080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</a:pPr>
            <a:r>
              <a:rPr lang="fr-FR" sz="2400" b="0" u="sng" strike="noStrike" spc="-1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Objectifs 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fr-FR" sz="2400" b="1" strike="noStrike" spc="-1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Préparer les élèves à devenir étudiants et à réussir dans l’enseignement supérieur :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22080" lvl="1" indent="-340560">
              <a:lnSpc>
                <a:spcPct val="100000"/>
              </a:lnSpc>
              <a:spcBef>
                <a:spcPts val="601"/>
              </a:spcBef>
              <a:buClr>
                <a:srgbClr val="164B4F"/>
              </a:buClr>
              <a:buFont typeface="Wingdings" charset="2"/>
              <a:buChar char=""/>
            </a:pPr>
            <a:r>
              <a:rPr lang="fr-FR" sz="2000" b="1" strike="noStrike" spc="-1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Favoriser la fluidité des parcours du bac vers l’enseignement supérieur.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22080" lvl="1" indent="-340560">
              <a:lnSpc>
                <a:spcPct val="100000"/>
              </a:lnSpc>
              <a:spcBef>
                <a:spcPts val="601"/>
              </a:spcBef>
              <a:buClr>
                <a:srgbClr val="164B4F"/>
              </a:buClr>
              <a:buFont typeface="Wingdings" charset="2"/>
              <a:buChar char=""/>
            </a:pPr>
            <a:r>
              <a:rPr lang="fr-FR" sz="2000" b="1" strike="noStrike" spc="-1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Mutualiser ses pratiques pédagogiques, partager les exigences de l’enseignement supérieur, 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837720" y="380880"/>
            <a:ext cx="10054800" cy="81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fr-FR" sz="31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Proposition de l’ORDRE DU JOUR :</a:t>
            </a:r>
          </a:p>
        </p:txBody>
      </p:sp>
      <p:sp>
        <p:nvSpPr>
          <p:cNvPr id="127" name="CustomShape 2"/>
          <p:cNvSpPr/>
          <p:nvPr/>
        </p:nvSpPr>
        <p:spPr>
          <a:xfrm>
            <a:off x="837720" y="1196640"/>
            <a:ext cx="11230560" cy="539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fr-FR" sz="2400" b="0" u="sng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Matinée : 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3920" indent="-226080">
              <a:lnSpc>
                <a:spcPct val="100000"/>
              </a:lnSpc>
              <a:spcBef>
                <a:spcPts val="1599"/>
              </a:spcBef>
              <a:buClr>
                <a:srgbClr val="0D0D0D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8h45/9h15 : accueil et présentation de la journée - </a:t>
            </a:r>
            <a:r>
              <a:rPr lang="fr-FR" sz="2400" b="0" i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Inspectrices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3920" indent="-226080">
              <a:lnSpc>
                <a:spcPct val="100000"/>
              </a:lnSpc>
              <a:spcBef>
                <a:spcPts val="1599"/>
              </a:spcBef>
              <a:buClr>
                <a:srgbClr val="0D0D0D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9h15/9h45 : présentation de l’expérimentation « accueil des bacs professionnels en BTS sur avis de l’équipe du LP » - Expérimentation Dijon-Besançon – </a:t>
            </a:r>
            <a:r>
              <a:rPr lang="fr-FR" sz="2400" b="0" i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IA-IPR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3920" indent="-226080">
              <a:lnSpc>
                <a:spcPct val="100000"/>
              </a:lnSpc>
              <a:spcBef>
                <a:spcPts val="1599"/>
              </a:spcBef>
              <a:buClr>
                <a:srgbClr val="0D0D0D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9h45/10h15 :</a:t>
            </a:r>
            <a:r>
              <a:rPr lang="fr-FR" sz="2400" b="0" i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 </a:t>
            </a:r>
            <a:r>
              <a:rPr lang="fr-FR" sz="24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accompagnement personnalisé (textes officiels-exemples en bac. pro.) – </a:t>
            </a:r>
            <a:r>
              <a:rPr lang="fr-FR" sz="2400" b="0" i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IEN SBSSA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3920" indent="-226080">
              <a:lnSpc>
                <a:spcPct val="100000"/>
              </a:lnSpc>
              <a:spcBef>
                <a:spcPts val="1599"/>
              </a:spcBef>
              <a:buClr>
                <a:srgbClr val="0D0D0D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10h15/10h45 : présentation d’activités d’accueil des élèves et étudiants – </a:t>
            </a:r>
            <a:r>
              <a:rPr lang="fr-FR" sz="2400" b="0" i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Professeurs LGT S. Hessel et équipe PLP 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3920" indent="-226080">
              <a:lnSpc>
                <a:spcPct val="100000"/>
              </a:lnSpc>
              <a:spcBef>
                <a:spcPts val="1599"/>
              </a:spcBef>
              <a:buClr>
                <a:srgbClr val="0D0D0D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10h45/11h15 : suivi de cohortes (outils - consignes- calendrier…) – </a:t>
            </a:r>
            <a:r>
              <a:rPr lang="fr-FR" sz="2400" b="0" i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IEN SBSSA/IA-IPR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3920" indent="-226080">
              <a:lnSpc>
                <a:spcPct val="100000"/>
              </a:lnSpc>
              <a:spcBef>
                <a:spcPts val="1599"/>
              </a:spcBef>
              <a:buClr>
                <a:srgbClr val="0D0D0D"/>
              </a:buClr>
              <a:buFont typeface="Arial"/>
              <a:buChar char="•"/>
            </a:pPr>
            <a:r>
              <a:rPr lang="fr-FR" sz="2400" b="0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11h15/12h00 : présentation des ateliers – </a:t>
            </a:r>
            <a:r>
              <a:rPr lang="fr-FR" sz="2400" b="0" i="1" strike="noStrike" spc="-1" dirty="0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professeurs coordonnateurs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spcBef>
                <a:spcPts val="1599"/>
              </a:spcBef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1368000" y="336600"/>
            <a:ext cx="9598680" cy="61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fr-FR" sz="31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Ordre du jour (suite) </a:t>
            </a:r>
          </a:p>
        </p:txBody>
      </p:sp>
      <p:sp>
        <p:nvSpPr>
          <p:cNvPr id="129" name="CustomShape 2"/>
          <p:cNvSpPr/>
          <p:nvPr/>
        </p:nvSpPr>
        <p:spPr>
          <a:xfrm>
            <a:off x="1293840" y="1676520"/>
            <a:ext cx="9598680" cy="449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fr-FR" sz="2400" b="0" u="sng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Après-midi </a:t>
            </a:r>
            <a:r>
              <a:rPr lang="fr-FR" sz="2400" b="0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(13h30- 17h) : 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3920" indent="-226080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13h30/14h30 : présentation du « parcours avenir en lycée » et « plan étudiants – APB évolution…- </a:t>
            </a:r>
            <a:r>
              <a:rPr lang="fr-FR" sz="2400" b="0" i="1" strike="noStrike" spc="-1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IEN-IO Aveyron Jean Michel JULITA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3920" indent="-226080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14h30/17h : ateliers – présentation des 2 coordonnateurs PLP/certifiés – Thématiques et objectifs – Modalités des productions et diffusion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1152000" y="504000"/>
            <a:ext cx="9598680" cy="134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fr-FR" sz="3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Accompagnement dans l’enseignement supérieur : réflexion en « ateliers » </a:t>
            </a:r>
            <a:r>
              <a:rPr sz="3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/>
            </a:r>
            <a:br>
              <a:rPr sz="34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</a:br>
            <a:endParaRPr lang="fr-FR" sz="3400" spc="-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Euphemia"/>
              <a:ea typeface="DejaVu Sans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1080000" y="1008000"/>
            <a:ext cx="9598680" cy="526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fr-FR" sz="2000" b="1" strike="noStrike" spc="-1" dirty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Thèmes proposés : 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fr-FR" sz="2000" b="0" strike="noStrike" spc="-1" dirty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1. </a:t>
            </a:r>
            <a:r>
              <a:rPr lang="fr-FR" sz="20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La prise de notes </a:t>
            </a:r>
            <a:r>
              <a:rPr lang="fr-FR" sz="2000" b="0" strike="noStrike" spc="-1" dirty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: méthodologie (progression – suivi- évaluation…)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fr-FR" sz="2000" b="0" strike="noStrike" spc="-1" dirty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2. </a:t>
            </a:r>
            <a:r>
              <a:rPr lang="fr-FR" sz="20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L’expression à l’oral </a:t>
            </a:r>
            <a:r>
              <a:rPr lang="fr-FR" sz="2000" b="0" strike="noStrike" spc="-1" dirty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(quelles activités d’entraînement ? Quel accompagnement ? Quelle évaluation ?)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fr-FR" sz="2000" b="0" strike="noStrike" spc="-1" dirty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3. </a:t>
            </a:r>
            <a:r>
              <a:rPr lang="fr-FR" sz="2000" b="1" strike="noStrike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L’expression à l’écrit </a:t>
            </a:r>
            <a:r>
              <a:rPr lang="fr-FR" sz="2000" b="0" strike="noStrike" spc="-1" dirty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(entraînements par des activités diversifiées : exemples à rechercher– capacités d’analyse, de rédaction de synthèse…)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fr-FR" sz="2000" b="0" strike="noStrike" spc="-1" dirty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Restitution des ateliers : production écrite pour une diffusion via les sites disciplinaires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fr-FR" sz="2000" b="0" strike="noStrike" spc="-1" dirty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Conclusion: Bilan journée, attentes des équipes, perspectives de travail (rédaction d’un vadémécum « d’activités pédagogiques possibles »)</a:t>
            </a:r>
            <a:endParaRPr lang="fr-F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0" y="-184680"/>
            <a:ext cx="182160" cy="36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360000" y="350640"/>
            <a:ext cx="10532520" cy="950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FR" sz="31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Expérimentation affectation bac professionnels en BTS : </a:t>
            </a:r>
            <a:r>
              <a:rPr dirty="0"/>
              <a:t/>
            </a:r>
            <a:br>
              <a:rPr dirty="0"/>
            </a:br>
            <a:endParaRPr lang="fr-FR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288000" y="184680"/>
            <a:ext cx="10604520" cy="643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fr-FR" sz="2400" b="0" strike="noStrike" spc="-1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   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0" y="-184680"/>
            <a:ext cx="182160" cy="36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4"/>
          <p:cNvSpPr/>
          <p:nvPr/>
        </p:nvSpPr>
        <p:spPr>
          <a:xfrm>
            <a:off x="360000" y="1440360"/>
            <a:ext cx="11169000" cy="541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  <a:spcBef>
                <a:spcPts val="1599"/>
              </a:spcBef>
            </a:pPr>
            <a:r>
              <a:rPr lang="fr-FR" sz="2200" b="0" i="1" strike="noStrike" spc="-1" dirty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À compter de la rentrée scolaire 2017, pour une durée de trois ans</a:t>
            </a:r>
            <a:r>
              <a:rPr lang="fr-FR" sz="2200" b="1" i="1" strike="noStrike" spc="-1" dirty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une expérimentation vise à admettre de droit tous les élèves de baccalauréat professionnel en Sections de technicien supérieur (STS) - </a:t>
            </a:r>
            <a:r>
              <a:rPr lang="fr-FR" sz="2200" b="0" i="1" strike="noStrike" spc="-1" dirty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loi n° 2017-86 du 27 janvier 2017 relative à l'égalité et à la citoyenneté-  (</a:t>
            </a:r>
            <a:r>
              <a:rPr lang="fr-FR" sz="2200" b="0" strike="noStrike" spc="-1" dirty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Toulouse rentrée prochaine) </a:t>
            </a:r>
            <a:endParaRPr lang="fr-FR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spcBef>
                <a:spcPts val="1599"/>
              </a:spcBef>
            </a:pPr>
            <a:r>
              <a:rPr lang="fr-FR" sz="2200" b="0" i="1" strike="noStrike" spc="-1" dirty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Son objectif est de passer d'un </a:t>
            </a:r>
            <a:r>
              <a:rPr lang="fr-FR" sz="2200" b="1" i="1" strike="noStrike" spc="-1" dirty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processus de sélection à un processus d'orientation</a:t>
            </a:r>
            <a:r>
              <a:rPr lang="fr-FR" sz="2200" b="0" i="1" strike="noStrike" spc="-1" dirty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en STS, en déplaçant la décision d'admission de l'établissement d'accueil à l'établissement d'origine;</a:t>
            </a:r>
            <a:endParaRPr lang="fr-FR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spcBef>
                <a:spcPts val="1599"/>
              </a:spcBef>
            </a:pPr>
            <a:r>
              <a:rPr lang="fr-FR" sz="2200" b="0" strike="noStrike" spc="-1" dirty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 s'agit de faciliter les poursuites d'études en STS des élèves disposant d'un niveau de maîtrise suffisant attesté par l'équipe pédagogique de la classe terminale et qui pourront, à terme, y être admis de droit. </a:t>
            </a:r>
            <a:endParaRPr lang="fr-FR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fr-FR" sz="2200" b="0" strike="noStrike" spc="-1" dirty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Sur quels critères les élèves de bac pro sont-ils orientés vers les STS? </a:t>
            </a:r>
            <a:endParaRPr lang="fr-FR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fr-FR" sz="2200" b="0" strike="noStrike" spc="-1" dirty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Présentation du bilan des expérimentations et analyse de grilles existantes      (Rennes et </a:t>
            </a:r>
            <a:r>
              <a:rPr lang="fr-FR" sz="2200" b="0" strike="noStrike" spc="-1" smtClean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Dijon</a:t>
            </a:r>
            <a:r>
              <a:rPr lang="fr-FR" sz="2200" spc="-1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fr-FR" sz="2200" spc="-1" smtClean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2" action="ppaction://hlinkfile"/>
              </a:rPr>
              <a:t>EXPERIMENTATION_FICHE PROFIL.xls</a:t>
            </a:r>
            <a:r>
              <a:rPr lang="fr-FR" sz="2200" b="0" strike="noStrike" spc="-1" smtClean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fr-FR" sz="2200" b="0" strike="noStrike" spc="-1" dirty="0" smtClean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et </a:t>
            </a:r>
            <a:r>
              <a:rPr lang="fr-FR" sz="2200" b="0" strike="noStrike" spc="-1" dirty="0" smtClean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3" action="ppaction://hlinkfile"/>
              </a:rPr>
              <a:t>avis conseil de </a:t>
            </a:r>
            <a:r>
              <a:rPr lang="fr-FR" sz="2200" b="0" strike="noStrike" spc="-1" dirty="0" err="1" smtClean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3" action="ppaction://hlinkfile"/>
              </a:rPr>
              <a:t>classe_orientation</a:t>
            </a:r>
            <a:r>
              <a:rPr lang="fr-FR" sz="2200" b="0" strike="noStrike" spc="-1" dirty="0" smtClean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3" action="ppaction://hlinkfile"/>
              </a:rPr>
              <a:t> en </a:t>
            </a:r>
            <a:r>
              <a:rPr lang="fr-FR" sz="2200" b="0" strike="noStrike" spc="-1" dirty="0" err="1" smtClean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3" action="ppaction://hlinkfile"/>
              </a:rPr>
              <a:t>BTS_Nouvelle</a:t>
            </a:r>
            <a:r>
              <a:rPr lang="fr-FR" sz="2200" b="0" strike="noStrike" spc="-1" dirty="0" smtClean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3" action="ppaction://hlinkfile"/>
              </a:rPr>
              <a:t> Aquitaine.xlsx</a:t>
            </a:r>
            <a:endParaRPr lang="fr-FR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  <a:spcBef>
                <a:spcPts val="1599"/>
              </a:spcBef>
            </a:pPr>
            <a:endParaRPr lang="fr-FR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837720" y="380880"/>
            <a:ext cx="10054800" cy="11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900" spc="-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L’accompagnement </a:t>
            </a:r>
            <a:r>
              <a:rPr lang="fr-FR" sz="29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personnalisé en baccalauréat : </a:t>
            </a:r>
          </a:p>
        </p:txBody>
      </p:sp>
      <p:sp>
        <p:nvSpPr>
          <p:cNvPr id="138" name="CustomShape 2"/>
          <p:cNvSpPr/>
          <p:nvPr/>
        </p:nvSpPr>
        <p:spPr>
          <a:xfrm>
            <a:off x="837720" y="1676520"/>
            <a:ext cx="10870560" cy="449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1599"/>
              </a:spcBef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fr-FR" sz="2400" b="0" i="1" strike="noStrike" spc="-1" dirty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Toutes les mesures facilitant la </a:t>
            </a:r>
            <a:r>
              <a:rPr lang="fr-FR" sz="2400" b="0" i="1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  <a:hlinkClick r:id="rId2"/>
              </a:rPr>
              <a:t>transition vers l'enseignement supérieur</a:t>
            </a:r>
            <a:r>
              <a:rPr lang="fr-FR" sz="2400" b="0" i="1" strike="noStrike" spc="-1" dirty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 sont encouragées. Elles trouvent leur place dans le cadre du parcours Avenir, des parcours d'excellence et plus généralement des actions conduites en faveur d'un continuum bac +3. 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fr-FR" sz="2400" b="0" i="1" strike="noStrike" spc="-1" dirty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L'accompagnement personnalisé prépare les lycéens à devenir étudiants, qu'il s'agisse de réfléchir sur l'orientation, notamment l'usage du « portail parcours Sup», de mieux connaître les métiers et les secteurs d'activité ou encore de les initier aux méthodes d'apprentissage de l'enseignement supérieur</a:t>
            </a:r>
            <a:r>
              <a:rPr lang="fr-FR" sz="2400" b="0" strike="noStrike" spc="-1" dirty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.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fr-FR" sz="2400" b="0" strike="noStrike" spc="-1" dirty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Quelques témoignages : Mme Patin – Mme Thoreau - Mme Gonzales 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909720" y="1557360"/>
            <a:ext cx="10510560" cy="529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20000"/>
          </a:bodyPr>
          <a:lstStyle/>
          <a:p>
            <a:pPr marL="223920" indent="-226080">
              <a:lnSpc>
                <a:spcPct val="80000"/>
              </a:lnSpc>
              <a:spcBef>
                <a:spcPts val="1599"/>
              </a:spcBef>
            </a:pPr>
            <a:endParaRPr lang="fr-F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3920" indent="-226080">
              <a:lnSpc>
                <a:spcPct val="80000"/>
              </a:lnSpc>
              <a:spcBef>
                <a:spcPts val="1599"/>
              </a:spcBef>
              <a:buClr>
                <a:srgbClr val="FF3300"/>
              </a:buClr>
              <a:buFont typeface="Wingdings" charset="2"/>
              <a:buChar char=""/>
            </a:pPr>
            <a:r>
              <a:rPr lang="fr-FR" sz="2400" b="1" strike="noStrike" spc="-1" dirty="0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Personnaliser </a:t>
            </a:r>
            <a:r>
              <a:rPr lang="fr-FR" sz="2400" b="0" strike="noStrike" spc="-1" dirty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: </a:t>
            </a: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identifier les besoins des élèves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3920" indent="-226080">
              <a:lnSpc>
                <a:spcPct val="80000"/>
              </a:lnSpc>
              <a:spcBef>
                <a:spcPts val="1599"/>
              </a:spcBef>
            </a:pP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     =&gt; pour adapter les contenus de l’AP 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3920" indent="-226080">
              <a:lnSpc>
                <a:spcPct val="80000"/>
              </a:lnSpc>
              <a:spcBef>
                <a:spcPts val="1599"/>
              </a:spcBef>
              <a:buClr>
                <a:srgbClr val="FF3300"/>
              </a:buClr>
              <a:buFont typeface="Wingdings" charset="2"/>
              <a:buChar char=""/>
            </a:pPr>
            <a:r>
              <a:rPr lang="fr-FR" sz="2400" b="1" strike="noStrike" spc="-1" dirty="0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Organiser </a:t>
            </a: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l’AP sur les 3 ans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3920" indent="-226080">
              <a:lnSpc>
                <a:spcPct val="80000"/>
              </a:lnSpc>
              <a:spcBef>
                <a:spcPts val="1599"/>
              </a:spcBef>
            </a:pP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     =&gt; pour donner du sens, permettre une montée en </a:t>
            </a:r>
            <a:r>
              <a:rPr lang="fr-FR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compétences </a:t>
            </a: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et sécuriser les parcours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3920" indent="-226080">
              <a:lnSpc>
                <a:spcPct val="80000"/>
              </a:lnSpc>
              <a:spcBef>
                <a:spcPts val="1599"/>
              </a:spcBef>
              <a:buClr>
                <a:srgbClr val="FF3300"/>
              </a:buClr>
              <a:buFont typeface="Wingdings" charset="2"/>
              <a:buChar char=""/>
            </a:pPr>
            <a:r>
              <a:rPr lang="fr-FR" sz="2400" b="0" strike="noStrike" spc="-1" dirty="0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I</a:t>
            </a:r>
            <a:r>
              <a:rPr lang="fr-FR" sz="2400" b="1" strike="noStrike" spc="-1" dirty="0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mpliquer </a:t>
            </a: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les élèves dans l’AP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3920" indent="-226080">
              <a:lnSpc>
                <a:spcPct val="80000"/>
              </a:lnSpc>
              <a:spcBef>
                <a:spcPts val="1599"/>
              </a:spcBef>
            </a:pP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     =&gt; pour les rendre acteurs de leur parcours et de leurs apprentissages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3920" indent="-226080">
              <a:lnSpc>
                <a:spcPct val="80000"/>
              </a:lnSpc>
              <a:spcBef>
                <a:spcPts val="1599"/>
              </a:spcBef>
              <a:buClr>
                <a:srgbClr val="FF3300"/>
              </a:buClr>
              <a:buFont typeface="Wingdings" charset="2"/>
              <a:buChar char=""/>
            </a:pPr>
            <a:r>
              <a:rPr lang="fr-FR" sz="2400" b="1" strike="noStrike" spc="-1" dirty="0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Changer de posture</a:t>
            </a:r>
            <a:r>
              <a:rPr lang="fr-FR" sz="2400" b="0" strike="noStrike" spc="-1" dirty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 </a:t>
            </a: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pour enseigner autrement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3920" indent="-226080">
              <a:lnSpc>
                <a:spcPct val="80000"/>
              </a:lnSpc>
              <a:spcBef>
                <a:spcPts val="1599"/>
              </a:spcBef>
            </a:pPr>
            <a:r>
              <a:rPr lang="fr-FR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    =&gt; Produire des démarches, des outils, des scénarios pour</a:t>
            </a: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 :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3920" indent="-226080">
              <a:lnSpc>
                <a:spcPct val="80000"/>
              </a:lnSpc>
              <a:spcBef>
                <a:spcPts val="1599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Développer chez les élèves </a:t>
            </a:r>
            <a:r>
              <a:rPr lang="fr-FR" sz="2400" b="1" strike="noStrike" spc="-1" dirty="0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la réflexivité et l’auto-évaluation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3920" indent="-226080">
              <a:lnSpc>
                <a:spcPct val="80000"/>
              </a:lnSpc>
              <a:spcBef>
                <a:spcPts val="1599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Se servir de l’AP pour expérimenter de</a:t>
            </a:r>
            <a:r>
              <a:rPr lang="fr-FR" sz="2400" b="0" strike="noStrike" spc="-1" dirty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 </a:t>
            </a:r>
            <a:r>
              <a:rPr lang="fr-FR" sz="2400" b="1" strike="noStrike" spc="-1" dirty="0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nouvelles façons d’enseigner</a:t>
            </a:r>
            <a:r>
              <a:rPr lang="fr-FR" sz="2400" b="0" strike="noStrike" spc="-1" dirty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 </a:t>
            </a: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(et d’apprendre). 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3920" indent="-226080">
              <a:lnSpc>
                <a:spcPct val="80000"/>
              </a:lnSpc>
              <a:spcBef>
                <a:spcPts val="1599"/>
              </a:spcBef>
              <a:buClr>
                <a:srgbClr val="000000"/>
              </a:buClr>
              <a:buFont typeface="Wingdings" charset="2"/>
              <a:buChar char=""/>
            </a:pPr>
            <a:r>
              <a:rPr lang="fr-FR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Préparer la poursuite </a:t>
            </a:r>
            <a:r>
              <a:rPr lang="fr-FR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d’études.</a:t>
            </a: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3920" indent="-226080">
              <a:lnSpc>
                <a:spcPct val="80000"/>
              </a:lnSpc>
              <a:spcBef>
                <a:spcPts val="1599"/>
              </a:spcBef>
            </a:pPr>
            <a:endParaRPr lang="fr-F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909720" y="569125"/>
            <a:ext cx="8227080" cy="79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</a:pPr>
            <a:r>
              <a:rPr dirty="0"/>
              <a:t/>
            </a:r>
            <a:br>
              <a:rPr dirty="0"/>
            </a:br>
            <a:r>
              <a:rPr lang="fr-FR" sz="29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L’accompagnement personnalisé  (pour rappel)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669945" y="314488"/>
            <a:ext cx="10150560" cy="114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fr-FR" sz="2900" spc="-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L’accueil des jeunes </a:t>
            </a:r>
            <a:r>
              <a:rPr lang="fr-FR" sz="3600" b="0" strike="noStrike" spc="-1" dirty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(</a:t>
            </a:r>
            <a:r>
              <a:rPr lang="fr-FR" sz="2800" b="0" strike="noStrike" spc="-1" dirty="0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circulaire n°13 du 31 mars 2016)</a:t>
            </a:r>
            <a:endParaRPr lang="fr-FR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1293840" y="1676520"/>
            <a:ext cx="9598680" cy="449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1599"/>
              </a:spcBef>
            </a:pP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3920" indent="-226080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Comment l’accueil est-il pensé et mis en œuvre en équipe ? 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fr-FR" sz="2400" b="0" strike="noStrike" spc="-1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- Pour les élèves de bac professionnel   ?  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fr-FR" sz="2400" b="0" strike="noStrike" spc="-1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- Pour les étudiants ?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fr-FR" sz="2400" b="0" strike="noStrike" spc="-1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Témoignages – Mme Dhuyser  – Mme Guesdon – Mme Eglemme et 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fr-FR" sz="2400" b="0" strike="noStrike" spc="-1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Mme  Viguer (LGT S. Hessel)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lang="fr-FR" sz="2400" b="0" strike="noStrike" spc="-1">
                <a:solidFill>
                  <a:srgbClr val="164B4F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     </a:t>
            </a:r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Nature sereine (grand écran)</Template>
  <TotalTime>634</TotalTime>
  <Words>699</Words>
  <Application>Microsoft Office PowerPoint</Application>
  <PresentationFormat>Personnalisé</PresentationFormat>
  <Paragraphs>122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DejaVu Sans</vt:lpstr>
      <vt:lpstr>Euphemia</vt:lpstr>
      <vt:lpstr>Symbol</vt:lpstr>
      <vt:lpstr>Times New Roman</vt:lpstr>
      <vt:lpstr>Wingdings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Continuum Bac+ 3</dc:title>
  <dc:subject/>
  <dc:creator>catherine armagnac</dc:creator>
  <dc:description/>
  <cp:lastModifiedBy>catherine armagnac</cp:lastModifiedBy>
  <cp:revision>65</cp:revision>
  <cp:lastPrinted>2017-12-13T16:02:40Z</cp:lastPrinted>
  <dcterms:created xsi:type="dcterms:W3CDTF">2017-11-09T17:18:11Z</dcterms:created>
  <dcterms:modified xsi:type="dcterms:W3CDTF">2018-01-10T07:52:57Z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ampaignTags">
    <vt:lpwstr/>
  </property>
  <property fmtid="{D5CDD505-2E9C-101B-9397-08002B2CF9AE}" pid="4" name="Company">
    <vt:lpwstr>EN</vt:lpwstr>
  </property>
  <property fmtid="{D5CDD505-2E9C-101B-9397-08002B2CF9AE}" pid="5" name="ContentTypeId">
    <vt:lpwstr>0x0101006EDDDB5EE6D98C44930B742096920B300400F5B6D36B3EF94B4E9A635CDF2A18F5B8</vt:lpwstr>
  </property>
  <property fmtid="{D5CDD505-2E9C-101B-9397-08002B2CF9AE}" pid="6" name="FeatureTags">
    <vt:lpwstr/>
  </property>
  <property fmtid="{D5CDD505-2E9C-101B-9397-08002B2CF9AE}" pid="7" name="HiddenSlides">
    <vt:i4>0</vt:i4>
  </property>
  <property fmtid="{D5CDD505-2E9C-101B-9397-08002B2CF9AE}" pid="8" name="HyperlinksChanged">
    <vt:bool>false</vt:bool>
  </property>
  <property fmtid="{D5CDD505-2E9C-101B-9397-08002B2CF9AE}" pid="9" name="InternalTags">
    <vt:lpwstr/>
  </property>
  <property fmtid="{D5CDD505-2E9C-101B-9397-08002B2CF9AE}" pid="10" name="LinksUpToDate">
    <vt:bool>false</vt:bool>
  </property>
  <property fmtid="{D5CDD505-2E9C-101B-9397-08002B2CF9AE}" pid="11" name="LocalizationTags">
    <vt:lpwstr/>
  </property>
  <property fmtid="{D5CDD505-2E9C-101B-9397-08002B2CF9AE}" pid="12" name="MMClips">
    <vt:i4>0</vt:i4>
  </property>
  <property fmtid="{D5CDD505-2E9C-101B-9397-08002B2CF9AE}" pid="13" name="Notes">
    <vt:i4>3</vt:i4>
  </property>
  <property fmtid="{D5CDD505-2E9C-101B-9397-08002B2CF9AE}" pid="14" name="PresentationFormat">
    <vt:lpwstr>Personnalisé</vt:lpwstr>
  </property>
  <property fmtid="{D5CDD505-2E9C-101B-9397-08002B2CF9AE}" pid="15" name="ScaleCrop">
    <vt:bool>false</vt:bool>
  </property>
  <property fmtid="{D5CDD505-2E9C-101B-9397-08002B2CF9AE}" pid="16" name="ScenarioTags">
    <vt:lpwstr/>
  </property>
  <property fmtid="{D5CDD505-2E9C-101B-9397-08002B2CF9AE}" pid="17" name="ShareDoc">
    <vt:bool>false</vt:bool>
  </property>
  <property fmtid="{D5CDD505-2E9C-101B-9397-08002B2CF9AE}" pid="18" name="Slides">
    <vt:i4>17</vt:i4>
  </property>
</Properties>
</file>