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8">
  <p:sldMasterIdLst>
    <p:sldMasterId id="2147483659" r:id="rId1"/>
    <p:sldMasterId id="2147483693" r:id="rId2"/>
    <p:sldMasterId id="2147483695" r:id="rId3"/>
    <p:sldMasterId id="2147483704" r:id="rId4"/>
    <p:sldMasterId id="2147483709" r:id="rId5"/>
    <p:sldMasterId id="2147483663" r:id="rId6"/>
    <p:sldMasterId id="2147483720" r:id="rId7"/>
    <p:sldMasterId id="2147483684" r:id="rId8"/>
  </p:sldMasterIdLst>
  <p:notesMasterIdLst>
    <p:notesMasterId r:id="rId17"/>
  </p:notesMasterIdLst>
  <p:handoutMasterIdLst>
    <p:handoutMasterId r:id="rId18"/>
  </p:handoutMasterIdLst>
  <p:sldIdLst>
    <p:sldId id="299" r:id="rId9"/>
    <p:sldId id="302" r:id="rId10"/>
    <p:sldId id="303" r:id="rId11"/>
    <p:sldId id="304" r:id="rId12"/>
    <p:sldId id="305" r:id="rId13"/>
    <p:sldId id="306" r:id="rId14"/>
    <p:sldId id="307" r:id="rId15"/>
    <p:sldId id="278"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667"/>
    <a:srgbClr val="5AB88F"/>
    <a:srgbClr val="519A8F"/>
    <a:srgbClr val="005E8B"/>
    <a:srgbClr val="D7AD45"/>
    <a:srgbClr val="EE7444"/>
    <a:srgbClr val="5AA1D8"/>
    <a:srgbClr val="8B2934"/>
    <a:srgbClr val="6E902B"/>
    <a:srgbClr val="DA0D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5277" autoAdjust="0"/>
    <p:restoredTop sz="94643"/>
  </p:normalViewPr>
  <p:slideViewPr>
    <p:cSldViewPr snapToGrid="0" snapToObjects="1">
      <p:cViewPr varScale="1">
        <p:scale>
          <a:sx n="74" d="100"/>
          <a:sy n="74" d="100"/>
        </p:scale>
        <p:origin x="166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69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27/08/2019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Pour une école inclusive</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27/08/2019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Pour une école inclusive</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Pour une école inclusive</a:t>
            </a:r>
            <a:endParaRPr lang="fr-FR"/>
          </a:p>
        </p:txBody>
      </p:sp>
      <p:sp>
        <p:nvSpPr>
          <p:cNvPr id="5" name="Espace réservé du numéro de diapositive 4"/>
          <p:cNvSpPr>
            <a:spLocks noGrp="1"/>
          </p:cNvSpPr>
          <p:nvPr>
            <p:ph type="sldNum" sz="quarter" idx="11"/>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132436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Pour une école inclusive</a:t>
            </a:r>
            <a:endParaRPr lang="fr-FR"/>
          </a:p>
        </p:txBody>
      </p:sp>
      <p:sp>
        <p:nvSpPr>
          <p:cNvPr id="5" name="Espace réservé du numéro de diapositive 4"/>
          <p:cNvSpPr>
            <a:spLocks noGrp="1"/>
          </p:cNvSpPr>
          <p:nvPr>
            <p:ph type="sldNum" sz="quarter" idx="11"/>
          </p:nvPr>
        </p:nvSpPr>
        <p:spPr/>
        <p:txBody>
          <a:bodyPr/>
          <a:lstStyle/>
          <a:p>
            <a:fld id="{08D7BDEA-8EA0-FE4F-8E67-406CE035A260}" type="slidenum">
              <a:rPr lang="fr-FR" smtClean="0"/>
              <a:t>2</a:t>
            </a:fld>
            <a:endParaRPr lang="fr-FR"/>
          </a:p>
        </p:txBody>
      </p:sp>
    </p:spTree>
    <p:extLst>
      <p:ext uri="{BB962C8B-B14F-4D97-AF65-F5344CB8AC3E}">
        <p14:creationId xmlns:p14="http://schemas.microsoft.com/office/powerpoint/2010/main" val="53296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
        <p:nvSpPr>
          <p:cNvPr id="5" name="Espace réservé du pied de page 4"/>
          <p:cNvSpPr>
            <a:spLocks noGrp="1"/>
          </p:cNvSpPr>
          <p:nvPr>
            <p:ph type="ftr" sz="quarter" idx="11"/>
          </p:nvPr>
        </p:nvSpPr>
        <p:spPr/>
        <p:txBody>
          <a:bodyPr/>
          <a:lstStyle/>
          <a:p>
            <a:r>
              <a:rPr lang="fr-FR" smtClean="0"/>
              <a:t>Pour une école inclusive</a:t>
            </a:r>
            <a:endParaRPr lang="fr-FR"/>
          </a:p>
        </p:txBody>
      </p:sp>
    </p:spTree>
    <p:extLst>
      <p:ext uri="{BB962C8B-B14F-4D97-AF65-F5344CB8AC3E}">
        <p14:creationId xmlns:p14="http://schemas.microsoft.com/office/powerpoint/2010/main" val="700657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dirty="0"/>
          </a:p>
        </p:txBody>
      </p:sp>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solidFill>
                  <a:srgbClr val="E96667"/>
                </a:solidFill>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E96667"/>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EE744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charset="0"/>
              <a:buNone/>
              <a:tabLst/>
              <a:defRPr/>
            </a:lvl3pPr>
            <a:lvl4pPr marL="627063" marR="0" indent="177800" algn="l" defTabSz="457200" rtl="0" eaLnBrk="1" fontAlgn="auto" latinLnBrk="0" hangingPunct="1">
              <a:lnSpc>
                <a:spcPct val="100000"/>
              </a:lnSpc>
              <a:spcBef>
                <a:spcPct val="20000"/>
              </a:spcBef>
              <a:spcAft>
                <a:spcPts val="0"/>
              </a:spcAft>
              <a:buClr>
                <a:srgbClr val="EE744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pPr>
            <a:r>
              <a:rPr kumimoji="0" lang="fr-FR" sz="1800" b="1" i="0" u="none" strike="noStrike" kern="1200" cap="none" spc="0" normalizeH="0" baseline="0" noProof="0" dirty="0" smtClean="0">
                <a:ln>
                  <a:noFill/>
                </a:ln>
                <a:solidFill>
                  <a:srgbClr val="E96667"/>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marL="627063" marR="0" lvl="2" indent="0" algn="l" defTabSz="457200" rtl="0" eaLnBrk="1" fontAlgn="auto" latinLnBrk="0" hangingPunct="1">
              <a:lnSpc>
                <a:spcPct val="100000"/>
              </a:lnSpc>
              <a:spcBef>
                <a:spcPct val="20000"/>
              </a:spcBef>
              <a:spcAft>
                <a:spcPts val="0"/>
              </a:spcAft>
              <a:buClrTx/>
              <a:buSzTx/>
              <a:buFont typeface="Arial" charset="0"/>
              <a:buNone/>
              <a:tabLst/>
              <a:defRPr/>
            </a:pPr>
            <a:r>
              <a:rPr kumimoji="0" lang="fr-FR" sz="1300" b="0" i="0" u="none" strike="noStrike" kern="1200" cap="none" spc="0" normalizeH="0" baseline="0" noProof="0" dirty="0" smtClean="0">
                <a:ln>
                  <a:noFill/>
                </a:ln>
                <a:solidFill>
                  <a:prstClr val="black"/>
                </a:solidFill>
                <a:effectLst/>
                <a:uLnTx/>
                <a:uFillTx/>
                <a:latin typeface="Arial" charset="0"/>
                <a:ea typeface="Arial" charset="0"/>
                <a:cs typeface="Arial" charset="0"/>
              </a:rPr>
              <a:t>Troisième niveau</a:t>
            </a:r>
          </a:p>
          <a:p>
            <a:pPr marL="627063" marR="0" lvl="3" indent="177800" algn="l" defTabSz="457200" rtl="0" eaLnBrk="1" fontAlgn="auto" latinLnBrk="0" hangingPunct="1">
              <a:lnSpc>
                <a:spcPct val="100000"/>
              </a:lnSpc>
              <a:spcBef>
                <a:spcPct val="20000"/>
              </a:spcBef>
              <a:spcAft>
                <a:spcPts val="0"/>
              </a:spcAft>
              <a:buClr>
                <a:srgbClr val="EE744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marL="806450" marR="0" lvl="4" indent="0" algn="l" defTabSz="457200" rtl="0" eaLnBrk="1" fontAlgn="auto" latinLnBrk="0" hangingPunct="1">
              <a:lnSpc>
                <a:spcPct val="100000"/>
              </a:lnSpc>
              <a:spcBef>
                <a:spcPct val="20000"/>
              </a:spcBef>
              <a:spcAft>
                <a:spcPts val="0"/>
              </a:spcAft>
              <a:buClrTx/>
              <a:buSzTx/>
              <a:buFont typeface="Arial"/>
              <a:buNone/>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Cinquième niveau</a:t>
            </a:r>
            <a:endPar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E96667"/>
              </a:buClr>
              <a:defRPr>
                <a:solidFill>
                  <a:srgbClr val="E96667"/>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solidFill>
                  <a:srgbClr val="5AB88F"/>
                </a:solidFill>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sz="1300">
                <a:solidFill>
                  <a:srgbClr val="5AB88F"/>
                </a:solidFill>
              </a:defRPr>
            </a:lvl1pPr>
            <a:lvl2pPr>
              <a:defRPr sz="1800"/>
            </a:lvl2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2"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endPar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endParaRPr>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smtClean="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solidFill>
                  <a:srgbClr val="5AB88F"/>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712650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5AB88F"/>
              </a:buClr>
              <a:defRPr>
                <a:solidFill>
                  <a:srgbClr val="005E8B"/>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9171729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smtClean="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5AB88F"/>
              </a:buClr>
              <a:defRPr>
                <a:solidFill>
                  <a:srgbClr val="005E8B"/>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solidFill>
                  <a:srgbClr val="8B2934"/>
                </a:solidFill>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8B293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smtClean="0">
                <a:ln>
                  <a:noFill/>
                </a:ln>
                <a:solidFill>
                  <a:srgbClr val="8B2934"/>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pPr>
            <a:r>
              <a:rPr kumimoji="0" lang="fr-FR" sz="1300" b="0" i="0" u="none" strike="noStrike" kern="1200" cap="none" spc="0" normalizeH="0" baseline="0" noProof="0" dirty="0" smtClean="0">
                <a:ln>
                  <a:noFill/>
                </a:ln>
                <a:solidFill>
                  <a:srgbClr val="8B2934"/>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8B293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5E8B"/>
              </a:buClr>
              <a:defRPr>
                <a:solidFill>
                  <a:srgbClr val="005E8B"/>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15" name="Titre 1"/>
          <p:cNvSpPr txBox="1">
            <a:spLocks/>
          </p:cNvSpPr>
          <p:nvPr userDrawn="1"/>
        </p:nvSpPr>
        <p:spPr>
          <a:xfrm>
            <a:off x="3112360" y="2259874"/>
            <a:ext cx="5826983" cy="144207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16" name="Sous-titre 2"/>
          <p:cNvSpPr txBox="1">
            <a:spLocks/>
          </p:cNvSpPr>
          <p:nvPr userDrawn="1"/>
        </p:nvSpPr>
        <p:spPr>
          <a:xfrm>
            <a:off x="3112360" y="3737808"/>
            <a:ext cx="5826983" cy="13871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i="0" kern="1200">
                <a:solidFill>
                  <a:schemeClr val="bg1"/>
                </a:solidFill>
                <a:latin typeface="Arial" charset="0"/>
                <a:ea typeface="Arial" charset="0"/>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smtClean="0">
                <a:solidFill>
                  <a:schemeClr val="tx1"/>
                </a:solidFill>
              </a:rPr>
              <a:t>Cliquez pour modifier le style </a:t>
            </a:r>
            <a:br>
              <a:rPr lang="fr-FR" dirty="0" smtClean="0">
                <a:solidFill>
                  <a:schemeClr val="tx1"/>
                </a:solidFill>
              </a:rPr>
            </a:br>
            <a:r>
              <a:rPr lang="fr-FR" dirty="0" smtClean="0">
                <a:solidFill>
                  <a:schemeClr val="tx1"/>
                </a:solidFill>
              </a:rPr>
              <a:t>des sous-titres du masque</a:t>
            </a:r>
            <a:endParaRPr lang="fr-FR" dirty="0">
              <a:solidFill>
                <a:schemeClr val="tx1"/>
              </a:solidFill>
            </a:endParaRPr>
          </a:p>
        </p:txBody>
      </p:sp>
      <p:grpSp>
        <p:nvGrpSpPr>
          <p:cNvPr id="17" name="Grouper 16"/>
          <p:cNvGrpSpPr/>
          <p:nvPr userDrawn="1"/>
        </p:nvGrpSpPr>
        <p:grpSpPr>
          <a:xfrm>
            <a:off x="3206079" y="2259874"/>
            <a:ext cx="525531" cy="171686"/>
            <a:chOff x="5391302" y="1426464"/>
            <a:chExt cx="604579" cy="197510"/>
          </a:xfrm>
          <a:solidFill>
            <a:schemeClr val="bg1"/>
          </a:solidFill>
        </p:grpSpPr>
        <p:sp>
          <p:nvSpPr>
            <p:cNvPr id="18" name="Rectangle 1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8329" y="2470883"/>
            <a:ext cx="3330342" cy="1382588"/>
          </a:xfrm>
          <a:prstGeom prst="rect">
            <a:avLst/>
          </a:prstGeom>
        </p:spPr>
      </p:pic>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7958" y="2446004"/>
            <a:ext cx="3311086" cy="1374596"/>
          </a:xfrm>
          <a:prstGeom prst="rect">
            <a:avLst/>
          </a:prstGeom>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9.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9.jpg"/><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theme" Target="../theme/theme8.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a:t>
            </a:r>
            <a:br>
              <a:rPr lang="fr-FR" dirty="0" smtClean="0"/>
            </a:br>
            <a:r>
              <a:rPr lang="fr-FR" dirty="0" smtClean="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Pour</a:t>
            </a:r>
            <a:r>
              <a:rPr lang="fr-FR" baseline="0" dirty="0" smtClean="0">
                <a:solidFill>
                  <a:schemeClr val="tx1">
                    <a:lumMod val="75000"/>
                    <a:lumOff val="25000"/>
                  </a:schemeClr>
                </a:solidFill>
              </a:rPr>
              <a:t> une ECOLE INCLUSIVE</a:t>
            </a:r>
            <a:endParaRPr lang="fr-FR" dirty="0" smtClean="0">
              <a:solidFill>
                <a:schemeClr val="tx1">
                  <a:lumMod val="75000"/>
                  <a:lumOff val="25000"/>
                </a:schemeClr>
              </a:solidFill>
            </a:endParaRP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27/08/2019</a:t>
            </a:r>
          </a:p>
          <a:p>
            <a:endParaRPr lang="fr-FR" dirty="0"/>
          </a:p>
        </p:txBody>
      </p:sp>
      <p:pic>
        <p:nvPicPr>
          <p:cNvPr id="8" name="Imag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90" r:id="rId3"/>
    <p:sldLayoutId id="2147483719" r:id="rId4"/>
    <p:sldLayoutId id="2147483689" r:id="rId5"/>
    <p:sldLayoutId id="2147483675" r:id="rId6"/>
    <p:sldLayoutId id="2147483725" r:id="rId7"/>
  </p:sldLayoutIdLst>
  <p:timing>
    <p:tnLst>
      <p:par>
        <p:cTn id="1" dur="indefinite" restart="never" nodeType="tmRoot"/>
      </p:par>
    </p:tnLst>
  </p:timing>
  <p:hf hdr="0" dt="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smtClean="0"/>
              <a:t>Cliquez </a:t>
            </a:r>
            <a:br>
              <a:rPr lang="fr-FR" dirty="0" smtClean="0"/>
            </a:br>
            <a:r>
              <a:rPr lang="fr-FR" dirty="0" smtClean="0"/>
              <a:t>et modifiez le titre</a:t>
            </a:r>
            <a:endParaRPr lang="fr-FR" dirty="0"/>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POUR UNE ECOLE</a:t>
            </a:r>
            <a:r>
              <a:rPr lang="fr-FR" baseline="0" dirty="0" smtClean="0">
                <a:solidFill>
                  <a:schemeClr val="tx1">
                    <a:lumMod val="75000"/>
                    <a:lumOff val="25000"/>
                  </a:schemeClr>
                </a:solidFill>
              </a:rPr>
              <a:t> INCLUSIVE</a:t>
            </a:r>
            <a:endParaRPr lang="fr-FR" dirty="0" smtClean="0">
              <a:solidFill>
                <a:schemeClr val="tx1">
                  <a:lumMod val="75000"/>
                  <a:lumOff val="25000"/>
                </a:schemeClr>
              </a:solidFill>
            </a:endParaRP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27/08/2019</a:t>
            </a:r>
            <a:endParaRPr lang="fr-FR" dirty="0"/>
          </a:p>
        </p:txBody>
      </p:sp>
      <p:grpSp>
        <p:nvGrpSpPr>
          <p:cNvPr id="10" name="Grouper 9"/>
          <p:cNvGrpSpPr/>
          <p:nvPr userDrawn="1"/>
        </p:nvGrpSpPr>
        <p:grpSpPr>
          <a:xfrm>
            <a:off x="3121481" y="2132720"/>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81263329"/>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dt="0"/>
  <p:txStyles>
    <p:titleStyle>
      <a:lvl1pPr algn="l" defTabSz="457200" rtl="0" eaLnBrk="1" latinLnBrk="0" hangingPunct="1">
        <a:spcBef>
          <a:spcPct val="0"/>
        </a:spcBef>
        <a:buNone/>
        <a:defRPr sz="3200" b="1" i="0" kern="1200">
          <a:solidFill>
            <a:srgbClr val="E9666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smtClean="0"/>
              <a:t>Cliquez </a:t>
            </a:r>
            <a:br>
              <a:rPr lang="fr-FR" dirty="0" smtClean="0"/>
            </a:br>
            <a:r>
              <a:rPr lang="fr-FR" dirty="0" smtClean="0"/>
              <a:t>et modifiez le titre</a:t>
            </a:r>
            <a:endParaRPr lang="fr-FR" dirty="0"/>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POUR UNE ECOLE INCLUSIVE</a:t>
            </a:r>
            <a:endParaRPr lang="fr-FR" dirty="0" smtClean="0">
              <a:solidFill>
                <a:schemeClr val="tx1">
                  <a:lumMod val="75000"/>
                  <a:lumOff val="25000"/>
                </a:schemeClr>
              </a:solidFill>
            </a:endParaRP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r>
              <a:rPr lang="fr-FR" dirty="0" smtClean="0"/>
              <a:t>27/08/2019</a:t>
            </a:r>
          </a:p>
          <a:p>
            <a:endParaRPr lang="fr-FR" dirty="0"/>
          </a:p>
        </p:txBody>
      </p:sp>
      <p:grpSp>
        <p:nvGrpSpPr>
          <p:cNvPr id="10" name="Grouper 9"/>
          <p:cNvGrpSpPr/>
          <p:nvPr userDrawn="1"/>
        </p:nvGrpSpPr>
        <p:grpSpPr>
          <a:xfrm>
            <a:off x="3121481" y="2132720"/>
            <a:ext cx="525531" cy="171686"/>
            <a:chOff x="5391302" y="1426464"/>
            <a:chExt cx="604579" cy="197510"/>
          </a:xfrm>
          <a:solidFill>
            <a:srgbClr val="5AB88F"/>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2989801"/>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hf hdr="0" dt="0"/>
  <p:txStyles>
    <p:titleStyle>
      <a:lvl1pPr algn="l" defTabSz="457200" rtl="0" eaLnBrk="1" latinLnBrk="0" hangingPunct="1">
        <a:spcBef>
          <a:spcPct val="0"/>
        </a:spcBef>
        <a:buNone/>
        <a:defRPr sz="3200" b="1" i="0" kern="1200">
          <a:solidFill>
            <a:srgbClr val="5AB88F"/>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POUR UNE ECOLE</a:t>
            </a:r>
            <a:r>
              <a:rPr lang="fr-FR" sz="900" b="0" i="0" baseline="0" dirty="0" smtClean="0">
                <a:solidFill>
                  <a:schemeClr val="tx1">
                    <a:lumMod val="75000"/>
                    <a:lumOff val="25000"/>
                  </a:schemeClr>
                </a:solidFill>
                <a:latin typeface="Arial" charset="0"/>
                <a:ea typeface="Arial" charset="0"/>
                <a:cs typeface="Arial" charset="0"/>
              </a:rPr>
              <a:t> INCLUSIVE</a:t>
            </a:r>
            <a:endParaRPr lang="fr-FR" sz="900" b="0" i="0" dirty="0" smtClean="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27/08/2019</a:t>
            </a: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endParaRPr lang="fr-FR" dirty="0"/>
          </a:p>
        </p:txBody>
      </p:sp>
      <p:pic>
        <p:nvPicPr>
          <p:cNvPr id="10" name="Imag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3622" y="6260026"/>
            <a:ext cx="1264310" cy="524878"/>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08920" y="6255450"/>
            <a:ext cx="1246398" cy="517442"/>
          </a:xfrm>
          <a:prstGeom prst="rect">
            <a:avLst/>
          </a:prstGeom>
        </p:spPr>
      </p:pic>
    </p:spTree>
    <p:extLst>
      <p:ext uri="{BB962C8B-B14F-4D97-AF65-F5344CB8AC3E}">
        <p14:creationId xmlns:p14="http://schemas.microsoft.com/office/powerpoint/2010/main" val="17680482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iming>
    <p:tnLst>
      <p:par>
        <p:cTn id="1" dur="indefinite" restart="never" nodeType="tmRoot"/>
      </p:par>
    </p:tnLst>
  </p:timing>
  <p:hf hdr="0" dt="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96667"/>
        </a:buClr>
        <a:buSzPct val="114000"/>
        <a:buFont typeface="Wingdings" charset="2"/>
        <a:buChar char="§"/>
        <a:defRPr sz="1800" b="1" i="0" kern="1200">
          <a:solidFill>
            <a:srgbClr val="E96667"/>
          </a:solidFill>
          <a:latin typeface="Arial" charset="0"/>
          <a:ea typeface="Arial" charset="0"/>
          <a:cs typeface="Arial" charset="0"/>
        </a:defRPr>
      </a:lvl1pPr>
      <a:lvl2pPr marL="627063" indent="-169863" algn="l" defTabSz="457200" rtl="0" eaLnBrk="1" latinLnBrk="0" hangingPunct="1">
        <a:spcBef>
          <a:spcPct val="20000"/>
        </a:spcBef>
        <a:buClr>
          <a:srgbClr val="E96667"/>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9666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POUR UNE ECOLE</a:t>
            </a:r>
            <a:r>
              <a:rPr lang="fr-FR" sz="900" b="0" i="0" baseline="0" dirty="0" smtClean="0">
                <a:solidFill>
                  <a:schemeClr val="tx1">
                    <a:lumMod val="75000"/>
                    <a:lumOff val="25000"/>
                  </a:schemeClr>
                </a:solidFill>
                <a:latin typeface="Arial" charset="0"/>
                <a:ea typeface="Arial" charset="0"/>
                <a:cs typeface="Arial" charset="0"/>
              </a:rPr>
              <a:t> INCLUSIVE</a:t>
            </a:r>
            <a:endParaRPr lang="fr-FR" sz="900" b="0" i="0" dirty="0" smtClean="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27/09/2019</a:t>
            </a:r>
          </a:p>
          <a:p>
            <a:endParaRPr lang="fr-FR" dirty="0"/>
          </a:p>
        </p:txBody>
      </p:sp>
      <p:pic>
        <p:nvPicPr>
          <p:cNvPr id="10" name="Imag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3622" y="6260026"/>
            <a:ext cx="1264310" cy="524878"/>
          </a:xfrm>
          <a:prstGeom prst="rect">
            <a:avLst/>
          </a:prstGeom>
        </p:spPr>
      </p:pic>
    </p:spTree>
    <p:extLst>
      <p:ext uri="{BB962C8B-B14F-4D97-AF65-F5344CB8AC3E}">
        <p14:creationId xmlns:p14="http://schemas.microsoft.com/office/powerpoint/2010/main" val="18508500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iming>
    <p:tnLst>
      <p:par>
        <p:cTn id="1" dur="indefinite" restart="never" nodeType="tmRoot"/>
      </p:par>
    </p:tnLst>
  </p:timing>
  <p:hf hdr="0" dt="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5AB88F"/>
        </a:buClr>
        <a:buSzPct val="114000"/>
        <a:buFont typeface="Wingdings" charset="2"/>
        <a:buChar char="§"/>
        <a:defRPr sz="1800" b="1" i="0" kern="1200">
          <a:solidFill>
            <a:srgbClr val="5AB88F"/>
          </a:solidFill>
          <a:latin typeface="Arial" charset="0"/>
          <a:ea typeface="Arial" charset="0"/>
          <a:cs typeface="Arial" charset="0"/>
        </a:defRPr>
      </a:lvl1pPr>
      <a:lvl2pPr marL="627063" indent="-169863" algn="l" defTabSz="457200" rtl="0" eaLnBrk="1" latinLnBrk="0" hangingPunct="1">
        <a:spcBef>
          <a:spcPct val="20000"/>
        </a:spcBef>
        <a:buClr>
          <a:srgbClr val="5AB88F"/>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5AB88F"/>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POUR UNE ECOLE</a:t>
            </a:r>
            <a:r>
              <a:rPr lang="fr-FR" sz="900" b="0" i="0" baseline="0" dirty="0" smtClean="0">
                <a:solidFill>
                  <a:schemeClr val="tx1">
                    <a:lumMod val="75000"/>
                    <a:lumOff val="25000"/>
                  </a:schemeClr>
                </a:solidFill>
                <a:latin typeface="Arial" charset="0"/>
                <a:ea typeface="Arial" charset="0"/>
                <a:cs typeface="Arial" charset="0"/>
              </a:rPr>
              <a:t> INCLUSIVE</a:t>
            </a:r>
            <a:endParaRPr lang="fr-FR" sz="900" b="0" i="0" dirty="0" smtClean="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27/08/2019</a:t>
            </a:r>
          </a:p>
          <a:p>
            <a:endParaRPr lang="fr-FR" dirty="0"/>
          </a:p>
        </p:txBody>
      </p:sp>
      <p:pic>
        <p:nvPicPr>
          <p:cNvPr id="8" name="Imag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3622" y="6260026"/>
            <a:ext cx="1264310" cy="524878"/>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timing>
    <p:tnLst>
      <p:par>
        <p:cTn id="1" dur="indefinite" restart="never" nodeType="tmRoot"/>
      </p:par>
    </p:tnLst>
  </p:timing>
  <p:hf hdr="0" dt="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5AB88F"/>
        </a:buClr>
        <a:buSzPct val="114000"/>
        <a:buFont typeface="Wingdings" charset="2"/>
        <a:buChar char="§"/>
        <a:defRPr sz="1800" b="1" i="0" kern="1200">
          <a:solidFill>
            <a:schemeClr val="tx1"/>
          </a:solidFill>
          <a:latin typeface="Arial" charset="0"/>
          <a:ea typeface="Arial" charset="0"/>
          <a:cs typeface="Arial" charset="0"/>
        </a:defRPr>
      </a:lvl1pPr>
      <a:lvl2pPr marL="627063" indent="-169863" algn="l" defTabSz="457200" rtl="0" eaLnBrk="1" latinLnBrk="0" hangingPunct="1">
        <a:spcBef>
          <a:spcPct val="20000"/>
        </a:spcBef>
        <a:buClr>
          <a:srgbClr val="5AB88F"/>
        </a:buClr>
        <a:buSzPct val="135000"/>
        <a:buFont typeface="Arial" charset="0"/>
        <a:buChar char="•"/>
        <a:defRPr sz="1300" b="0" i="0" kern="1200">
          <a:solidFill>
            <a:srgbClr val="5AB88F"/>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5AB88F"/>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POUR</a:t>
            </a:r>
            <a:r>
              <a:rPr lang="fr-FR" sz="900" b="0" i="0" baseline="0" dirty="0" smtClean="0">
                <a:solidFill>
                  <a:schemeClr val="tx1">
                    <a:lumMod val="75000"/>
                    <a:lumOff val="25000"/>
                  </a:schemeClr>
                </a:solidFill>
                <a:latin typeface="Arial" charset="0"/>
                <a:ea typeface="Arial" charset="0"/>
                <a:cs typeface="Arial" charset="0"/>
              </a:rPr>
              <a:t> UNE ECOLE INCLUSIVE</a:t>
            </a:r>
            <a:endParaRPr lang="fr-FR" sz="900" b="0" i="0" dirty="0" smtClean="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27/08/2019</a:t>
            </a:r>
          </a:p>
          <a:p>
            <a:endParaRPr lang="fr-FR" dirty="0"/>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8920" y="6255450"/>
            <a:ext cx="1246398" cy="517442"/>
          </a:xfrm>
          <a:prstGeom prst="rect">
            <a:avLst/>
          </a:prstGeom>
        </p:spPr>
      </p:pic>
    </p:spTree>
    <p:extLst>
      <p:ext uri="{BB962C8B-B14F-4D97-AF65-F5344CB8AC3E}">
        <p14:creationId xmlns:p14="http://schemas.microsoft.com/office/powerpoint/2010/main" val="1244517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hf hdr="0" dt="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96667"/>
        </a:buClr>
        <a:buSzPct val="114000"/>
        <a:buFont typeface="Wingdings" charset="2"/>
        <a:buChar char="§"/>
        <a:defRPr sz="1800" b="1" i="0" kern="1200">
          <a:solidFill>
            <a:schemeClr val="tx1"/>
          </a:solidFill>
          <a:latin typeface="Arial" charset="0"/>
          <a:ea typeface="Arial" charset="0"/>
          <a:cs typeface="Arial" charset="0"/>
        </a:defRPr>
      </a:lvl1pPr>
      <a:lvl2pPr marL="627063" indent="-169863" algn="l" defTabSz="457200" rtl="0" eaLnBrk="1" latinLnBrk="0" hangingPunct="1">
        <a:spcBef>
          <a:spcPct val="20000"/>
        </a:spcBef>
        <a:buClr>
          <a:srgbClr val="E96667"/>
        </a:buClr>
        <a:buSzPct val="135000"/>
        <a:buFont typeface="Arial" charset="0"/>
        <a:buChar char="•"/>
        <a:defRPr sz="1300" b="0" i="0" kern="1200">
          <a:solidFill>
            <a:srgbClr val="E96667"/>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9666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POUR UNE ECOLE</a:t>
            </a:r>
            <a:r>
              <a:rPr lang="fr-FR" sz="900" b="0" i="0" baseline="0" dirty="0" smtClean="0">
                <a:solidFill>
                  <a:schemeClr val="tx1">
                    <a:lumMod val="75000"/>
                    <a:lumOff val="25000"/>
                  </a:schemeClr>
                </a:solidFill>
                <a:latin typeface="Arial" charset="0"/>
                <a:ea typeface="Arial" charset="0"/>
                <a:cs typeface="Arial" charset="0"/>
              </a:rPr>
              <a:t> INCLUSIVE</a:t>
            </a:r>
            <a:endParaRPr lang="fr-FR" sz="900" b="0" i="0" dirty="0" smtClean="0">
              <a:solidFill>
                <a:schemeClr val="tx1">
                  <a:lumMod val="75000"/>
                  <a:lumOff val="25000"/>
                </a:schemeClr>
              </a:solidFill>
              <a:latin typeface="Arial" charset="0"/>
              <a:ea typeface="Arial" charset="0"/>
              <a:cs typeface="Arial" charset="0"/>
            </a:endParaRP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27/08/2019</a:t>
            </a:r>
          </a:p>
          <a:p>
            <a:endParaRPr lang="fr-FR" dirty="0"/>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1485034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iming>
    <p:tnLst>
      <p:par>
        <p:cTn id="1" dur="indefinite" restart="never" nodeType="tmRoot"/>
      </p:par>
    </p:tnLst>
  </p:timing>
  <p:hf hdr="0" dt="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8B2934"/>
        </a:buClr>
        <a:buSzPct val="114000"/>
        <a:buFont typeface="Wingdings" charset="2"/>
        <a:buChar char="§"/>
        <a:defRPr sz="1800" b="1" i="0" kern="1200">
          <a:solidFill>
            <a:srgbClr val="8B2934"/>
          </a:solidFill>
          <a:latin typeface="Arial" charset="0"/>
          <a:ea typeface="Arial" charset="0"/>
          <a:cs typeface="Arial" charset="0"/>
        </a:defRPr>
      </a:lvl1pPr>
      <a:lvl2pPr marL="627063" indent="-169863" algn="l" defTabSz="457200" rtl="0" eaLnBrk="1" latinLnBrk="0" hangingPunct="1">
        <a:spcBef>
          <a:spcPct val="20000"/>
        </a:spcBef>
        <a:buClr>
          <a:srgbClr val="8B2934"/>
        </a:buClr>
        <a:buSzPct val="135000"/>
        <a:buFont typeface="Arial" charset="0"/>
        <a:buChar char="•"/>
        <a:defRPr sz="1300" b="0" i="0" kern="1200">
          <a:solidFill>
            <a:srgbClr val="8B2934"/>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8B2934"/>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Pour une École inclusive</a:t>
            </a:r>
            <a:endParaRPr lang="fr-FR" dirty="0"/>
          </a:p>
        </p:txBody>
      </p:sp>
      <p:sp>
        <p:nvSpPr>
          <p:cNvPr id="4" name="Sous-titre 3"/>
          <p:cNvSpPr>
            <a:spLocks noGrp="1"/>
          </p:cNvSpPr>
          <p:nvPr>
            <p:ph type="subTitle" idx="1"/>
          </p:nvPr>
        </p:nvSpPr>
        <p:spPr/>
        <p:txBody>
          <a:bodyPr>
            <a:normAutofit/>
          </a:bodyPr>
          <a:lstStyle/>
          <a:p>
            <a:pPr algn="ctr"/>
            <a:r>
              <a:rPr lang="fr-FR" dirty="0" smtClean="0"/>
              <a:t>Se former</a:t>
            </a:r>
            <a:r>
              <a:rPr lang="fr-FR" dirty="0"/>
              <a:t> </a:t>
            </a:r>
            <a:r>
              <a:rPr lang="fr-FR" dirty="0" smtClean="0"/>
              <a:t>pour accompagner la scolarisation des élèves à besoins éducatifs particuliers </a:t>
            </a:r>
          </a:p>
          <a:p>
            <a:endParaRPr lang="fr-FR" dirty="0"/>
          </a:p>
          <a:p>
            <a:endParaRPr lang="fr-FR" dirty="0"/>
          </a:p>
        </p:txBody>
      </p:sp>
      <p:pic>
        <p:nvPicPr>
          <p:cNvPr id="6" name="Image 5" descr="2018_logo_academie_Toulou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96" y="5099601"/>
            <a:ext cx="1051197" cy="1416621"/>
          </a:xfrm>
          <a:prstGeom prst="rect">
            <a:avLst/>
          </a:prstGeom>
        </p:spPr>
      </p:pic>
      <p:sp>
        <p:nvSpPr>
          <p:cNvPr id="2" name="ZoneTexte 1"/>
          <p:cNvSpPr txBox="1"/>
          <p:nvPr/>
        </p:nvSpPr>
        <p:spPr>
          <a:xfrm>
            <a:off x="5913120" y="6331556"/>
            <a:ext cx="2882537" cy="369332"/>
          </a:xfrm>
          <a:prstGeom prst="rect">
            <a:avLst/>
          </a:prstGeom>
          <a:noFill/>
        </p:spPr>
        <p:txBody>
          <a:bodyPr wrap="square" rtlCol="0">
            <a:spAutoFit/>
          </a:bodyPr>
          <a:lstStyle/>
          <a:p>
            <a:pPr algn="ctr"/>
            <a:r>
              <a:rPr lang="fr-FR" dirty="0"/>
              <a:t>Année scolaire 2019-2020</a:t>
            </a:r>
          </a:p>
        </p:txBody>
      </p:sp>
      <p:sp>
        <p:nvSpPr>
          <p:cNvPr id="5" name="Espace réservé du numéro de diapositive 4"/>
          <p:cNvSpPr>
            <a:spLocks noGrp="1"/>
          </p:cNvSpPr>
          <p:nvPr>
            <p:ph type="sldNum" sz="quarter" idx="10"/>
          </p:nvPr>
        </p:nvSpPr>
        <p:spPr/>
        <p:txBody>
          <a:bodyPr/>
          <a:lstStyle/>
          <a:p>
            <a:fld id="{1FC8907D-B208-DC44-82F5-2940ECA1C9FA}" type="slidenum">
              <a:rPr lang="fr-FR" smtClean="0"/>
              <a:pPr/>
              <a:t>1</a:t>
            </a:fld>
            <a:endParaRPr lang="fr-FR" dirty="0"/>
          </a:p>
        </p:txBody>
      </p:sp>
    </p:spTree>
    <p:extLst>
      <p:ext uri="{BB962C8B-B14F-4D97-AF65-F5344CB8AC3E}">
        <p14:creationId xmlns:p14="http://schemas.microsoft.com/office/powerpoint/2010/main" val="327888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smtClean="0"/>
              <a:t>Des ressources en ligne :</a:t>
            </a:r>
            <a:br>
              <a:rPr lang="fr-FR" dirty="0" smtClean="0"/>
            </a:br>
            <a:r>
              <a:rPr lang="fr-FR" dirty="0" smtClean="0"/>
              <a:t>La plateforme Cap École inclusive </a:t>
            </a:r>
            <a:endParaRPr lang="fr-FR" dirty="0"/>
          </a:p>
        </p:txBody>
      </p:sp>
      <p:sp>
        <p:nvSpPr>
          <p:cNvPr id="6" name="Espace réservé du texte 5"/>
          <p:cNvSpPr>
            <a:spLocks noGrp="1"/>
          </p:cNvSpPr>
          <p:nvPr>
            <p:ph type="body" sz="quarter" idx="13"/>
          </p:nvPr>
        </p:nvSpPr>
        <p:spPr/>
        <p:txBody>
          <a:bodyPr/>
          <a:lstStyle/>
          <a:p>
            <a:endParaRPr lang="fr-FR" dirty="0" smtClean="0"/>
          </a:p>
          <a:p>
            <a:r>
              <a:rPr lang="fr-FR" sz="2400" dirty="0">
                <a:solidFill>
                  <a:srgbClr val="FF0000"/>
                </a:solidFill>
              </a:rPr>
              <a:t>Mise en ligne, à la rentrée 2019, de la plateforme </a:t>
            </a:r>
            <a:r>
              <a:rPr lang="fr-FR" sz="2400" dirty="0" smtClean="0">
                <a:solidFill>
                  <a:srgbClr val="FF0000"/>
                </a:solidFill>
              </a:rPr>
              <a:t>numérique nationale Cap </a:t>
            </a:r>
            <a:r>
              <a:rPr lang="fr-FR" sz="2400" dirty="0">
                <a:solidFill>
                  <a:srgbClr val="FF0000"/>
                </a:solidFill>
              </a:rPr>
              <a:t>École inclusive permettant aux enseignants d’accéder : </a:t>
            </a:r>
            <a:endParaRPr lang="fr-FR" sz="2400" dirty="0" smtClean="0">
              <a:solidFill>
                <a:srgbClr val="FF0000"/>
              </a:solidFill>
            </a:endParaRPr>
          </a:p>
          <a:p>
            <a:pPr marL="0" indent="0">
              <a:buNone/>
            </a:pPr>
            <a:endParaRPr lang="fr-FR" sz="2400" dirty="0" smtClean="0">
              <a:solidFill>
                <a:schemeClr val="tx1"/>
              </a:solidFill>
            </a:endParaRPr>
          </a:p>
          <a:p>
            <a:pPr marL="0" indent="0">
              <a:buNone/>
            </a:pPr>
            <a:r>
              <a:rPr lang="fr-FR" sz="2400" dirty="0" smtClean="0">
                <a:solidFill>
                  <a:schemeClr val="tx1"/>
                </a:solidFill>
              </a:rPr>
              <a:t>• à </a:t>
            </a:r>
            <a:r>
              <a:rPr lang="fr-FR" sz="2400" dirty="0">
                <a:solidFill>
                  <a:schemeClr val="tx1"/>
                </a:solidFill>
              </a:rPr>
              <a:t>des ressources simples et directement utilisables en classe </a:t>
            </a:r>
            <a:endParaRPr lang="fr-FR" sz="2400" dirty="0" smtClean="0">
              <a:solidFill>
                <a:schemeClr val="tx1"/>
              </a:solidFill>
            </a:endParaRPr>
          </a:p>
          <a:p>
            <a:pPr marL="0" indent="0">
              <a:buNone/>
            </a:pPr>
            <a:endParaRPr lang="fr-FR" sz="2400" dirty="0" smtClean="0">
              <a:solidFill>
                <a:schemeClr val="tx1"/>
              </a:solidFill>
            </a:endParaRPr>
          </a:p>
          <a:p>
            <a:pPr marL="0" indent="0">
              <a:buNone/>
            </a:pPr>
            <a:r>
              <a:rPr lang="fr-FR" sz="2400" dirty="0" smtClean="0">
                <a:solidFill>
                  <a:schemeClr val="tx1"/>
                </a:solidFill>
              </a:rPr>
              <a:t>• à </a:t>
            </a:r>
            <a:r>
              <a:rPr lang="fr-FR" sz="2400" dirty="0">
                <a:solidFill>
                  <a:schemeClr val="tx1"/>
                </a:solidFill>
              </a:rPr>
              <a:t>une carte interactive qui recense et met en relation les personnes ressources par </a:t>
            </a:r>
            <a:r>
              <a:rPr lang="fr-FR" sz="2400" dirty="0" smtClean="0">
                <a:solidFill>
                  <a:schemeClr val="tx1"/>
                </a:solidFill>
              </a:rPr>
              <a:t>département.</a:t>
            </a:r>
            <a:endParaRPr lang="fr-FR" sz="2400" dirty="0">
              <a:solidFill>
                <a:schemeClr val="tx1"/>
              </a:solidFill>
            </a:endParaRPr>
          </a:p>
        </p:txBody>
      </p:sp>
    </p:spTree>
    <p:extLst>
      <p:ext uri="{BB962C8B-B14F-4D97-AF65-F5344CB8AC3E}">
        <p14:creationId xmlns:p14="http://schemas.microsoft.com/office/powerpoint/2010/main" val="1354041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000" dirty="0" smtClean="0"/>
              <a:t/>
            </a:r>
            <a:br>
              <a:rPr lang="fr-FR" sz="2000" dirty="0" smtClean="0"/>
            </a:br>
            <a:r>
              <a:rPr lang="fr-FR" sz="2400" dirty="0" smtClean="0"/>
              <a:t>Des </a:t>
            </a:r>
            <a:r>
              <a:rPr lang="fr-FR" sz="2400" dirty="0"/>
              <a:t>f</a:t>
            </a:r>
            <a:r>
              <a:rPr lang="fr-FR" sz="2400" dirty="0" smtClean="0"/>
              <a:t>ormations accessibles en candidature individuelle </a:t>
            </a:r>
            <a:r>
              <a:rPr lang="fr-FR" sz="2400" dirty="0"/>
              <a:t>au PAF 2019-2020 </a:t>
            </a:r>
            <a:r>
              <a:rPr lang="fr-FR" sz="2400" dirty="0" smtClean="0"/>
              <a:t/>
            </a:r>
            <a:br>
              <a:rPr lang="fr-FR" sz="2400" dirty="0" smtClean="0"/>
            </a:br>
            <a:r>
              <a:rPr lang="fr-FR" sz="1800" dirty="0" smtClean="0">
                <a:solidFill>
                  <a:srgbClr val="FF0000"/>
                </a:solidFill>
              </a:rPr>
              <a:t>Inscriptions </a:t>
            </a:r>
            <a:r>
              <a:rPr lang="fr-FR" sz="1800" dirty="0">
                <a:solidFill>
                  <a:srgbClr val="FF0000"/>
                </a:solidFill>
              </a:rPr>
              <a:t>ouvertes jusqu’au 19 septembre </a:t>
            </a:r>
            <a:r>
              <a:rPr lang="fr-FR" sz="1800" dirty="0" smtClean="0">
                <a:solidFill>
                  <a:srgbClr val="FF0000"/>
                </a:solidFill>
              </a:rPr>
              <a:t>2019 inclus </a:t>
            </a:r>
            <a:r>
              <a:rPr lang="fr-FR" sz="2000" dirty="0">
                <a:solidFill>
                  <a:srgbClr val="FF0000"/>
                </a:solidFill>
              </a:rPr>
              <a:t/>
            </a:r>
            <a:br>
              <a:rPr lang="fr-FR" sz="2000" dirty="0">
                <a:solidFill>
                  <a:srgbClr val="FF0000"/>
                </a:solidFill>
              </a:rPr>
            </a:br>
            <a:endParaRPr lang="fr-FR" sz="2000" dirty="0">
              <a:solidFill>
                <a:srgbClr val="FF0000"/>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497037434"/>
              </p:ext>
            </p:extLst>
          </p:nvPr>
        </p:nvGraphicFramePr>
        <p:xfrm>
          <a:off x="1445623" y="1605808"/>
          <a:ext cx="7306491" cy="1679385"/>
        </p:xfrm>
        <a:graphic>
          <a:graphicData uri="http://schemas.openxmlformats.org/drawingml/2006/table">
            <a:tbl>
              <a:tblPr>
                <a:tableStyleId>{5C22544A-7EE6-4342-B048-85BDC9FD1C3A}</a:tableStyleId>
              </a:tblPr>
              <a:tblGrid>
                <a:gridCol w="4859383">
                  <a:extLst>
                    <a:ext uri="{9D8B030D-6E8A-4147-A177-3AD203B41FA5}">
                      <a16:colId xmlns:a16="http://schemas.microsoft.com/office/drawing/2014/main" val="20000"/>
                    </a:ext>
                  </a:extLst>
                </a:gridCol>
                <a:gridCol w="2447108">
                  <a:extLst>
                    <a:ext uri="{9D8B030D-6E8A-4147-A177-3AD203B41FA5}">
                      <a16:colId xmlns:a16="http://schemas.microsoft.com/office/drawing/2014/main" val="20001"/>
                    </a:ext>
                  </a:extLst>
                </a:gridCol>
              </a:tblGrid>
              <a:tr h="0">
                <a:tc>
                  <a:txBody>
                    <a:bodyPr/>
                    <a:lstStyle/>
                    <a:p>
                      <a:pPr>
                        <a:lnSpc>
                          <a:spcPct val="107000"/>
                        </a:lnSpc>
                        <a:spcAft>
                          <a:spcPts val="0"/>
                        </a:spcAft>
                      </a:pPr>
                      <a:r>
                        <a:rPr lang="fr-FR" sz="1200" b="1" dirty="0" smtClean="0">
                          <a:effectLst/>
                        </a:rPr>
                        <a:t>DISPOSITIF : 19A0160198 - ECOLE INCLUSIVE: FCT,PRINCIPES,PERSPECTIVES </a:t>
                      </a:r>
                    </a:p>
                    <a:p>
                      <a:pPr>
                        <a:lnSpc>
                          <a:spcPct val="107000"/>
                        </a:lnSpc>
                        <a:spcAft>
                          <a:spcPts val="0"/>
                        </a:spcAft>
                      </a:pPr>
                      <a:r>
                        <a:rPr lang="fr-FR" sz="800" dirty="0" smtClean="0">
                          <a:effectLst/>
                        </a:rPr>
                        <a:t> </a:t>
                      </a:r>
                      <a:endParaRPr lang="fr-FR" sz="8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FR" sz="10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Pages 18 et 19 du catalogue du PAF</a:t>
                      </a:r>
                    </a:p>
                    <a:p>
                      <a:pPr algn="ctr">
                        <a:lnSpc>
                          <a:spcPct val="107000"/>
                        </a:lnSpc>
                        <a:spcAft>
                          <a:spcPts val="0"/>
                        </a:spcAft>
                      </a:pPr>
                      <a:r>
                        <a:rPr lang="fr-FR" sz="10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consultable sur :http://web.ac-toulouse.fr/paf </a:t>
                      </a:r>
                      <a:endParaRPr lang="fr-FR" sz="1000" b="1" dirty="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0"/>
                  </a:ext>
                </a:extLst>
              </a:tr>
              <a:tr h="0">
                <a:tc>
                  <a:txBody>
                    <a:bodyPr/>
                    <a:lstStyle/>
                    <a:p>
                      <a:pPr marL="107950" marR="107950">
                        <a:lnSpc>
                          <a:spcPct val="107000"/>
                        </a:lnSpc>
                        <a:spcAft>
                          <a:spcPts val="0"/>
                        </a:spcAft>
                        <a:tabLst>
                          <a:tab pos="4770755" algn="r"/>
                        </a:tabLst>
                      </a:pPr>
                      <a:r>
                        <a:rPr lang="fr-FR" sz="1100" b="1" smtClean="0">
                          <a:effectLst/>
                        </a:rPr>
                        <a:t>Module : 64823 - SAINT GAUDENS: ENSEIGNER DANS L’ÉCOLE INCLUSIVE</a:t>
                      </a:r>
                      <a:endParaRPr lang="fr-FR" sz="11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1"/>
                  </a:ext>
                </a:extLst>
              </a:tr>
              <a:tr h="0">
                <a:tc gridSpan="2">
                  <a:txBody>
                    <a:bodyPr/>
                    <a:lstStyle/>
                    <a:p>
                      <a:pPr marL="107950">
                        <a:lnSpc>
                          <a:spcPct val="107000"/>
                        </a:lnSpc>
                        <a:spcAft>
                          <a:spcPts val="0"/>
                        </a:spcAft>
                        <a:tabLst>
                          <a:tab pos="5581015" algn="r"/>
                        </a:tabLst>
                      </a:pPr>
                      <a:r>
                        <a:rPr lang="fr-FR" sz="800" dirty="0" smtClean="0">
                          <a:effectLst/>
                        </a:rPr>
                        <a:t>Public concerné : Enseignants non spécialisés, CPE et cadres EN prioritairement </a:t>
                      </a:r>
                    </a:p>
                    <a:p>
                      <a:pPr marL="107950">
                        <a:lnSpc>
                          <a:spcPct val="107000"/>
                        </a:lnSpc>
                        <a:spcAft>
                          <a:spcPts val="0"/>
                        </a:spcAft>
                        <a:tabLst>
                          <a:tab pos="5581015" algn="r"/>
                        </a:tabLst>
                      </a:pPr>
                      <a:r>
                        <a:rPr lang="fr-FR" sz="800" dirty="0" smtClean="0">
                          <a:effectLst/>
                        </a:rPr>
                        <a:t>Contenu : Repères historiques sur l’inclusion en milieu scolaire. Le circuit de la notification et l’accompagnement des élèves, des collègues, des parents. L’élève à Besoin Educatif Particulier: diagnostiquer, accompagner dans le parcours de formation des élèves. Agir et réagir en classe: postures pédagogiques, choix didactiques </a:t>
                      </a:r>
                    </a:p>
                    <a:p>
                      <a:pPr marL="107950">
                        <a:lnSpc>
                          <a:spcPct val="107000"/>
                        </a:lnSpc>
                        <a:spcAft>
                          <a:spcPts val="0"/>
                        </a:spcAft>
                        <a:tabLst>
                          <a:tab pos="5581015" algn="r"/>
                        </a:tabLst>
                      </a:pPr>
                      <a:r>
                        <a:rPr lang="fr-FR" sz="800" dirty="0" smtClean="0">
                          <a:effectLst/>
                        </a:rPr>
                        <a:t>Objectif(s) pédagogique(s) : Renforcer la connaissance des principes de l’école inclusive et des gestes professionnels qui y sont associés pour mieux cerner l’évolution contemporaine des métiers de l’enseignement/ éducation. Accueillir la diversité des élèves dans ses enseignements par le travail en équipe et des principes didactiques facilitants. </a:t>
                      </a:r>
                    </a:p>
                    <a:p>
                      <a:pPr marL="107950">
                        <a:lnSpc>
                          <a:spcPct val="107000"/>
                        </a:lnSpc>
                        <a:spcAft>
                          <a:spcPts val="0"/>
                        </a:spcAft>
                        <a:tabLst>
                          <a:tab pos="5581015" algn="r"/>
                        </a:tabLst>
                      </a:pPr>
                      <a:r>
                        <a:rPr lang="fr-FR" sz="800" dirty="0" smtClean="0">
                          <a:effectLst/>
                        </a:rPr>
                        <a:t>Durée : 6 heures - Responsable : Julien CORDELOIS </a:t>
                      </a:r>
                    </a:p>
                    <a:p>
                      <a:pPr marL="107950">
                        <a:lnSpc>
                          <a:spcPct val="107000"/>
                        </a:lnSpc>
                        <a:spcAft>
                          <a:spcPts val="0"/>
                        </a:spcAft>
                        <a:tabLst>
                          <a:tab pos="5581015" algn="r"/>
                        </a:tabLst>
                      </a:pPr>
                      <a:r>
                        <a:rPr lang="fr-FR" sz="800" dirty="0" smtClean="0">
                          <a:effectLst/>
                        </a:rPr>
                        <a:t>groupe 01 : 29/11/19 09.00 - 29/11/19 17.00 à ST GAUDENS CEDEX</a:t>
                      </a:r>
                    </a:p>
                    <a:p>
                      <a:pPr marL="107950">
                        <a:lnSpc>
                          <a:spcPct val="107000"/>
                        </a:lnSpc>
                        <a:spcAft>
                          <a:spcPts val="0"/>
                        </a:spcAft>
                        <a:tabLst>
                          <a:tab pos="5581015" algn="r"/>
                        </a:tabLst>
                      </a:pPr>
                      <a:r>
                        <a:rPr lang="fr-FR" sz="800" dirty="0" smtClean="0">
                          <a:effectLst/>
                        </a:rPr>
                        <a:t> </a:t>
                      </a:r>
                      <a:endParaRPr lang="fr-FR" sz="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t>3</a:t>
            </a:fld>
            <a:endParaRPr lang="fr-FR"/>
          </a:p>
        </p:txBody>
      </p:sp>
      <p:sp>
        <p:nvSpPr>
          <p:cNvPr id="6" name="Rectangle 1"/>
          <p:cNvSpPr>
            <a:spLocks noChangeArrowheads="1"/>
          </p:cNvSpPr>
          <p:nvPr/>
        </p:nvSpPr>
        <p:spPr bwMode="auto">
          <a:xfrm>
            <a:off x="0" y="-1334654"/>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lvl1pPr eaLnBrk="0" fontAlgn="base" hangingPunct="0">
              <a:spcBef>
                <a:spcPct val="0"/>
              </a:spcBef>
              <a:spcAft>
                <a:spcPct val="0"/>
              </a:spcAft>
              <a:tabLst>
                <a:tab pos="5581650" algn="r"/>
              </a:tabLst>
              <a:defRPr>
                <a:solidFill>
                  <a:schemeClr val="tx1"/>
                </a:solidFill>
                <a:latin typeface="Arial" panose="020B0604020202020204" pitchFamily="34" charset="0"/>
              </a:defRPr>
            </a:lvl1pPr>
            <a:lvl2pPr eaLnBrk="0" fontAlgn="base" hangingPunct="0">
              <a:spcBef>
                <a:spcPct val="0"/>
              </a:spcBef>
              <a:spcAft>
                <a:spcPct val="0"/>
              </a:spcAft>
              <a:tabLst>
                <a:tab pos="5581650" algn="r"/>
              </a:tabLst>
              <a:defRPr>
                <a:solidFill>
                  <a:schemeClr val="tx1"/>
                </a:solidFill>
                <a:latin typeface="Arial" panose="020B0604020202020204" pitchFamily="34" charset="0"/>
              </a:defRPr>
            </a:lvl2pPr>
            <a:lvl3pPr eaLnBrk="0" fontAlgn="base" hangingPunct="0">
              <a:spcBef>
                <a:spcPct val="0"/>
              </a:spcBef>
              <a:spcAft>
                <a:spcPct val="0"/>
              </a:spcAft>
              <a:tabLst>
                <a:tab pos="5581650" algn="r"/>
              </a:tabLst>
              <a:defRPr>
                <a:solidFill>
                  <a:schemeClr val="tx1"/>
                </a:solidFill>
                <a:latin typeface="Arial" panose="020B0604020202020204" pitchFamily="34" charset="0"/>
              </a:defRPr>
            </a:lvl3pPr>
            <a:lvl4pPr eaLnBrk="0" fontAlgn="base" hangingPunct="0">
              <a:spcBef>
                <a:spcPct val="0"/>
              </a:spcBef>
              <a:spcAft>
                <a:spcPct val="0"/>
              </a:spcAft>
              <a:tabLst>
                <a:tab pos="5581650" algn="r"/>
              </a:tabLst>
              <a:defRPr>
                <a:solidFill>
                  <a:schemeClr val="tx1"/>
                </a:solidFill>
                <a:latin typeface="Arial" panose="020B0604020202020204" pitchFamily="34" charset="0"/>
              </a:defRPr>
            </a:lvl4pPr>
            <a:lvl5pPr eaLnBrk="0" fontAlgn="base" hangingPunct="0">
              <a:spcBef>
                <a:spcPct val="0"/>
              </a:spcBef>
              <a:spcAft>
                <a:spcPct val="0"/>
              </a:spcAft>
              <a:tabLst>
                <a:tab pos="5581650" algn="r"/>
              </a:tabLst>
              <a:defRPr>
                <a:solidFill>
                  <a:schemeClr val="tx1"/>
                </a:solidFill>
                <a:latin typeface="Arial" panose="020B0604020202020204" pitchFamily="34" charset="0"/>
              </a:defRPr>
            </a:lvl5pPr>
            <a:lvl6pPr eaLnBrk="0" fontAlgn="base" hangingPunct="0">
              <a:spcBef>
                <a:spcPct val="0"/>
              </a:spcBef>
              <a:spcAft>
                <a:spcPct val="0"/>
              </a:spcAft>
              <a:tabLst>
                <a:tab pos="5581650" algn="r"/>
              </a:tabLst>
              <a:defRPr>
                <a:solidFill>
                  <a:schemeClr val="tx1"/>
                </a:solidFill>
                <a:latin typeface="Arial" panose="020B0604020202020204" pitchFamily="34" charset="0"/>
              </a:defRPr>
            </a:lvl6pPr>
            <a:lvl7pPr eaLnBrk="0" fontAlgn="base" hangingPunct="0">
              <a:spcBef>
                <a:spcPct val="0"/>
              </a:spcBef>
              <a:spcAft>
                <a:spcPct val="0"/>
              </a:spcAft>
              <a:tabLst>
                <a:tab pos="5581650" algn="r"/>
              </a:tabLst>
              <a:defRPr>
                <a:solidFill>
                  <a:schemeClr val="tx1"/>
                </a:solidFill>
                <a:latin typeface="Arial" panose="020B0604020202020204" pitchFamily="34" charset="0"/>
              </a:defRPr>
            </a:lvl7pPr>
            <a:lvl8pPr eaLnBrk="0" fontAlgn="base" hangingPunct="0">
              <a:spcBef>
                <a:spcPct val="0"/>
              </a:spcBef>
              <a:spcAft>
                <a:spcPct val="0"/>
              </a:spcAft>
              <a:tabLst>
                <a:tab pos="5581650" algn="r"/>
              </a:tabLst>
              <a:defRPr>
                <a:solidFill>
                  <a:schemeClr val="tx1"/>
                </a:solidFill>
                <a:latin typeface="Arial" panose="020B0604020202020204" pitchFamily="34" charset="0"/>
              </a:defRPr>
            </a:lvl8pPr>
            <a:lvl9pPr eaLnBrk="0" fontAlgn="base" hangingPunct="0">
              <a:spcBef>
                <a:spcPct val="0"/>
              </a:spcBef>
              <a:spcAft>
                <a:spcPct val="0"/>
              </a:spcAft>
              <a:tabLst>
                <a:tab pos="55816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81650" algn="r"/>
              </a:tabLst>
            </a:pPr>
            <a:r>
              <a:rPr kumimoji="0" lang="fr-FR" altLang="fr-FR" sz="1100" b="0" i="1" u="none" strike="noStrike" cap="none" normalizeH="0" baseline="0" smtClean="0">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X</a:t>
            </a:r>
            <a:r>
              <a:rPr kumimoji="0" lang="fr-FR" altLang="fr-FR" sz="1100" b="0" i="1" u="none" strike="noStrike" cap="none" normalizeH="0" baseline="0" smtClean="0" bmk="">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A</a:t>
            </a:r>
            <a:r>
              <a:rPr kumimoji="0" lang="fr-FR" altLang="fr-FR" sz="1100" b="0" i="1" u="none" strike="noStrike" cap="none" normalizeH="0" baseline="0" smtClean="0" bmk="_Toc12637107">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 ASH:ADAPTATION - SITUATION DE HANDICAP</a:t>
            </a:r>
            <a:endParaRPr kumimoji="0" lang="fr-FR" altLang="fr-FR" sz="1100" b="0" i="1" u="none" strike="noStrike" cap="none" normalizeH="0" baseline="0" smtClean="0">
              <a:ln>
                <a:noFill/>
              </a:ln>
              <a:solidFill>
                <a:srgbClr val="2E74B5"/>
              </a:solidFill>
              <a:effectLst/>
              <a:latin typeface="Calibri Light" panose="020F03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581650" algn="r"/>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166045076"/>
              </p:ext>
            </p:extLst>
          </p:nvPr>
        </p:nvGraphicFramePr>
        <p:xfrm>
          <a:off x="1461929" y="3316484"/>
          <a:ext cx="7290185" cy="2706498"/>
        </p:xfrm>
        <a:graphic>
          <a:graphicData uri="http://schemas.openxmlformats.org/drawingml/2006/table">
            <a:tbl>
              <a:tblPr>
                <a:tableStyleId>{5C22544A-7EE6-4342-B048-85BDC9FD1C3A}</a:tableStyleId>
              </a:tblPr>
              <a:tblGrid>
                <a:gridCol w="5991160">
                  <a:extLst>
                    <a:ext uri="{9D8B030D-6E8A-4147-A177-3AD203B41FA5}">
                      <a16:colId xmlns:a16="http://schemas.microsoft.com/office/drawing/2014/main" val="20000"/>
                    </a:ext>
                  </a:extLst>
                </a:gridCol>
                <a:gridCol w="1299025">
                  <a:extLst>
                    <a:ext uri="{9D8B030D-6E8A-4147-A177-3AD203B41FA5}">
                      <a16:colId xmlns:a16="http://schemas.microsoft.com/office/drawing/2014/main" val="20001"/>
                    </a:ext>
                  </a:extLst>
                </a:gridCol>
              </a:tblGrid>
              <a:tr h="89370">
                <a:tc>
                  <a:txBody>
                    <a:bodyPr/>
                    <a:lstStyle/>
                    <a:p>
                      <a:pPr marL="107950" marR="107950">
                        <a:lnSpc>
                          <a:spcPct val="107000"/>
                        </a:lnSpc>
                        <a:spcAft>
                          <a:spcPts val="0"/>
                        </a:spcAft>
                        <a:tabLst>
                          <a:tab pos="4770755" algn="r"/>
                        </a:tabLst>
                      </a:pPr>
                      <a:r>
                        <a:rPr lang="fr-FR" sz="1100" b="1" dirty="0">
                          <a:effectLst/>
                        </a:rPr>
                        <a:t>Module : 64824 - TOULOUSE: ENSEIGNER DANS L’ÉCOLE INCLUSIVE</a:t>
                      </a:r>
                      <a:endParaRPr lang="fr-FR" sz="11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0"/>
                  </a:ext>
                </a:extLst>
              </a:tr>
              <a:tr h="831246">
                <a:tc gridSpan="2">
                  <a:txBody>
                    <a:bodyPr/>
                    <a:lstStyle/>
                    <a:p>
                      <a:pPr marL="107950">
                        <a:lnSpc>
                          <a:spcPct val="107000"/>
                        </a:lnSpc>
                        <a:spcAft>
                          <a:spcPts val="0"/>
                        </a:spcAft>
                        <a:tabLst>
                          <a:tab pos="5581015" algn="r"/>
                        </a:tabLst>
                      </a:pPr>
                      <a:r>
                        <a:rPr lang="fr-FR" sz="800" dirty="0">
                          <a:effectLst/>
                        </a:rPr>
                        <a:t>Public concerné : Enseignants non spécialisés, CPE et cadres EN prioritairement </a:t>
                      </a:r>
                    </a:p>
                    <a:p>
                      <a:pPr marL="107950">
                        <a:lnSpc>
                          <a:spcPct val="107000"/>
                        </a:lnSpc>
                        <a:spcAft>
                          <a:spcPts val="0"/>
                        </a:spcAft>
                        <a:tabLst>
                          <a:tab pos="5581015" algn="r"/>
                        </a:tabLst>
                      </a:pPr>
                      <a:r>
                        <a:rPr lang="fr-FR" sz="800" dirty="0">
                          <a:effectLst/>
                        </a:rPr>
                        <a:t>Contenu : Repères historiques sur l’inclusion en milieu scolaire. Le circuit de la notification et l’accompagnement des élèves, des collègues, des parents. L’élève à Besoin Educatif Particulier: diagnostiquer, accompagner dans le parcours de formation des élèves. Agir et réagir en classe: postures pédagogiques, choix didactiques </a:t>
                      </a:r>
                    </a:p>
                    <a:p>
                      <a:pPr marL="107950">
                        <a:lnSpc>
                          <a:spcPct val="107000"/>
                        </a:lnSpc>
                        <a:spcAft>
                          <a:spcPts val="0"/>
                        </a:spcAft>
                        <a:tabLst>
                          <a:tab pos="5581015" algn="r"/>
                        </a:tabLst>
                      </a:pPr>
                      <a:r>
                        <a:rPr lang="fr-FR" sz="800" dirty="0">
                          <a:effectLst/>
                        </a:rPr>
                        <a:t>Objectif(s) pédagogique(s) : Renforcer la connaissance des principes de l’école inclusive et des gestes professionnels qui y sont associés pour mieux cerner l’évolution contemporaine des métiers de l’enseignement/ éducation. Accueillir la diversité des élèves dans ses enseignements par le travail en équipe et des principes didactiques facilitants. </a:t>
                      </a:r>
                    </a:p>
                    <a:p>
                      <a:pPr marL="107950">
                        <a:lnSpc>
                          <a:spcPct val="107000"/>
                        </a:lnSpc>
                        <a:spcAft>
                          <a:spcPts val="0"/>
                        </a:spcAft>
                        <a:tabLst>
                          <a:tab pos="5581015" algn="r"/>
                        </a:tabLst>
                      </a:pPr>
                      <a:r>
                        <a:rPr lang="fr-FR" sz="800" dirty="0">
                          <a:effectLst/>
                        </a:rPr>
                        <a:t>Durée : 6 heures - Responsable : Julien CORDELOIS </a:t>
                      </a:r>
                    </a:p>
                    <a:p>
                      <a:pPr marL="107950">
                        <a:lnSpc>
                          <a:spcPct val="107000"/>
                        </a:lnSpc>
                        <a:spcAft>
                          <a:spcPts val="0"/>
                        </a:spcAft>
                        <a:tabLst>
                          <a:tab pos="5581015" algn="r"/>
                        </a:tabLst>
                      </a:pPr>
                      <a:r>
                        <a:rPr lang="fr-FR" sz="800" dirty="0">
                          <a:effectLst/>
                        </a:rPr>
                        <a:t>groupe 01 : 12/12/19 09.00 - 12/12/19 17.00 à TOULOUSE CEDEX</a:t>
                      </a:r>
                    </a:p>
                    <a:p>
                      <a:pPr marL="107950">
                        <a:lnSpc>
                          <a:spcPct val="107000"/>
                        </a:lnSpc>
                        <a:spcAft>
                          <a:spcPts val="0"/>
                        </a:spcAft>
                        <a:tabLst>
                          <a:tab pos="5581015" algn="r"/>
                        </a:tabLst>
                      </a:pPr>
                      <a:r>
                        <a:rPr lang="fr-FR" sz="800" dirty="0">
                          <a:effectLst/>
                        </a:rPr>
                        <a:t> </a:t>
                      </a:r>
                      <a:endParaRPr lang="fr-FR" sz="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extLst>
                  <a:ext uri="{0D108BD9-81ED-4DB2-BD59-A6C34878D82A}">
                    <a16:rowId xmlns:a16="http://schemas.microsoft.com/office/drawing/2014/main" val="10001"/>
                  </a:ext>
                </a:extLst>
              </a:tr>
              <a:tr h="89370">
                <a:tc>
                  <a:txBody>
                    <a:bodyPr/>
                    <a:lstStyle/>
                    <a:p>
                      <a:pPr marL="107950" marR="107950">
                        <a:lnSpc>
                          <a:spcPct val="107000"/>
                        </a:lnSpc>
                        <a:spcAft>
                          <a:spcPts val="0"/>
                        </a:spcAft>
                        <a:tabLst>
                          <a:tab pos="4770755" algn="r"/>
                        </a:tabLst>
                      </a:pPr>
                      <a:r>
                        <a:rPr lang="fr-FR" sz="1100" b="1" dirty="0">
                          <a:effectLst/>
                        </a:rPr>
                        <a:t>Module : 64825 - ALBI: ENSEIGNER DANS L’ÉCOLE INCLUSIVE</a:t>
                      </a:r>
                      <a:endParaRPr lang="fr-FR" sz="11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2"/>
                  </a:ext>
                </a:extLst>
              </a:tr>
              <a:tr h="831246">
                <a:tc gridSpan="2">
                  <a:txBody>
                    <a:bodyPr/>
                    <a:lstStyle/>
                    <a:p>
                      <a:pPr marL="107950">
                        <a:lnSpc>
                          <a:spcPct val="107000"/>
                        </a:lnSpc>
                        <a:spcAft>
                          <a:spcPts val="0"/>
                        </a:spcAft>
                        <a:tabLst>
                          <a:tab pos="5581015" algn="r"/>
                        </a:tabLst>
                      </a:pPr>
                      <a:r>
                        <a:rPr lang="fr-FR" sz="800" dirty="0">
                          <a:effectLst/>
                        </a:rPr>
                        <a:t>Public concerné : Enseignants non spécialisés, CPE et cadres EN prioritairement </a:t>
                      </a:r>
                    </a:p>
                    <a:p>
                      <a:pPr marL="107950">
                        <a:lnSpc>
                          <a:spcPct val="107000"/>
                        </a:lnSpc>
                        <a:spcAft>
                          <a:spcPts val="0"/>
                        </a:spcAft>
                        <a:tabLst>
                          <a:tab pos="5581015" algn="r"/>
                        </a:tabLst>
                      </a:pPr>
                      <a:r>
                        <a:rPr lang="fr-FR" sz="800" dirty="0">
                          <a:effectLst/>
                        </a:rPr>
                        <a:t>Contenu : Repères historiques sur l’inclusion en milieu scolaire Le circuit de la notification et l’accompagnement des élèves, des collègues, des parents L’élève à Besoin Educatif Particulier: diagnostiquer, accompagner dans le parcours de formation des élèves Agir et réagir en classe: postures pédagogiques, choix didactiques </a:t>
                      </a:r>
                    </a:p>
                    <a:p>
                      <a:pPr marL="107950">
                        <a:lnSpc>
                          <a:spcPct val="107000"/>
                        </a:lnSpc>
                        <a:spcAft>
                          <a:spcPts val="0"/>
                        </a:spcAft>
                        <a:tabLst>
                          <a:tab pos="5581015" algn="r"/>
                        </a:tabLst>
                      </a:pPr>
                      <a:r>
                        <a:rPr lang="fr-FR" sz="800" dirty="0">
                          <a:effectLst/>
                        </a:rPr>
                        <a:t>Objectif(s) pédagogique(s) : Renforcer la connaissance des principes de l’école inclusive et des gestes professionnels qui y sont associés pour mieux cerner l’évolution contemporaine des métiers de l’enseignement/ éducation Accueillir la diversité des élèves dans ses enseignements par le travail en équipe et d principes didactiques facilitant </a:t>
                      </a:r>
                    </a:p>
                    <a:p>
                      <a:pPr marL="107950">
                        <a:lnSpc>
                          <a:spcPct val="107000"/>
                        </a:lnSpc>
                        <a:spcAft>
                          <a:spcPts val="0"/>
                        </a:spcAft>
                        <a:tabLst>
                          <a:tab pos="5581015" algn="r"/>
                        </a:tabLst>
                      </a:pPr>
                      <a:r>
                        <a:rPr lang="fr-FR" sz="800" dirty="0">
                          <a:effectLst/>
                        </a:rPr>
                        <a:t>Durée : 6 heures - Responsable : Julien CORDELOIS </a:t>
                      </a:r>
                    </a:p>
                    <a:p>
                      <a:pPr marL="107950">
                        <a:lnSpc>
                          <a:spcPct val="107000"/>
                        </a:lnSpc>
                        <a:spcAft>
                          <a:spcPts val="0"/>
                        </a:spcAft>
                        <a:tabLst>
                          <a:tab pos="5581015" algn="r"/>
                        </a:tabLst>
                      </a:pPr>
                      <a:r>
                        <a:rPr lang="fr-FR" sz="800" dirty="0">
                          <a:effectLst/>
                        </a:rPr>
                        <a:t>groupe 01 : 07/01/20 09.00 - 07/01/20 17.00 à ALBI</a:t>
                      </a:r>
                    </a:p>
                    <a:p>
                      <a:pPr marL="107950">
                        <a:lnSpc>
                          <a:spcPct val="107000"/>
                        </a:lnSpc>
                        <a:spcAft>
                          <a:spcPts val="0"/>
                        </a:spcAft>
                        <a:tabLst>
                          <a:tab pos="5581015" algn="r"/>
                        </a:tabLst>
                      </a:pPr>
                      <a:r>
                        <a:rPr lang="fr-FR" sz="800" dirty="0">
                          <a:effectLst/>
                        </a:rPr>
                        <a:t> </a:t>
                      </a:r>
                      <a:endParaRPr lang="fr-FR" sz="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687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000" dirty="0" smtClean="0"/>
              <a:t/>
            </a:r>
            <a:br>
              <a:rPr lang="fr-FR" sz="2000" dirty="0" smtClean="0"/>
            </a:br>
            <a:r>
              <a:rPr lang="fr-FR" sz="2400" dirty="0"/>
              <a:t>Des formations accessibles en candidature individuelle au PAF 2019-2020 </a:t>
            </a:r>
            <a:r>
              <a:rPr lang="fr-FR" sz="2400" dirty="0" smtClean="0"/>
              <a:t/>
            </a:r>
            <a:br>
              <a:rPr lang="fr-FR" sz="2400" dirty="0" smtClean="0"/>
            </a:br>
            <a:r>
              <a:rPr lang="fr-FR" sz="1800" dirty="0" smtClean="0">
                <a:solidFill>
                  <a:srgbClr val="FF0000"/>
                </a:solidFill>
              </a:rPr>
              <a:t>Inscriptions </a:t>
            </a:r>
            <a:r>
              <a:rPr lang="fr-FR" sz="1800" dirty="0">
                <a:solidFill>
                  <a:srgbClr val="FF0000"/>
                </a:solidFill>
              </a:rPr>
              <a:t>ouvertes jusqu’au 19 septembre </a:t>
            </a:r>
            <a:r>
              <a:rPr lang="fr-FR" sz="1800" dirty="0" smtClean="0">
                <a:solidFill>
                  <a:srgbClr val="FF0000"/>
                </a:solidFill>
              </a:rPr>
              <a:t>2019 inclus</a:t>
            </a:r>
            <a:r>
              <a:rPr lang="fr-FR" sz="2000" dirty="0">
                <a:solidFill>
                  <a:srgbClr val="FF0000"/>
                </a:solidFill>
              </a:rPr>
              <a:t/>
            </a:r>
            <a:br>
              <a:rPr lang="fr-FR" sz="2000" dirty="0">
                <a:solidFill>
                  <a:srgbClr val="FF0000"/>
                </a:solidFill>
              </a:rPr>
            </a:br>
            <a:endParaRPr lang="fr-FR" sz="2000" dirty="0">
              <a:solidFill>
                <a:srgbClr val="FF0000"/>
              </a:solidFill>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4</a:t>
            </a:fld>
            <a:endParaRPr lang="fr-FR"/>
          </a:p>
        </p:txBody>
      </p:sp>
      <p:sp>
        <p:nvSpPr>
          <p:cNvPr id="6" name="Rectangle 1"/>
          <p:cNvSpPr>
            <a:spLocks noChangeArrowheads="1"/>
          </p:cNvSpPr>
          <p:nvPr/>
        </p:nvSpPr>
        <p:spPr bwMode="auto">
          <a:xfrm>
            <a:off x="0" y="-1334654"/>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lvl1pPr eaLnBrk="0" fontAlgn="base" hangingPunct="0">
              <a:spcBef>
                <a:spcPct val="0"/>
              </a:spcBef>
              <a:spcAft>
                <a:spcPct val="0"/>
              </a:spcAft>
              <a:tabLst>
                <a:tab pos="5581650" algn="r"/>
              </a:tabLst>
              <a:defRPr>
                <a:solidFill>
                  <a:schemeClr val="tx1"/>
                </a:solidFill>
                <a:latin typeface="Arial" panose="020B0604020202020204" pitchFamily="34" charset="0"/>
              </a:defRPr>
            </a:lvl1pPr>
            <a:lvl2pPr eaLnBrk="0" fontAlgn="base" hangingPunct="0">
              <a:spcBef>
                <a:spcPct val="0"/>
              </a:spcBef>
              <a:spcAft>
                <a:spcPct val="0"/>
              </a:spcAft>
              <a:tabLst>
                <a:tab pos="5581650" algn="r"/>
              </a:tabLst>
              <a:defRPr>
                <a:solidFill>
                  <a:schemeClr val="tx1"/>
                </a:solidFill>
                <a:latin typeface="Arial" panose="020B0604020202020204" pitchFamily="34" charset="0"/>
              </a:defRPr>
            </a:lvl2pPr>
            <a:lvl3pPr eaLnBrk="0" fontAlgn="base" hangingPunct="0">
              <a:spcBef>
                <a:spcPct val="0"/>
              </a:spcBef>
              <a:spcAft>
                <a:spcPct val="0"/>
              </a:spcAft>
              <a:tabLst>
                <a:tab pos="5581650" algn="r"/>
              </a:tabLst>
              <a:defRPr>
                <a:solidFill>
                  <a:schemeClr val="tx1"/>
                </a:solidFill>
                <a:latin typeface="Arial" panose="020B0604020202020204" pitchFamily="34" charset="0"/>
              </a:defRPr>
            </a:lvl3pPr>
            <a:lvl4pPr eaLnBrk="0" fontAlgn="base" hangingPunct="0">
              <a:spcBef>
                <a:spcPct val="0"/>
              </a:spcBef>
              <a:spcAft>
                <a:spcPct val="0"/>
              </a:spcAft>
              <a:tabLst>
                <a:tab pos="5581650" algn="r"/>
              </a:tabLst>
              <a:defRPr>
                <a:solidFill>
                  <a:schemeClr val="tx1"/>
                </a:solidFill>
                <a:latin typeface="Arial" panose="020B0604020202020204" pitchFamily="34" charset="0"/>
              </a:defRPr>
            </a:lvl4pPr>
            <a:lvl5pPr eaLnBrk="0" fontAlgn="base" hangingPunct="0">
              <a:spcBef>
                <a:spcPct val="0"/>
              </a:spcBef>
              <a:spcAft>
                <a:spcPct val="0"/>
              </a:spcAft>
              <a:tabLst>
                <a:tab pos="5581650" algn="r"/>
              </a:tabLst>
              <a:defRPr>
                <a:solidFill>
                  <a:schemeClr val="tx1"/>
                </a:solidFill>
                <a:latin typeface="Arial" panose="020B0604020202020204" pitchFamily="34" charset="0"/>
              </a:defRPr>
            </a:lvl5pPr>
            <a:lvl6pPr eaLnBrk="0" fontAlgn="base" hangingPunct="0">
              <a:spcBef>
                <a:spcPct val="0"/>
              </a:spcBef>
              <a:spcAft>
                <a:spcPct val="0"/>
              </a:spcAft>
              <a:tabLst>
                <a:tab pos="5581650" algn="r"/>
              </a:tabLst>
              <a:defRPr>
                <a:solidFill>
                  <a:schemeClr val="tx1"/>
                </a:solidFill>
                <a:latin typeface="Arial" panose="020B0604020202020204" pitchFamily="34" charset="0"/>
              </a:defRPr>
            </a:lvl6pPr>
            <a:lvl7pPr eaLnBrk="0" fontAlgn="base" hangingPunct="0">
              <a:spcBef>
                <a:spcPct val="0"/>
              </a:spcBef>
              <a:spcAft>
                <a:spcPct val="0"/>
              </a:spcAft>
              <a:tabLst>
                <a:tab pos="5581650" algn="r"/>
              </a:tabLst>
              <a:defRPr>
                <a:solidFill>
                  <a:schemeClr val="tx1"/>
                </a:solidFill>
                <a:latin typeface="Arial" panose="020B0604020202020204" pitchFamily="34" charset="0"/>
              </a:defRPr>
            </a:lvl7pPr>
            <a:lvl8pPr eaLnBrk="0" fontAlgn="base" hangingPunct="0">
              <a:spcBef>
                <a:spcPct val="0"/>
              </a:spcBef>
              <a:spcAft>
                <a:spcPct val="0"/>
              </a:spcAft>
              <a:tabLst>
                <a:tab pos="5581650" algn="r"/>
              </a:tabLst>
              <a:defRPr>
                <a:solidFill>
                  <a:schemeClr val="tx1"/>
                </a:solidFill>
                <a:latin typeface="Arial" panose="020B0604020202020204" pitchFamily="34" charset="0"/>
              </a:defRPr>
            </a:lvl8pPr>
            <a:lvl9pPr eaLnBrk="0" fontAlgn="base" hangingPunct="0">
              <a:spcBef>
                <a:spcPct val="0"/>
              </a:spcBef>
              <a:spcAft>
                <a:spcPct val="0"/>
              </a:spcAft>
              <a:tabLst>
                <a:tab pos="55816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81650" algn="r"/>
              </a:tabLst>
            </a:pPr>
            <a:r>
              <a:rPr kumimoji="0" lang="fr-FR" altLang="fr-FR" sz="1100" b="0" i="1" u="none" strike="noStrike" cap="none" normalizeH="0" baseline="0" smtClean="0">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X</a:t>
            </a:r>
            <a:r>
              <a:rPr kumimoji="0" lang="fr-FR" altLang="fr-FR" sz="1100" b="0" i="1" u="none" strike="noStrike" cap="none" normalizeH="0" baseline="0" smtClean="0" bmk="">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A</a:t>
            </a:r>
            <a:r>
              <a:rPr kumimoji="0" lang="fr-FR" altLang="fr-FR" sz="1100" b="0" i="1" u="none" strike="noStrike" cap="none" normalizeH="0" baseline="0" smtClean="0" bmk="_Toc12637107">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 ASH:ADAPTATION - SITUATION DE HANDICAP</a:t>
            </a:r>
            <a:endParaRPr kumimoji="0" lang="fr-FR" altLang="fr-FR" sz="1100" b="0" i="1" u="none" strike="noStrike" cap="none" normalizeH="0" baseline="0" smtClean="0">
              <a:ln>
                <a:noFill/>
              </a:ln>
              <a:solidFill>
                <a:srgbClr val="2E74B5"/>
              </a:solidFill>
              <a:effectLst/>
              <a:latin typeface="Calibri Light" panose="020F03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581650" algn="r"/>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269966" y="1477575"/>
            <a:ext cx="8416834" cy="6719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25392" rIns="91440" bIns="0" numCol="1" anchor="ctr" anchorCtr="0" compatLnSpc="1">
            <a:prstTxWarp prst="textNoShape">
              <a:avLst/>
            </a:prstTxWarp>
            <a:spAutoFit/>
          </a:bodyPr>
          <a:lstStyle>
            <a:lvl1pPr eaLnBrk="0" fontAlgn="base" hangingPunct="0">
              <a:spcBef>
                <a:spcPct val="0"/>
              </a:spcBef>
              <a:spcAft>
                <a:spcPct val="0"/>
              </a:spcAft>
              <a:tabLst>
                <a:tab pos="5581650" algn="r"/>
              </a:tabLst>
              <a:defRPr>
                <a:solidFill>
                  <a:schemeClr val="tx1"/>
                </a:solidFill>
                <a:latin typeface="Arial" panose="020B0604020202020204" pitchFamily="34" charset="0"/>
              </a:defRPr>
            </a:lvl1pPr>
            <a:lvl2pPr eaLnBrk="0" fontAlgn="base" hangingPunct="0">
              <a:spcBef>
                <a:spcPct val="0"/>
              </a:spcBef>
              <a:spcAft>
                <a:spcPct val="0"/>
              </a:spcAft>
              <a:tabLst>
                <a:tab pos="5581650" algn="r"/>
              </a:tabLst>
              <a:defRPr>
                <a:solidFill>
                  <a:schemeClr val="tx1"/>
                </a:solidFill>
                <a:latin typeface="Arial" panose="020B0604020202020204" pitchFamily="34" charset="0"/>
              </a:defRPr>
            </a:lvl2pPr>
            <a:lvl3pPr eaLnBrk="0" fontAlgn="base" hangingPunct="0">
              <a:spcBef>
                <a:spcPct val="0"/>
              </a:spcBef>
              <a:spcAft>
                <a:spcPct val="0"/>
              </a:spcAft>
              <a:tabLst>
                <a:tab pos="5581650" algn="r"/>
              </a:tabLst>
              <a:defRPr>
                <a:solidFill>
                  <a:schemeClr val="tx1"/>
                </a:solidFill>
                <a:latin typeface="Arial" panose="020B0604020202020204" pitchFamily="34" charset="0"/>
              </a:defRPr>
            </a:lvl3pPr>
            <a:lvl4pPr eaLnBrk="0" fontAlgn="base" hangingPunct="0">
              <a:spcBef>
                <a:spcPct val="0"/>
              </a:spcBef>
              <a:spcAft>
                <a:spcPct val="0"/>
              </a:spcAft>
              <a:tabLst>
                <a:tab pos="5581650" algn="r"/>
              </a:tabLst>
              <a:defRPr>
                <a:solidFill>
                  <a:schemeClr val="tx1"/>
                </a:solidFill>
                <a:latin typeface="Arial" panose="020B0604020202020204" pitchFamily="34" charset="0"/>
              </a:defRPr>
            </a:lvl4pPr>
            <a:lvl5pPr eaLnBrk="0" fontAlgn="base" hangingPunct="0">
              <a:spcBef>
                <a:spcPct val="0"/>
              </a:spcBef>
              <a:spcAft>
                <a:spcPct val="0"/>
              </a:spcAft>
              <a:tabLst>
                <a:tab pos="5581650" algn="r"/>
              </a:tabLst>
              <a:defRPr>
                <a:solidFill>
                  <a:schemeClr val="tx1"/>
                </a:solidFill>
                <a:latin typeface="Arial" panose="020B0604020202020204" pitchFamily="34" charset="0"/>
              </a:defRPr>
            </a:lvl5pPr>
            <a:lvl6pPr eaLnBrk="0" fontAlgn="base" hangingPunct="0">
              <a:spcBef>
                <a:spcPct val="0"/>
              </a:spcBef>
              <a:spcAft>
                <a:spcPct val="0"/>
              </a:spcAft>
              <a:tabLst>
                <a:tab pos="5581650" algn="r"/>
              </a:tabLst>
              <a:defRPr>
                <a:solidFill>
                  <a:schemeClr val="tx1"/>
                </a:solidFill>
                <a:latin typeface="Arial" panose="020B0604020202020204" pitchFamily="34" charset="0"/>
              </a:defRPr>
            </a:lvl6pPr>
            <a:lvl7pPr eaLnBrk="0" fontAlgn="base" hangingPunct="0">
              <a:spcBef>
                <a:spcPct val="0"/>
              </a:spcBef>
              <a:spcAft>
                <a:spcPct val="0"/>
              </a:spcAft>
              <a:tabLst>
                <a:tab pos="5581650" algn="r"/>
              </a:tabLst>
              <a:defRPr>
                <a:solidFill>
                  <a:schemeClr val="tx1"/>
                </a:solidFill>
                <a:latin typeface="Arial" panose="020B0604020202020204" pitchFamily="34" charset="0"/>
              </a:defRPr>
            </a:lvl7pPr>
            <a:lvl8pPr eaLnBrk="0" fontAlgn="base" hangingPunct="0">
              <a:spcBef>
                <a:spcPct val="0"/>
              </a:spcBef>
              <a:spcAft>
                <a:spcPct val="0"/>
              </a:spcAft>
              <a:tabLst>
                <a:tab pos="5581650" algn="r"/>
              </a:tabLst>
              <a:defRPr>
                <a:solidFill>
                  <a:schemeClr val="tx1"/>
                </a:solidFill>
                <a:latin typeface="Arial" panose="020B0604020202020204" pitchFamily="34" charset="0"/>
              </a:defRPr>
            </a:lvl8pPr>
            <a:lvl9pPr eaLnBrk="0" fontAlgn="base" hangingPunct="0">
              <a:spcBef>
                <a:spcPct val="0"/>
              </a:spcBef>
              <a:spcAft>
                <a:spcPct val="0"/>
              </a:spcAft>
              <a:tabLst>
                <a:tab pos="5581650" algn="r"/>
              </a:tabLst>
              <a:defRPr>
                <a:solidFill>
                  <a:schemeClr val="tx1"/>
                </a:solidFill>
                <a:latin typeface="Arial" panose="020B0604020202020204" pitchFamily="34" charset="0"/>
              </a:defRPr>
            </a:lvl9pPr>
          </a:lstStyle>
          <a:p>
            <a:pPr marL="914400" marR="0" lvl="2" indent="0" algn="l" defTabSz="914400" rtl="0" eaLnBrk="0" fontAlgn="base" latinLnBrk="0" hangingPunct="0">
              <a:lnSpc>
                <a:spcPct val="100000"/>
              </a:lnSpc>
              <a:spcBef>
                <a:spcPct val="0"/>
              </a:spcBef>
              <a:spcAft>
                <a:spcPct val="0"/>
              </a:spcAft>
              <a:buClrTx/>
              <a:buSzTx/>
              <a:buFontTx/>
              <a:buChar char="•"/>
              <a:tabLst>
                <a:tab pos="5581650" algn="r"/>
              </a:tabLst>
            </a:pPr>
            <a:r>
              <a:rPr kumimoji="0" lang="fr-FR" altLang="fr-FR" sz="1300" b="1" i="0" u="none" strike="noStrike" cap="none" normalizeH="0" baseline="0" dirty="0" smtClean="0" bmk="orientation3">
                <a:ln>
                  <a:noFill/>
                </a:ln>
                <a:solidFill>
                  <a:srgbClr val="99CC00"/>
                </a:solidFill>
                <a:effectLst/>
                <a:latin typeface="Arial Narrow" panose="020B0606020202030204" pitchFamily="34" charset="0"/>
                <a:ea typeface="Times New Roman" panose="02020603050405020304" pitchFamily="18" charset="0"/>
                <a:cs typeface="Arial" panose="020B0604020202020204" pitchFamily="34" charset="0"/>
              </a:rPr>
              <a:t>PRENDRE EN COMPTE LA DIVERSITE DES ELEVES</a:t>
            </a:r>
            <a:endParaRPr kumimoji="0" lang="fr-FR" altLang="fr-FR" sz="1300" b="1" i="0" u="none" strike="noStrike" cap="none" normalizeH="0" baseline="0" dirty="0" smtClean="0" bmk="">
              <a:ln>
                <a:noFill/>
              </a:ln>
              <a:solidFill>
                <a:srgbClr val="99CC00"/>
              </a:solidFill>
              <a:effectLst/>
              <a:latin typeface="Arial Narrow" panose="020B0606020202030204" pitchFamily="34" charset="0"/>
              <a:ea typeface="Times New Roman" panose="02020603050405020304" pitchFamily="18" charset="0"/>
              <a:cs typeface="Arial" panose="020B0604020202020204"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5581650" algn="r"/>
              </a:tabLst>
            </a:pPr>
            <a:r>
              <a:rPr kumimoji="0" lang="fr-FR" altLang="fr-FR" sz="1100" b="0" i="1" u="none" strike="noStrike" cap="none" normalizeH="0" baseline="0" dirty="0" smtClean="0" bmk="">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AA</a:t>
            </a:r>
            <a:r>
              <a:rPr kumimoji="0" lang="fr-FR" altLang="fr-FR" sz="1100" b="0" i="1" u="none" strike="noStrike" cap="none" normalizeH="0" baseline="0" dirty="0" smtClean="0" bmk="_Toc12637114">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 COMPETENCES TRANSVERSALES</a:t>
            </a:r>
            <a:endParaRPr kumimoji="0" lang="fr-FR" altLang="fr-FR" sz="1100" b="0" i="1" u="none" strike="noStrike" cap="none" normalizeH="0" baseline="0" dirty="0" smtClean="0">
              <a:ln>
                <a:noFill/>
              </a:ln>
              <a:solidFill>
                <a:srgbClr val="2E74B5"/>
              </a:solidFill>
              <a:effectLst/>
              <a:latin typeface="Calibri Light" panose="020F03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581650" algn="r"/>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 name="Espace réservé du contenu 9"/>
          <p:cNvSpPr>
            <a:spLocks noGrp="1"/>
          </p:cNvSpPr>
          <p:nvPr>
            <p:ph idx="1"/>
          </p:nvPr>
        </p:nvSpPr>
        <p:spPr/>
        <p:txBody>
          <a:bodyPr/>
          <a:lstStyle/>
          <a:p>
            <a:pPr marL="0" lvl="0" indent="0">
              <a:lnSpc>
                <a:spcPct val="107000"/>
              </a:lnSpc>
              <a:spcBef>
                <a:spcPts val="0"/>
              </a:spcBef>
              <a:buClrTx/>
              <a:buSzTx/>
              <a:buNone/>
              <a:defRPr/>
            </a:pPr>
            <a:endParaRPr lang="fr-FR" dirty="0" smtClean="0"/>
          </a:p>
          <a:p>
            <a:pPr marL="0" lvl="0" indent="0">
              <a:lnSpc>
                <a:spcPct val="107000"/>
              </a:lnSpc>
              <a:spcBef>
                <a:spcPts val="0"/>
              </a:spcBef>
              <a:buClrTx/>
              <a:buSzTx/>
              <a:buNone/>
              <a:defRPr/>
            </a:pPr>
            <a:endParaRPr lang="fr-FR" sz="1200" dirty="0" smtClean="0">
              <a:solidFill>
                <a:schemeClr val="tx1"/>
              </a:solidFill>
              <a:latin typeface="+mn-lt"/>
            </a:endParaRPr>
          </a:p>
          <a:p>
            <a:pPr marL="0" lvl="0" indent="0">
              <a:lnSpc>
                <a:spcPct val="107000"/>
              </a:lnSpc>
              <a:spcBef>
                <a:spcPts val="0"/>
              </a:spcBef>
              <a:buClrTx/>
              <a:buSzTx/>
              <a:buNone/>
              <a:defRPr/>
            </a:pPr>
            <a:r>
              <a:rPr lang="fr-FR" sz="1200" dirty="0" smtClean="0">
                <a:solidFill>
                  <a:schemeClr val="tx1"/>
                </a:solidFill>
                <a:latin typeface="+mn-lt"/>
              </a:rPr>
              <a:t>DISPOSITIF </a:t>
            </a:r>
            <a:r>
              <a:rPr lang="fr-FR" sz="1200" dirty="0">
                <a:solidFill>
                  <a:schemeClr val="tx1"/>
                </a:solidFill>
                <a:latin typeface="+mn-lt"/>
              </a:rPr>
              <a:t>: 19A0160099 - CC4 PRENDRE EN COMPTE LA DIVERSITE DES </a:t>
            </a:r>
            <a:r>
              <a:rPr lang="fr-FR" sz="1200" dirty="0" smtClean="0">
                <a:solidFill>
                  <a:schemeClr val="tx1"/>
                </a:solidFill>
                <a:latin typeface="+mn-lt"/>
              </a:rPr>
              <a:t>ELEVES </a:t>
            </a:r>
          </a:p>
          <a:p>
            <a:pPr marL="0" lvl="0" indent="0">
              <a:lnSpc>
                <a:spcPct val="107000"/>
              </a:lnSpc>
              <a:spcBef>
                <a:spcPts val="0"/>
              </a:spcBef>
              <a:buClrTx/>
              <a:buSzTx/>
              <a:buNone/>
              <a:defRPr/>
            </a:pPr>
            <a:r>
              <a:rPr lang="fr-FR" sz="1100" dirty="0" smtClean="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Pages 20 </a:t>
            </a:r>
            <a:r>
              <a:rPr lang="fr-FR" sz="1100"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et </a:t>
            </a:r>
            <a:r>
              <a:rPr lang="fr-FR" sz="1100" dirty="0" smtClean="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21 </a:t>
            </a:r>
            <a:r>
              <a:rPr lang="fr-FR" sz="1100"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du catalogue du </a:t>
            </a:r>
            <a:r>
              <a:rPr lang="fr-FR" sz="1100" dirty="0" smtClean="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PAF consultable </a:t>
            </a:r>
            <a:r>
              <a:rPr lang="fr-FR" sz="1100" dirty="0">
                <a:solidFill>
                  <a:srgbClr val="00B050"/>
                </a:solidFill>
                <a:latin typeface="Arial Narrow" panose="020B0606020202030204" pitchFamily="34" charset="0"/>
                <a:ea typeface="Times New Roman" panose="02020603050405020304" pitchFamily="18" charset="0"/>
                <a:cs typeface="Times New Roman" panose="02020603050405020304" pitchFamily="18" charset="0"/>
              </a:rPr>
              <a:t>sur :http://web.ac-toulouse.fr/paf </a:t>
            </a:r>
          </a:p>
          <a:p>
            <a:pPr marL="0" lvl="0" indent="0" algn="ctr">
              <a:lnSpc>
                <a:spcPct val="107000"/>
              </a:lnSpc>
              <a:spcBef>
                <a:spcPts val="0"/>
              </a:spcBef>
              <a:buClrTx/>
              <a:buSzTx/>
              <a:buNone/>
              <a:defRPr/>
            </a:pPr>
            <a:endParaRPr lang="fr-FR" sz="1200" dirty="0" smtClean="0">
              <a:solidFill>
                <a:schemeClr val="tx1"/>
              </a:solidFill>
              <a:latin typeface="+mn-lt"/>
            </a:endParaRPr>
          </a:p>
          <a:p>
            <a:pPr marL="0" indent="0">
              <a:buNone/>
            </a:pPr>
            <a:endParaRPr lang="fr-FR" sz="1200" dirty="0">
              <a:solidFill>
                <a:schemeClr val="tx1"/>
              </a:solidFill>
              <a:latin typeface="+mn-lt"/>
            </a:endParaRPr>
          </a:p>
          <a:p>
            <a:pPr marL="0" indent="0">
              <a:buNone/>
            </a:pPr>
            <a:endParaRPr lang="fr-FR" sz="1200" dirty="0"/>
          </a:p>
        </p:txBody>
      </p:sp>
      <p:graphicFrame>
        <p:nvGraphicFramePr>
          <p:cNvPr id="11" name="Tableau 10"/>
          <p:cNvGraphicFramePr>
            <a:graphicFrameLocks noGrp="1"/>
          </p:cNvGraphicFramePr>
          <p:nvPr>
            <p:extLst>
              <p:ext uri="{D42A27DB-BD31-4B8C-83A1-F6EECF244321}">
                <p14:modId xmlns:p14="http://schemas.microsoft.com/office/powerpoint/2010/main" val="1973564310"/>
              </p:ext>
            </p:extLst>
          </p:nvPr>
        </p:nvGraphicFramePr>
        <p:xfrm>
          <a:off x="805400" y="2438401"/>
          <a:ext cx="6567805" cy="1222820"/>
        </p:xfrm>
        <a:graphic>
          <a:graphicData uri="http://schemas.openxmlformats.org/drawingml/2006/table">
            <a:tbl>
              <a:tblPr>
                <a:tableStyleId>{5C22544A-7EE6-4342-B048-85BDC9FD1C3A}</a:tableStyleId>
              </a:tblPr>
              <a:tblGrid>
                <a:gridCol w="5397500">
                  <a:extLst>
                    <a:ext uri="{9D8B030D-6E8A-4147-A177-3AD203B41FA5}">
                      <a16:colId xmlns:a16="http://schemas.microsoft.com/office/drawing/2014/main" val="20000"/>
                    </a:ext>
                  </a:extLst>
                </a:gridCol>
                <a:gridCol w="1170305">
                  <a:extLst>
                    <a:ext uri="{9D8B030D-6E8A-4147-A177-3AD203B41FA5}">
                      <a16:colId xmlns:a16="http://schemas.microsoft.com/office/drawing/2014/main" val="20001"/>
                    </a:ext>
                  </a:extLst>
                </a:gridCol>
              </a:tblGrid>
              <a:tr h="159758">
                <a:tc>
                  <a:txBody>
                    <a:bodyPr/>
                    <a:lstStyle/>
                    <a:p>
                      <a:pPr marL="107950" marR="107950">
                        <a:lnSpc>
                          <a:spcPct val="107000"/>
                        </a:lnSpc>
                        <a:spcAft>
                          <a:spcPts val="0"/>
                        </a:spcAft>
                        <a:tabLst>
                          <a:tab pos="4770755" algn="r"/>
                        </a:tabLst>
                      </a:pPr>
                      <a:r>
                        <a:rPr lang="fr-FR" sz="1100" b="1" dirty="0">
                          <a:effectLst/>
                        </a:rPr>
                        <a:t>Module : 64469 - ÉLÈVES À HAUT POTENTIEL DS UNE ÉCOLE INCLUSIVE</a:t>
                      </a:r>
                      <a:endParaRPr lang="fr-FR" sz="11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0"/>
                  </a:ext>
                </a:extLst>
              </a:tr>
              <a:tr h="0">
                <a:tc gridSpan="2">
                  <a:txBody>
                    <a:bodyPr/>
                    <a:lstStyle/>
                    <a:p>
                      <a:pPr marL="107950">
                        <a:lnSpc>
                          <a:spcPct val="107000"/>
                        </a:lnSpc>
                        <a:spcAft>
                          <a:spcPts val="0"/>
                        </a:spcAft>
                        <a:tabLst>
                          <a:tab pos="5581015" algn="r"/>
                        </a:tabLst>
                      </a:pPr>
                      <a:r>
                        <a:rPr lang="fr-FR" sz="800" dirty="0">
                          <a:effectLst/>
                        </a:rPr>
                        <a:t>Public concerné : Enseignants du second degré non spécialisés </a:t>
                      </a:r>
                    </a:p>
                    <a:p>
                      <a:pPr marL="107950">
                        <a:lnSpc>
                          <a:spcPct val="107000"/>
                        </a:lnSpc>
                        <a:spcAft>
                          <a:spcPts val="0"/>
                        </a:spcAft>
                        <a:tabLst>
                          <a:tab pos="5581015" algn="r"/>
                        </a:tabLst>
                      </a:pPr>
                      <a:r>
                        <a:rPr lang="fr-FR" sz="800" dirty="0">
                          <a:effectLst/>
                        </a:rPr>
                        <a:t>Contenu : connaître les élèves à haut potentiel, connaître les troubles parfois associés. Réfléchir aux outils pédagogiques adaptés à leurs besoins. Impulser une dynamique d’équipe au niveau de l’établissement scolaire du stagiaire. </a:t>
                      </a:r>
                    </a:p>
                    <a:p>
                      <a:pPr marL="107950">
                        <a:lnSpc>
                          <a:spcPct val="107000"/>
                        </a:lnSpc>
                        <a:spcAft>
                          <a:spcPts val="0"/>
                        </a:spcAft>
                        <a:tabLst>
                          <a:tab pos="5581015" algn="r"/>
                        </a:tabLst>
                      </a:pPr>
                      <a:r>
                        <a:rPr lang="fr-FR" sz="800" dirty="0">
                          <a:effectLst/>
                        </a:rPr>
                        <a:t>Objectif(s) pédagogique(s) : mieux connaître les élèves à haut potentiel et proposer des pratiques pédagogiques adaptées. Favoriser la mise en </a:t>
                      </a:r>
                      <a:r>
                        <a:rPr lang="fr-FR" sz="800" dirty="0" err="1">
                          <a:effectLst/>
                        </a:rPr>
                        <a:t>oeuvre</a:t>
                      </a:r>
                      <a:r>
                        <a:rPr lang="fr-FR" sz="800" dirty="0">
                          <a:effectLst/>
                        </a:rPr>
                        <a:t> de parcours de formation ambitieux. Impulser une dynamique d’équipe au niveau des établissements scolaires. </a:t>
                      </a:r>
                    </a:p>
                    <a:p>
                      <a:pPr marL="107950">
                        <a:lnSpc>
                          <a:spcPct val="107000"/>
                        </a:lnSpc>
                        <a:spcAft>
                          <a:spcPts val="0"/>
                        </a:spcAft>
                        <a:tabLst>
                          <a:tab pos="5581015" algn="r"/>
                        </a:tabLst>
                      </a:pPr>
                      <a:r>
                        <a:rPr lang="fr-FR" sz="800" dirty="0">
                          <a:effectLst/>
                        </a:rPr>
                        <a:t>Durée : 6 heures - Responsable : Frédéric DETCHART </a:t>
                      </a:r>
                    </a:p>
                    <a:p>
                      <a:pPr marL="107950">
                        <a:lnSpc>
                          <a:spcPct val="107000"/>
                        </a:lnSpc>
                        <a:spcAft>
                          <a:spcPts val="0"/>
                        </a:spcAft>
                        <a:tabLst>
                          <a:tab pos="5581015" algn="r"/>
                        </a:tabLst>
                      </a:pPr>
                      <a:r>
                        <a:rPr lang="fr-FR" sz="800" dirty="0">
                          <a:effectLst/>
                        </a:rPr>
                        <a:t> </a:t>
                      </a:r>
                    </a:p>
                    <a:p>
                      <a:pPr marL="107950">
                        <a:lnSpc>
                          <a:spcPct val="107000"/>
                        </a:lnSpc>
                        <a:spcAft>
                          <a:spcPts val="0"/>
                        </a:spcAft>
                        <a:tabLst>
                          <a:tab pos="5581015" algn="r"/>
                        </a:tabLst>
                      </a:pPr>
                      <a:r>
                        <a:rPr lang="fr-FR" sz="800" dirty="0">
                          <a:effectLst/>
                        </a:rPr>
                        <a:t> </a:t>
                      </a:r>
                      <a:endParaRPr lang="fr-FR" sz="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1672513368"/>
              </p:ext>
            </p:extLst>
          </p:nvPr>
        </p:nvGraphicFramePr>
        <p:xfrm>
          <a:off x="805399" y="3641591"/>
          <a:ext cx="6567805" cy="2445640"/>
        </p:xfrm>
        <a:graphic>
          <a:graphicData uri="http://schemas.openxmlformats.org/drawingml/2006/table">
            <a:tbl>
              <a:tblPr>
                <a:tableStyleId>{5C22544A-7EE6-4342-B048-85BDC9FD1C3A}</a:tableStyleId>
              </a:tblPr>
              <a:tblGrid>
                <a:gridCol w="5397500">
                  <a:extLst>
                    <a:ext uri="{9D8B030D-6E8A-4147-A177-3AD203B41FA5}">
                      <a16:colId xmlns:a16="http://schemas.microsoft.com/office/drawing/2014/main" val="20000"/>
                    </a:ext>
                  </a:extLst>
                </a:gridCol>
                <a:gridCol w="1170305">
                  <a:extLst>
                    <a:ext uri="{9D8B030D-6E8A-4147-A177-3AD203B41FA5}">
                      <a16:colId xmlns:a16="http://schemas.microsoft.com/office/drawing/2014/main" val="20001"/>
                    </a:ext>
                  </a:extLst>
                </a:gridCol>
              </a:tblGrid>
              <a:tr h="0">
                <a:tc>
                  <a:txBody>
                    <a:bodyPr/>
                    <a:lstStyle/>
                    <a:p>
                      <a:pPr marL="107950" marR="107950">
                        <a:lnSpc>
                          <a:spcPct val="107000"/>
                        </a:lnSpc>
                        <a:spcAft>
                          <a:spcPts val="0"/>
                        </a:spcAft>
                        <a:tabLst>
                          <a:tab pos="4770755" algn="r"/>
                        </a:tabLst>
                      </a:pPr>
                      <a:r>
                        <a:rPr lang="fr-FR" sz="1100" b="1" dirty="0">
                          <a:effectLst/>
                        </a:rPr>
                        <a:t>Module : 64470 - LES ÉLÈVES PERTURBATEURS</a:t>
                      </a:r>
                      <a:endParaRPr lang="fr-FR" sz="11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0"/>
                  </a:ext>
                </a:extLst>
              </a:tr>
              <a:tr h="0">
                <a:tc gridSpan="2">
                  <a:txBody>
                    <a:bodyPr/>
                    <a:lstStyle/>
                    <a:p>
                      <a:pPr marL="107950">
                        <a:lnSpc>
                          <a:spcPct val="107000"/>
                        </a:lnSpc>
                        <a:spcAft>
                          <a:spcPts val="0"/>
                        </a:spcAft>
                        <a:tabLst>
                          <a:tab pos="5581015" algn="r"/>
                        </a:tabLst>
                      </a:pPr>
                      <a:r>
                        <a:rPr lang="fr-FR" sz="800">
                          <a:effectLst/>
                        </a:rPr>
                        <a:t>Public concerné : enseignants du second degré non spécialisés </a:t>
                      </a:r>
                    </a:p>
                    <a:p>
                      <a:pPr marL="107950">
                        <a:lnSpc>
                          <a:spcPct val="107000"/>
                        </a:lnSpc>
                        <a:spcAft>
                          <a:spcPts val="0"/>
                        </a:spcAft>
                        <a:tabLst>
                          <a:tab pos="5581015" algn="r"/>
                        </a:tabLst>
                      </a:pPr>
                      <a:r>
                        <a:rPr lang="fr-FR" sz="800">
                          <a:effectLst/>
                        </a:rPr>
                        <a:t>Contenu : accompagner les équipes pédagogiques dans la gestion des élèves perturbateurs; leur permettre de développer des solutions professionnelles concrètes et efficaces. </a:t>
                      </a:r>
                    </a:p>
                    <a:p>
                      <a:pPr marL="107950">
                        <a:lnSpc>
                          <a:spcPct val="107000"/>
                        </a:lnSpc>
                        <a:spcAft>
                          <a:spcPts val="0"/>
                        </a:spcAft>
                        <a:tabLst>
                          <a:tab pos="5581015" algn="r"/>
                        </a:tabLst>
                      </a:pPr>
                      <a:r>
                        <a:rPr lang="fr-FR" sz="800">
                          <a:effectLst/>
                        </a:rPr>
                        <a:t>Objectif(s) pédagogique(s) : apports théoriques sur les profils des élèves perturbateurs et leurs différentes expressions. Les différentes natures des troubles du comportement. Présentation de pistes pédagogiques et didactiques. Analyse de pratiques et de situations rencontrées afin de construire des réponses adaptées. </a:t>
                      </a:r>
                    </a:p>
                    <a:p>
                      <a:pPr marL="107950">
                        <a:lnSpc>
                          <a:spcPct val="107000"/>
                        </a:lnSpc>
                        <a:spcAft>
                          <a:spcPts val="0"/>
                        </a:spcAft>
                        <a:tabLst>
                          <a:tab pos="5581015" algn="r"/>
                        </a:tabLst>
                      </a:pPr>
                      <a:r>
                        <a:rPr lang="fr-FR" sz="800">
                          <a:effectLst/>
                        </a:rPr>
                        <a:t>Durée : 12 heures - Responsable : Frédéric DETCHART </a:t>
                      </a:r>
                    </a:p>
                    <a:p>
                      <a:pPr marL="107950">
                        <a:lnSpc>
                          <a:spcPct val="107000"/>
                        </a:lnSpc>
                        <a:spcAft>
                          <a:spcPts val="0"/>
                        </a:spcAft>
                        <a:tabLst>
                          <a:tab pos="5581015" algn="r"/>
                        </a:tabLst>
                      </a:pPr>
                      <a:r>
                        <a:rPr lang="fr-FR" sz="800">
                          <a:effectLst/>
                        </a:rPr>
                        <a:t> </a:t>
                      </a:r>
                    </a:p>
                    <a:p>
                      <a:pPr marL="107950">
                        <a:lnSpc>
                          <a:spcPct val="107000"/>
                        </a:lnSpc>
                        <a:spcAft>
                          <a:spcPts val="0"/>
                        </a:spcAft>
                        <a:tabLst>
                          <a:tab pos="5581015" algn="r"/>
                        </a:tabLst>
                      </a:pPr>
                      <a:r>
                        <a:rPr lang="fr-FR" sz="800">
                          <a:effectLst/>
                        </a:rPr>
                        <a:t> </a:t>
                      </a:r>
                      <a:endParaRPr lang="fr-FR" sz="8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extLst>
                  <a:ext uri="{0D108BD9-81ED-4DB2-BD59-A6C34878D82A}">
                    <a16:rowId xmlns:a16="http://schemas.microsoft.com/office/drawing/2014/main" val="10001"/>
                  </a:ext>
                </a:extLst>
              </a:tr>
              <a:tr h="0">
                <a:tc>
                  <a:txBody>
                    <a:bodyPr/>
                    <a:lstStyle/>
                    <a:p>
                      <a:pPr marL="107950" marR="107950">
                        <a:lnSpc>
                          <a:spcPct val="107000"/>
                        </a:lnSpc>
                        <a:spcAft>
                          <a:spcPts val="0"/>
                        </a:spcAft>
                        <a:tabLst>
                          <a:tab pos="4770755" algn="r"/>
                        </a:tabLst>
                      </a:pPr>
                      <a:r>
                        <a:rPr lang="fr-FR" sz="1100" b="1" dirty="0">
                          <a:effectLst/>
                        </a:rPr>
                        <a:t>Module : 64471 - ÉLÈVES PORTEURS D’AUTISME EN CLASSE ORDINAIRE</a:t>
                      </a:r>
                      <a:endParaRPr lang="fr-FR" sz="11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2"/>
                  </a:ext>
                </a:extLst>
              </a:tr>
              <a:tr h="0">
                <a:tc gridSpan="2">
                  <a:txBody>
                    <a:bodyPr/>
                    <a:lstStyle/>
                    <a:p>
                      <a:pPr marL="107950">
                        <a:lnSpc>
                          <a:spcPct val="107000"/>
                        </a:lnSpc>
                        <a:spcAft>
                          <a:spcPts val="0"/>
                        </a:spcAft>
                        <a:tabLst>
                          <a:tab pos="5581015" algn="r"/>
                        </a:tabLst>
                      </a:pPr>
                      <a:r>
                        <a:rPr lang="fr-FR" sz="800" dirty="0">
                          <a:effectLst/>
                        </a:rPr>
                        <a:t>Public concerné : enseignants du second degré scolarisant des élèves avec troubles du spectre de l’autisme </a:t>
                      </a:r>
                    </a:p>
                    <a:p>
                      <a:pPr marL="107950">
                        <a:lnSpc>
                          <a:spcPct val="107000"/>
                        </a:lnSpc>
                        <a:spcAft>
                          <a:spcPts val="0"/>
                        </a:spcAft>
                        <a:tabLst>
                          <a:tab pos="5581015" algn="r"/>
                        </a:tabLst>
                      </a:pPr>
                      <a:r>
                        <a:rPr lang="fr-FR" sz="800" dirty="0">
                          <a:effectLst/>
                        </a:rPr>
                        <a:t>Contenu : apports théoriques sur les élèves avec troubles du spectre de l’autisme et leurs différentes expressions. Mettre en </a:t>
                      </a:r>
                      <a:r>
                        <a:rPr lang="fr-FR" sz="800" dirty="0" err="1">
                          <a:effectLst/>
                        </a:rPr>
                        <a:t>oeuvre</a:t>
                      </a:r>
                      <a:r>
                        <a:rPr lang="fr-FR" sz="800" dirty="0">
                          <a:effectLst/>
                        </a:rPr>
                        <a:t> des pratiques pédagogiques adaptées. </a:t>
                      </a:r>
                    </a:p>
                    <a:p>
                      <a:pPr marL="107950">
                        <a:lnSpc>
                          <a:spcPct val="107000"/>
                        </a:lnSpc>
                        <a:spcAft>
                          <a:spcPts val="0"/>
                        </a:spcAft>
                        <a:tabLst>
                          <a:tab pos="5581015" algn="r"/>
                        </a:tabLst>
                      </a:pPr>
                      <a:r>
                        <a:rPr lang="fr-FR" sz="800" dirty="0">
                          <a:effectLst/>
                        </a:rPr>
                        <a:t>Objectif(s) pédagogique(s) : accompagner les équipes pédagogiques dans la prise en charge pédagogique des élèves avec troubles du spectre de l’autisme. </a:t>
                      </a:r>
                    </a:p>
                    <a:p>
                      <a:pPr marL="107950">
                        <a:lnSpc>
                          <a:spcPct val="107000"/>
                        </a:lnSpc>
                        <a:spcAft>
                          <a:spcPts val="0"/>
                        </a:spcAft>
                        <a:tabLst>
                          <a:tab pos="5581015" algn="r"/>
                        </a:tabLst>
                      </a:pPr>
                      <a:r>
                        <a:rPr lang="fr-FR" sz="800" dirty="0">
                          <a:effectLst/>
                        </a:rPr>
                        <a:t>Durée : 6 heures - Responsable : Frédéric DETCHART </a:t>
                      </a:r>
                    </a:p>
                    <a:p>
                      <a:pPr marL="107950">
                        <a:lnSpc>
                          <a:spcPct val="107000"/>
                        </a:lnSpc>
                        <a:spcAft>
                          <a:spcPts val="0"/>
                        </a:spcAft>
                        <a:tabLst>
                          <a:tab pos="5581015" algn="r"/>
                        </a:tabLst>
                      </a:pPr>
                      <a:r>
                        <a:rPr lang="fr-FR" sz="800" dirty="0">
                          <a:effectLst/>
                        </a:rPr>
                        <a:t> </a:t>
                      </a:r>
                    </a:p>
                    <a:p>
                      <a:pPr marL="107950">
                        <a:lnSpc>
                          <a:spcPct val="107000"/>
                        </a:lnSpc>
                        <a:spcAft>
                          <a:spcPts val="0"/>
                        </a:spcAft>
                        <a:tabLst>
                          <a:tab pos="5581015" algn="r"/>
                        </a:tabLst>
                      </a:pPr>
                      <a:r>
                        <a:rPr lang="fr-FR" sz="800" dirty="0">
                          <a:effectLst/>
                        </a:rPr>
                        <a:t> </a:t>
                      </a:r>
                      <a:endParaRPr lang="fr-FR" sz="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7792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000" dirty="0" smtClean="0"/>
              <a:t/>
            </a:r>
            <a:br>
              <a:rPr lang="fr-FR" sz="2000" dirty="0" smtClean="0"/>
            </a:br>
            <a:r>
              <a:rPr lang="fr-FR" sz="2400" dirty="0"/>
              <a:t>Des formations accessibles en candidature individuelle au PAF 2019-2020 </a:t>
            </a:r>
            <a:r>
              <a:rPr lang="fr-FR" sz="2400" dirty="0" smtClean="0"/>
              <a:t/>
            </a:r>
            <a:br>
              <a:rPr lang="fr-FR" sz="2400" dirty="0" smtClean="0"/>
            </a:br>
            <a:r>
              <a:rPr lang="fr-FR" sz="1800" dirty="0" smtClean="0">
                <a:solidFill>
                  <a:srgbClr val="FF0000"/>
                </a:solidFill>
              </a:rPr>
              <a:t>Inscriptions </a:t>
            </a:r>
            <a:r>
              <a:rPr lang="fr-FR" sz="1800" dirty="0">
                <a:solidFill>
                  <a:srgbClr val="FF0000"/>
                </a:solidFill>
              </a:rPr>
              <a:t>ouvertes jusqu’au 19 septembre </a:t>
            </a:r>
            <a:r>
              <a:rPr lang="fr-FR" sz="1800" dirty="0" smtClean="0">
                <a:solidFill>
                  <a:srgbClr val="FF0000"/>
                </a:solidFill>
              </a:rPr>
              <a:t>2019 inclus</a:t>
            </a:r>
            <a:r>
              <a:rPr lang="fr-FR" sz="2000" dirty="0">
                <a:solidFill>
                  <a:srgbClr val="FF0000"/>
                </a:solidFill>
              </a:rPr>
              <a:t/>
            </a:r>
            <a:br>
              <a:rPr lang="fr-FR" sz="2000" dirty="0">
                <a:solidFill>
                  <a:srgbClr val="FF0000"/>
                </a:solidFill>
              </a:rPr>
            </a:br>
            <a:endParaRPr lang="fr-FR" sz="2000" dirty="0">
              <a:solidFill>
                <a:srgbClr val="FF0000"/>
              </a:solidFill>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5</a:t>
            </a:fld>
            <a:endParaRPr lang="fr-FR"/>
          </a:p>
        </p:txBody>
      </p:sp>
      <p:sp>
        <p:nvSpPr>
          <p:cNvPr id="6" name="Rectangle 1"/>
          <p:cNvSpPr>
            <a:spLocks noChangeArrowheads="1"/>
          </p:cNvSpPr>
          <p:nvPr/>
        </p:nvSpPr>
        <p:spPr bwMode="auto">
          <a:xfrm>
            <a:off x="0" y="-1334654"/>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lvl1pPr eaLnBrk="0" fontAlgn="base" hangingPunct="0">
              <a:spcBef>
                <a:spcPct val="0"/>
              </a:spcBef>
              <a:spcAft>
                <a:spcPct val="0"/>
              </a:spcAft>
              <a:tabLst>
                <a:tab pos="5581650" algn="r"/>
              </a:tabLst>
              <a:defRPr>
                <a:solidFill>
                  <a:schemeClr val="tx1"/>
                </a:solidFill>
                <a:latin typeface="Arial" panose="020B0604020202020204" pitchFamily="34" charset="0"/>
              </a:defRPr>
            </a:lvl1pPr>
            <a:lvl2pPr eaLnBrk="0" fontAlgn="base" hangingPunct="0">
              <a:spcBef>
                <a:spcPct val="0"/>
              </a:spcBef>
              <a:spcAft>
                <a:spcPct val="0"/>
              </a:spcAft>
              <a:tabLst>
                <a:tab pos="5581650" algn="r"/>
              </a:tabLst>
              <a:defRPr>
                <a:solidFill>
                  <a:schemeClr val="tx1"/>
                </a:solidFill>
                <a:latin typeface="Arial" panose="020B0604020202020204" pitchFamily="34" charset="0"/>
              </a:defRPr>
            </a:lvl2pPr>
            <a:lvl3pPr eaLnBrk="0" fontAlgn="base" hangingPunct="0">
              <a:spcBef>
                <a:spcPct val="0"/>
              </a:spcBef>
              <a:spcAft>
                <a:spcPct val="0"/>
              </a:spcAft>
              <a:tabLst>
                <a:tab pos="5581650" algn="r"/>
              </a:tabLst>
              <a:defRPr>
                <a:solidFill>
                  <a:schemeClr val="tx1"/>
                </a:solidFill>
                <a:latin typeface="Arial" panose="020B0604020202020204" pitchFamily="34" charset="0"/>
              </a:defRPr>
            </a:lvl3pPr>
            <a:lvl4pPr eaLnBrk="0" fontAlgn="base" hangingPunct="0">
              <a:spcBef>
                <a:spcPct val="0"/>
              </a:spcBef>
              <a:spcAft>
                <a:spcPct val="0"/>
              </a:spcAft>
              <a:tabLst>
                <a:tab pos="5581650" algn="r"/>
              </a:tabLst>
              <a:defRPr>
                <a:solidFill>
                  <a:schemeClr val="tx1"/>
                </a:solidFill>
                <a:latin typeface="Arial" panose="020B0604020202020204" pitchFamily="34" charset="0"/>
              </a:defRPr>
            </a:lvl4pPr>
            <a:lvl5pPr eaLnBrk="0" fontAlgn="base" hangingPunct="0">
              <a:spcBef>
                <a:spcPct val="0"/>
              </a:spcBef>
              <a:spcAft>
                <a:spcPct val="0"/>
              </a:spcAft>
              <a:tabLst>
                <a:tab pos="5581650" algn="r"/>
              </a:tabLst>
              <a:defRPr>
                <a:solidFill>
                  <a:schemeClr val="tx1"/>
                </a:solidFill>
                <a:latin typeface="Arial" panose="020B0604020202020204" pitchFamily="34" charset="0"/>
              </a:defRPr>
            </a:lvl5pPr>
            <a:lvl6pPr eaLnBrk="0" fontAlgn="base" hangingPunct="0">
              <a:spcBef>
                <a:spcPct val="0"/>
              </a:spcBef>
              <a:spcAft>
                <a:spcPct val="0"/>
              </a:spcAft>
              <a:tabLst>
                <a:tab pos="5581650" algn="r"/>
              </a:tabLst>
              <a:defRPr>
                <a:solidFill>
                  <a:schemeClr val="tx1"/>
                </a:solidFill>
                <a:latin typeface="Arial" panose="020B0604020202020204" pitchFamily="34" charset="0"/>
              </a:defRPr>
            </a:lvl6pPr>
            <a:lvl7pPr eaLnBrk="0" fontAlgn="base" hangingPunct="0">
              <a:spcBef>
                <a:spcPct val="0"/>
              </a:spcBef>
              <a:spcAft>
                <a:spcPct val="0"/>
              </a:spcAft>
              <a:tabLst>
                <a:tab pos="5581650" algn="r"/>
              </a:tabLst>
              <a:defRPr>
                <a:solidFill>
                  <a:schemeClr val="tx1"/>
                </a:solidFill>
                <a:latin typeface="Arial" panose="020B0604020202020204" pitchFamily="34" charset="0"/>
              </a:defRPr>
            </a:lvl7pPr>
            <a:lvl8pPr eaLnBrk="0" fontAlgn="base" hangingPunct="0">
              <a:spcBef>
                <a:spcPct val="0"/>
              </a:spcBef>
              <a:spcAft>
                <a:spcPct val="0"/>
              </a:spcAft>
              <a:tabLst>
                <a:tab pos="5581650" algn="r"/>
              </a:tabLst>
              <a:defRPr>
                <a:solidFill>
                  <a:schemeClr val="tx1"/>
                </a:solidFill>
                <a:latin typeface="Arial" panose="020B0604020202020204" pitchFamily="34" charset="0"/>
              </a:defRPr>
            </a:lvl8pPr>
            <a:lvl9pPr eaLnBrk="0" fontAlgn="base" hangingPunct="0">
              <a:spcBef>
                <a:spcPct val="0"/>
              </a:spcBef>
              <a:spcAft>
                <a:spcPct val="0"/>
              </a:spcAft>
              <a:tabLst>
                <a:tab pos="55816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81650" algn="r"/>
              </a:tabLst>
            </a:pPr>
            <a:r>
              <a:rPr kumimoji="0" lang="fr-FR" altLang="fr-FR" sz="1100" b="0" i="1" u="none" strike="noStrike" cap="none" normalizeH="0" baseline="0" smtClean="0">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X</a:t>
            </a:r>
            <a:r>
              <a:rPr kumimoji="0" lang="fr-FR" altLang="fr-FR" sz="1100" b="0" i="1" u="none" strike="noStrike" cap="none" normalizeH="0" baseline="0" smtClean="0" bmk="">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A</a:t>
            </a:r>
            <a:r>
              <a:rPr kumimoji="0" lang="fr-FR" altLang="fr-FR" sz="1100" b="0" i="1" u="none" strike="noStrike" cap="none" normalizeH="0" baseline="0" smtClean="0" bmk="_Toc12637107">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 ASH:ADAPTATION - SITUATION DE HANDICAP</a:t>
            </a:r>
            <a:endParaRPr kumimoji="0" lang="fr-FR" altLang="fr-FR" sz="1100" b="0" i="1" u="none" strike="noStrike" cap="none" normalizeH="0" baseline="0" smtClean="0">
              <a:ln>
                <a:noFill/>
              </a:ln>
              <a:solidFill>
                <a:srgbClr val="2E74B5"/>
              </a:solidFill>
              <a:effectLst/>
              <a:latin typeface="Calibri Light" panose="020F03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581650" algn="r"/>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0" y="77280"/>
            <a:ext cx="184731" cy="3026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lvl1pPr eaLnBrk="0" fontAlgn="base" hangingPunct="0">
              <a:spcBef>
                <a:spcPct val="0"/>
              </a:spcBef>
              <a:spcAft>
                <a:spcPct val="0"/>
              </a:spcAft>
              <a:tabLst>
                <a:tab pos="5581650" algn="r"/>
              </a:tabLst>
              <a:defRPr>
                <a:solidFill>
                  <a:schemeClr val="tx1"/>
                </a:solidFill>
                <a:latin typeface="Arial" panose="020B0604020202020204" pitchFamily="34" charset="0"/>
              </a:defRPr>
            </a:lvl1pPr>
            <a:lvl2pPr eaLnBrk="0" fontAlgn="base" hangingPunct="0">
              <a:spcBef>
                <a:spcPct val="0"/>
              </a:spcBef>
              <a:spcAft>
                <a:spcPct val="0"/>
              </a:spcAft>
              <a:tabLst>
                <a:tab pos="5581650" algn="r"/>
              </a:tabLst>
              <a:defRPr>
                <a:solidFill>
                  <a:schemeClr val="tx1"/>
                </a:solidFill>
                <a:latin typeface="Arial" panose="020B0604020202020204" pitchFamily="34" charset="0"/>
              </a:defRPr>
            </a:lvl2pPr>
            <a:lvl3pPr eaLnBrk="0" fontAlgn="base" hangingPunct="0">
              <a:spcBef>
                <a:spcPct val="0"/>
              </a:spcBef>
              <a:spcAft>
                <a:spcPct val="0"/>
              </a:spcAft>
              <a:tabLst>
                <a:tab pos="5581650" algn="r"/>
              </a:tabLst>
              <a:defRPr>
                <a:solidFill>
                  <a:schemeClr val="tx1"/>
                </a:solidFill>
                <a:latin typeface="Arial" panose="020B0604020202020204" pitchFamily="34" charset="0"/>
              </a:defRPr>
            </a:lvl3pPr>
            <a:lvl4pPr eaLnBrk="0" fontAlgn="base" hangingPunct="0">
              <a:spcBef>
                <a:spcPct val="0"/>
              </a:spcBef>
              <a:spcAft>
                <a:spcPct val="0"/>
              </a:spcAft>
              <a:tabLst>
                <a:tab pos="5581650" algn="r"/>
              </a:tabLst>
              <a:defRPr>
                <a:solidFill>
                  <a:schemeClr val="tx1"/>
                </a:solidFill>
                <a:latin typeface="Arial" panose="020B0604020202020204" pitchFamily="34" charset="0"/>
              </a:defRPr>
            </a:lvl4pPr>
            <a:lvl5pPr eaLnBrk="0" fontAlgn="base" hangingPunct="0">
              <a:spcBef>
                <a:spcPct val="0"/>
              </a:spcBef>
              <a:spcAft>
                <a:spcPct val="0"/>
              </a:spcAft>
              <a:tabLst>
                <a:tab pos="5581650" algn="r"/>
              </a:tabLst>
              <a:defRPr>
                <a:solidFill>
                  <a:schemeClr val="tx1"/>
                </a:solidFill>
                <a:latin typeface="Arial" panose="020B0604020202020204" pitchFamily="34" charset="0"/>
              </a:defRPr>
            </a:lvl5pPr>
            <a:lvl6pPr eaLnBrk="0" fontAlgn="base" hangingPunct="0">
              <a:spcBef>
                <a:spcPct val="0"/>
              </a:spcBef>
              <a:spcAft>
                <a:spcPct val="0"/>
              </a:spcAft>
              <a:tabLst>
                <a:tab pos="5581650" algn="r"/>
              </a:tabLst>
              <a:defRPr>
                <a:solidFill>
                  <a:schemeClr val="tx1"/>
                </a:solidFill>
                <a:latin typeface="Arial" panose="020B0604020202020204" pitchFamily="34" charset="0"/>
              </a:defRPr>
            </a:lvl6pPr>
            <a:lvl7pPr eaLnBrk="0" fontAlgn="base" hangingPunct="0">
              <a:spcBef>
                <a:spcPct val="0"/>
              </a:spcBef>
              <a:spcAft>
                <a:spcPct val="0"/>
              </a:spcAft>
              <a:tabLst>
                <a:tab pos="5581650" algn="r"/>
              </a:tabLst>
              <a:defRPr>
                <a:solidFill>
                  <a:schemeClr val="tx1"/>
                </a:solidFill>
                <a:latin typeface="Arial" panose="020B0604020202020204" pitchFamily="34" charset="0"/>
              </a:defRPr>
            </a:lvl7pPr>
            <a:lvl8pPr eaLnBrk="0" fontAlgn="base" hangingPunct="0">
              <a:spcBef>
                <a:spcPct val="0"/>
              </a:spcBef>
              <a:spcAft>
                <a:spcPct val="0"/>
              </a:spcAft>
              <a:tabLst>
                <a:tab pos="5581650" algn="r"/>
              </a:tabLst>
              <a:defRPr>
                <a:solidFill>
                  <a:schemeClr val="tx1"/>
                </a:solidFill>
                <a:latin typeface="Arial" panose="020B0604020202020204" pitchFamily="34" charset="0"/>
              </a:defRPr>
            </a:lvl8pPr>
            <a:lvl9pPr eaLnBrk="0" fontAlgn="base" hangingPunct="0">
              <a:spcBef>
                <a:spcPct val="0"/>
              </a:spcBef>
              <a:spcAft>
                <a:spcPct val="0"/>
              </a:spcAft>
              <a:tabLst>
                <a:tab pos="55816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81650" algn="r"/>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Espace réservé du contenu 7"/>
          <p:cNvSpPr>
            <a:spLocks noGrp="1"/>
          </p:cNvSpPr>
          <p:nvPr>
            <p:ph idx="1"/>
          </p:nvPr>
        </p:nvSpPr>
        <p:spPr/>
        <p:txBody>
          <a:bodyPr/>
          <a:lstStyle/>
          <a:p>
            <a:pPr marL="0" indent="0">
              <a:buNone/>
            </a:pPr>
            <a:r>
              <a:rPr lang="fr-FR" sz="1200" i="1" dirty="0">
                <a:solidFill>
                  <a:srgbClr val="92D050"/>
                </a:solidFill>
              </a:rPr>
              <a:t>XA ASH:ADAPTATION - SITUATION DE </a:t>
            </a:r>
            <a:r>
              <a:rPr lang="fr-FR" sz="1200" i="1" dirty="0" smtClean="0">
                <a:solidFill>
                  <a:srgbClr val="92D050"/>
                </a:solidFill>
              </a:rPr>
              <a:t>HANDICAP</a:t>
            </a:r>
          </a:p>
          <a:p>
            <a:pPr marL="0" indent="0">
              <a:buNone/>
            </a:pPr>
            <a:endParaRPr lang="fr-FR" sz="1200" i="1" dirty="0">
              <a:solidFill>
                <a:srgbClr val="92D050"/>
              </a:solidFill>
            </a:endParaRPr>
          </a:p>
          <a:p>
            <a:pPr marL="0" indent="0">
              <a:buNone/>
            </a:pPr>
            <a:endParaRPr lang="fr-FR" sz="1200" i="1" dirty="0">
              <a:solidFill>
                <a:srgbClr val="92D050"/>
              </a:solidFill>
            </a:endParaRPr>
          </a:p>
          <a:p>
            <a:pPr marL="0" indent="0">
              <a:buNone/>
            </a:pP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3726404631"/>
              </p:ext>
            </p:extLst>
          </p:nvPr>
        </p:nvGraphicFramePr>
        <p:xfrm>
          <a:off x="869746" y="1796931"/>
          <a:ext cx="7817054" cy="3491357"/>
        </p:xfrm>
        <a:graphic>
          <a:graphicData uri="http://schemas.openxmlformats.org/drawingml/2006/table">
            <a:tbl>
              <a:tblPr>
                <a:tableStyleId>{5C22544A-7EE6-4342-B048-85BDC9FD1C3A}</a:tableStyleId>
              </a:tblPr>
              <a:tblGrid>
                <a:gridCol w="5339465">
                  <a:extLst>
                    <a:ext uri="{9D8B030D-6E8A-4147-A177-3AD203B41FA5}">
                      <a16:colId xmlns:a16="http://schemas.microsoft.com/office/drawing/2014/main" val="20000"/>
                    </a:ext>
                  </a:extLst>
                </a:gridCol>
                <a:gridCol w="1084683">
                  <a:extLst>
                    <a:ext uri="{9D8B030D-6E8A-4147-A177-3AD203B41FA5}">
                      <a16:colId xmlns:a16="http://schemas.microsoft.com/office/drawing/2014/main" val="20001"/>
                    </a:ext>
                  </a:extLst>
                </a:gridCol>
                <a:gridCol w="1392906">
                  <a:extLst>
                    <a:ext uri="{9D8B030D-6E8A-4147-A177-3AD203B41FA5}">
                      <a16:colId xmlns:a16="http://schemas.microsoft.com/office/drawing/2014/main" val="20002"/>
                    </a:ext>
                  </a:extLst>
                </a:gridCol>
              </a:tblGrid>
              <a:tr h="371503">
                <a:tc>
                  <a:txBody>
                    <a:bodyPr/>
                    <a:lstStyle/>
                    <a:p>
                      <a:pPr>
                        <a:lnSpc>
                          <a:spcPct val="107000"/>
                        </a:lnSpc>
                        <a:spcAft>
                          <a:spcPts val="0"/>
                        </a:spcAft>
                      </a:pPr>
                      <a:r>
                        <a:rPr lang="fr-FR" sz="1200" b="1" dirty="0">
                          <a:effectLst/>
                        </a:rPr>
                        <a:t>DISPOSITIF : 19A0160199 - SCOLARISER LES ELEVES A BESOINS EDUCATIFS PARTICUL</a:t>
                      </a:r>
                    </a:p>
                    <a:p>
                      <a:pPr>
                        <a:lnSpc>
                          <a:spcPct val="107000"/>
                        </a:lnSpc>
                        <a:spcAft>
                          <a:spcPts val="0"/>
                        </a:spcAft>
                      </a:pPr>
                      <a:r>
                        <a:rPr lang="fr-FR" sz="800" dirty="0">
                          <a:effectLst/>
                        </a:rPr>
                        <a:t> </a:t>
                      </a:r>
                      <a:endParaRPr lang="fr-FR" sz="8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FR" sz="11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Page 21 du catalogue du PAF</a:t>
                      </a:r>
                    </a:p>
                    <a:p>
                      <a:pPr algn="ctr">
                        <a:lnSpc>
                          <a:spcPct val="107000"/>
                        </a:lnSpc>
                        <a:spcAft>
                          <a:spcPts val="0"/>
                        </a:spcAft>
                      </a:pPr>
                      <a:r>
                        <a:rPr lang="fr-FR" sz="11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consultable sur :</a:t>
                      </a:r>
                    </a:p>
                    <a:p>
                      <a:pPr algn="ctr">
                        <a:lnSpc>
                          <a:spcPct val="107000"/>
                        </a:lnSpc>
                        <a:spcAft>
                          <a:spcPts val="0"/>
                        </a:spcAft>
                      </a:pPr>
                      <a:r>
                        <a:rPr lang="fr-FR" sz="11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http://web.ac-toulouse.fr/paf </a:t>
                      </a:r>
                    </a:p>
                    <a:p>
                      <a:pPr algn="ctr">
                        <a:lnSpc>
                          <a:spcPct val="107000"/>
                        </a:lnSpc>
                        <a:spcAft>
                          <a:spcPts val="0"/>
                        </a:spcAft>
                      </a:pPr>
                      <a:endParaRPr lang="fr-FR" sz="7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tc hMerge="1">
                  <a:txBody>
                    <a:bodyPr/>
                    <a:lstStyle/>
                    <a:p>
                      <a:pPr algn="r">
                        <a:lnSpc>
                          <a:spcPct val="107000"/>
                        </a:lnSpc>
                        <a:spcAft>
                          <a:spcPts val="0"/>
                        </a:spcAft>
                      </a:pPr>
                      <a:endParaRPr lang="fr-FR" sz="7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0"/>
                  </a:ext>
                </a:extLst>
              </a:tr>
              <a:tr h="0">
                <a:tc>
                  <a:txBody>
                    <a:bodyPr/>
                    <a:lstStyle/>
                    <a:p>
                      <a:pPr marL="107950" marR="107950">
                        <a:lnSpc>
                          <a:spcPct val="107000"/>
                        </a:lnSpc>
                        <a:spcAft>
                          <a:spcPts val="0"/>
                        </a:spcAft>
                        <a:tabLst>
                          <a:tab pos="4770755" algn="r"/>
                        </a:tabLst>
                      </a:pPr>
                      <a:r>
                        <a:rPr lang="fr-FR" sz="1200" b="1" dirty="0">
                          <a:effectLst/>
                        </a:rPr>
                        <a:t>Module : 64827 - INCLURE LES ÉLÈVES PORTEURS DE TROUBLES PSYCHIQUES</a:t>
                      </a:r>
                      <a:endParaRPr lang="fr-FR" sz="12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tc hMerge="1">
                  <a:txBody>
                    <a:bodyPr/>
                    <a:lstStyle/>
                    <a:p>
                      <a:pPr algn="r">
                        <a:lnSpc>
                          <a:spcPct val="107000"/>
                        </a:lnSpc>
                        <a:spcAft>
                          <a:spcPts val="0"/>
                        </a:spcAft>
                      </a:pP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1"/>
                  </a:ext>
                </a:extLst>
              </a:tr>
              <a:tr h="0">
                <a:tc gridSpan="3">
                  <a:txBody>
                    <a:bodyPr/>
                    <a:lstStyle/>
                    <a:p>
                      <a:pPr marL="107950">
                        <a:lnSpc>
                          <a:spcPct val="107000"/>
                        </a:lnSpc>
                        <a:spcAft>
                          <a:spcPts val="0"/>
                        </a:spcAft>
                        <a:tabLst>
                          <a:tab pos="5581015" algn="r"/>
                        </a:tabLst>
                      </a:pPr>
                      <a:r>
                        <a:rPr lang="fr-FR" sz="800" dirty="0">
                          <a:effectLst/>
                        </a:rPr>
                        <a:t>Public concerné : Prioritairement enseignants et CPE </a:t>
                      </a:r>
                    </a:p>
                    <a:p>
                      <a:pPr marL="107950">
                        <a:lnSpc>
                          <a:spcPct val="107000"/>
                        </a:lnSpc>
                        <a:spcAft>
                          <a:spcPts val="0"/>
                        </a:spcAft>
                        <a:tabLst>
                          <a:tab pos="5581015" algn="r"/>
                        </a:tabLst>
                      </a:pPr>
                      <a:r>
                        <a:rPr lang="fr-FR" sz="800" dirty="0">
                          <a:effectLst/>
                        </a:rPr>
                        <a:t>Contenu : apports de connaissances sur le fonctionnement du psychisme humain et les troubles psychiques, outillage pour penser et mettre en </a:t>
                      </a:r>
                      <a:r>
                        <a:rPr lang="fr-FR" sz="800" dirty="0" err="1">
                          <a:effectLst/>
                        </a:rPr>
                        <a:t>oeuvre</a:t>
                      </a:r>
                      <a:r>
                        <a:rPr lang="fr-FR" sz="800" dirty="0">
                          <a:effectLst/>
                        </a:rPr>
                        <a:t> l’inclusion des élèves présentant des troubles psychiques</a:t>
                      </a:r>
                      <a:r>
                        <a:rPr lang="fr-FR" sz="800" dirty="0" smtClean="0">
                          <a:effectLst/>
                        </a:rPr>
                        <a:t>, éclairage </a:t>
                      </a:r>
                      <a:r>
                        <a:rPr lang="fr-FR" sz="800" dirty="0">
                          <a:effectLst/>
                        </a:rPr>
                        <a:t>sur l’évolution de la condition enseignante au filtre de la notion d’inclusion scolaire </a:t>
                      </a:r>
                    </a:p>
                    <a:p>
                      <a:pPr marL="107950">
                        <a:lnSpc>
                          <a:spcPct val="107000"/>
                        </a:lnSpc>
                        <a:spcAft>
                          <a:spcPts val="0"/>
                        </a:spcAft>
                        <a:tabLst>
                          <a:tab pos="5581015" algn="r"/>
                        </a:tabLst>
                      </a:pPr>
                      <a:r>
                        <a:rPr lang="fr-FR" sz="800" dirty="0">
                          <a:effectLst/>
                        </a:rPr>
                        <a:t>Objectif(s) pédagogique(s) : accompagner les enseignants et les professionnels de l’éducation dans la compréhension et la prise en charge des élèves ayant un handicap ou des troubles de nature psychique (du normal au pathologique. Penser la scolarité des élèves à l’aide des pratiques des communautés éducatives </a:t>
                      </a:r>
                    </a:p>
                    <a:p>
                      <a:pPr marL="107950">
                        <a:lnSpc>
                          <a:spcPct val="107000"/>
                        </a:lnSpc>
                        <a:spcAft>
                          <a:spcPts val="0"/>
                        </a:spcAft>
                        <a:tabLst>
                          <a:tab pos="5581015" algn="r"/>
                        </a:tabLst>
                      </a:pPr>
                      <a:r>
                        <a:rPr lang="fr-FR" sz="800" dirty="0">
                          <a:effectLst/>
                        </a:rPr>
                        <a:t>Durée : 12 heures - Responsable : Julien CORDELOIS </a:t>
                      </a:r>
                    </a:p>
                    <a:p>
                      <a:pPr marL="107950">
                        <a:lnSpc>
                          <a:spcPct val="107000"/>
                        </a:lnSpc>
                        <a:spcAft>
                          <a:spcPts val="0"/>
                        </a:spcAft>
                        <a:tabLst>
                          <a:tab pos="5581015" algn="r"/>
                        </a:tabLst>
                      </a:pPr>
                      <a:r>
                        <a:rPr lang="fr-FR" sz="800" dirty="0">
                          <a:effectLst/>
                        </a:rPr>
                        <a:t>groupe 01 : 05/12/19 09.00 - 05/12/19 17.00 à TOULOUSE CEDEX</a:t>
                      </a:r>
                    </a:p>
                    <a:p>
                      <a:pPr marL="107950">
                        <a:lnSpc>
                          <a:spcPct val="107000"/>
                        </a:lnSpc>
                        <a:spcAft>
                          <a:spcPts val="0"/>
                        </a:spcAft>
                        <a:tabLst>
                          <a:tab pos="5581015" algn="r"/>
                        </a:tabLst>
                      </a:pPr>
                      <a:r>
                        <a:rPr lang="fr-FR" sz="800" dirty="0">
                          <a:effectLst/>
                        </a:rPr>
                        <a:t> groupe 01 : 13/12/19 09.00 - 13/12/19 17.00 à TOULOUSE CEDEX</a:t>
                      </a:r>
                    </a:p>
                    <a:p>
                      <a:pPr marL="107950">
                        <a:lnSpc>
                          <a:spcPct val="107000"/>
                        </a:lnSpc>
                        <a:spcAft>
                          <a:spcPts val="0"/>
                        </a:spcAft>
                        <a:tabLst>
                          <a:tab pos="5581015" algn="r"/>
                        </a:tabLst>
                      </a:pPr>
                      <a:r>
                        <a:rPr lang="fr-FR" sz="800" dirty="0">
                          <a:effectLst/>
                        </a:rPr>
                        <a:t> groupe 02 : 19/12/19 09.00 - 19/12/19 17.00 à TOULOUSE CEDEX</a:t>
                      </a:r>
                    </a:p>
                    <a:p>
                      <a:pPr marL="107950">
                        <a:lnSpc>
                          <a:spcPct val="107000"/>
                        </a:lnSpc>
                        <a:spcAft>
                          <a:spcPts val="0"/>
                        </a:spcAft>
                        <a:tabLst>
                          <a:tab pos="5581015" algn="r"/>
                        </a:tabLst>
                      </a:pPr>
                      <a:r>
                        <a:rPr lang="fr-FR" sz="800" dirty="0">
                          <a:effectLst/>
                        </a:rPr>
                        <a:t> groupe 02 : 17/01/20 09.00 - 17/01/20 17.00 à TOULOUSE CEDEX</a:t>
                      </a:r>
                    </a:p>
                    <a:p>
                      <a:pPr marL="107950">
                        <a:lnSpc>
                          <a:spcPct val="107000"/>
                        </a:lnSpc>
                        <a:spcAft>
                          <a:spcPts val="0"/>
                        </a:spcAft>
                        <a:tabLst>
                          <a:tab pos="5581015" algn="r"/>
                        </a:tabLst>
                      </a:pPr>
                      <a:r>
                        <a:rPr lang="fr-FR" sz="800" dirty="0">
                          <a:effectLst/>
                        </a:rPr>
                        <a:t> </a:t>
                      </a:r>
                      <a:endParaRPr lang="fr-FR" sz="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0">
                <a:tc gridSpan="2">
                  <a:txBody>
                    <a:bodyPr/>
                    <a:lstStyle/>
                    <a:p>
                      <a:pPr marL="107950" marR="107950">
                        <a:lnSpc>
                          <a:spcPct val="107000"/>
                        </a:lnSpc>
                        <a:spcAft>
                          <a:spcPts val="0"/>
                        </a:spcAft>
                        <a:tabLst>
                          <a:tab pos="4770755" algn="r"/>
                        </a:tabLst>
                      </a:pPr>
                      <a:r>
                        <a:rPr lang="fr-FR" sz="1200" b="1" dirty="0">
                          <a:effectLst/>
                        </a:rPr>
                        <a:t>Module : 64828 - TROUBLES SPÉCIFIQUES DES APPRENTISSAGES </a:t>
                      </a:r>
                      <a:endParaRPr lang="fr-FR" sz="12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tc>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3"/>
                  </a:ext>
                </a:extLst>
              </a:tr>
              <a:tr h="0">
                <a:tc gridSpan="3">
                  <a:txBody>
                    <a:bodyPr/>
                    <a:lstStyle/>
                    <a:p>
                      <a:pPr marL="107950">
                        <a:lnSpc>
                          <a:spcPct val="107000"/>
                        </a:lnSpc>
                        <a:spcAft>
                          <a:spcPts val="0"/>
                        </a:spcAft>
                        <a:tabLst>
                          <a:tab pos="5581015" algn="r"/>
                        </a:tabLst>
                      </a:pPr>
                      <a:r>
                        <a:rPr lang="fr-FR" sz="800" dirty="0">
                          <a:effectLst/>
                        </a:rPr>
                        <a:t>Public concerné : Public inter catégoriel, inter disciplinaire </a:t>
                      </a:r>
                    </a:p>
                    <a:p>
                      <a:pPr marL="107950">
                        <a:lnSpc>
                          <a:spcPct val="107000"/>
                        </a:lnSpc>
                        <a:spcAft>
                          <a:spcPts val="0"/>
                        </a:spcAft>
                        <a:tabLst>
                          <a:tab pos="5581015" algn="r"/>
                        </a:tabLst>
                      </a:pPr>
                      <a:r>
                        <a:rPr lang="fr-FR" sz="800" dirty="0">
                          <a:effectLst/>
                        </a:rPr>
                        <a:t>Contenu : un apport de connaissances sur différents troubles spécifiques des apprentissages au sens du DSM5 : avec dimension lecture, écriture, coordination motrice, attention... Cet apport </a:t>
                      </a:r>
                      <a:r>
                        <a:rPr lang="fr-FR" sz="800" dirty="0" err="1">
                          <a:effectLst/>
                        </a:rPr>
                        <a:t>servira,dans</a:t>
                      </a:r>
                      <a:r>
                        <a:rPr lang="fr-FR" sz="800" dirty="0">
                          <a:effectLst/>
                        </a:rPr>
                        <a:t> le cadre d’ateliers, à repenser ses pratiques voire intégrer de nouveaux outils ou de nouvelles pratiques </a:t>
                      </a:r>
                    </a:p>
                    <a:p>
                      <a:pPr marL="107950">
                        <a:lnSpc>
                          <a:spcPct val="107000"/>
                        </a:lnSpc>
                        <a:spcAft>
                          <a:spcPts val="0"/>
                        </a:spcAft>
                        <a:tabLst>
                          <a:tab pos="5581015" algn="r"/>
                        </a:tabLst>
                      </a:pPr>
                      <a:r>
                        <a:rPr lang="fr-FR" sz="800" dirty="0">
                          <a:effectLst/>
                        </a:rPr>
                        <a:t>Objectif(s) pédagogique(s) : développer le concept d’école inclusive à la lumière des recherches en psychologie cognitive et psychologie des apprentissages </a:t>
                      </a:r>
                    </a:p>
                    <a:p>
                      <a:pPr marL="107950">
                        <a:lnSpc>
                          <a:spcPct val="107000"/>
                        </a:lnSpc>
                        <a:spcAft>
                          <a:spcPts val="0"/>
                        </a:spcAft>
                        <a:tabLst>
                          <a:tab pos="5581015" algn="r"/>
                        </a:tabLst>
                      </a:pPr>
                      <a:r>
                        <a:rPr lang="fr-FR" sz="800" dirty="0">
                          <a:effectLst/>
                        </a:rPr>
                        <a:t>Durée : 12 heures - Responsable : Jean-François CAMPS </a:t>
                      </a:r>
                    </a:p>
                    <a:p>
                      <a:pPr marL="107950">
                        <a:lnSpc>
                          <a:spcPct val="107000"/>
                        </a:lnSpc>
                        <a:spcAft>
                          <a:spcPts val="0"/>
                        </a:spcAft>
                        <a:tabLst>
                          <a:tab pos="5581015" algn="r"/>
                        </a:tabLst>
                      </a:pPr>
                      <a:r>
                        <a:rPr lang="fr-FR" sz="800" dirty="0">
                          <a:effectLst/>
                        </a:rPr>
                        <a:t>groupe 01 : 12/12/19 09.00 - 12/12/19 17.00 à LIEU A DEFINIR</a:t>
                      </a:r>
                    </a:p>
                    <a:p>
                      <a:pPr marL="107950">
                        <a:lnSpc>
                          <a:spcPct val="107000"/>
                        </a:lnSpc>
                        <a:spcAft>
                          <a:spcPts val="0"/>
                        </a:spcAft>
                        <a:tabLst>
                          <a:tab pos="5581015" algn="r"/>
                        </a:tabLst>
                      </a:pPr>
                      <a:r>
                        <a:rPr lang="fr-FR" sz="800" dirty="0">
                          <a:effectLst/>
                        </a:rPr>
                        <a:t> groupe 01 : 06/03/20 09.00 - 06/03/20 17.00 à LIEU A DEFINIR</a:t>
                      </a:r>
                    </a:p>
                    <a:p>
                      <a:pPr marL="107950">
                        <a:lnSpc>
                          <a:spcPct val="107000"/>
                        </a:lnSpc>
                        <a:spcAft>
                          <a:spcPts val="0"/>
                        </a:spcAft>
                        <a:tabLst>
                          <a:tab pos="5581015" algn="r"/>
                        </a:tabLst>
                      </a:pPr>
                      <a:r>
                        <a:rPr lang="fr-FR" sz="800" dirty="0">
                          <a:effectLst/>
                        </a:rPr>
                        <a:t> </a:t>
                      </a:r>
                      <a:endParaRPr lang="fr-FR" sz="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47356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2889"/>
            <a:ext cx="7881400" cy="1001477"/>
          </a:xfrm>
        </p:spPr>
        <p:txBody>
          <a:bodyPr>
            <a:noAutofit/>
          </a:bodyPr>
          <a:lstStyle/>
          <a:p>
            <a:pPr algn="ctr"/>
            <a:r>
              <a:rPr lang="fr-FR" sz="2000" dirty="0" smtClean="0"/>
              <a:t/>
            </a:r>
            <a:br>
              <a:rPr lang="fr-FR" sz="2000" dirty="0" smtClean="0"/>
            </a:br>
            <a:r>
              <a:rPr lang="fr-FR" sz="2400" dirty="0"/>
              <a:t>Des formations accessibles en candidature individuelle au PAF 2019-2020 </a:t>
            </a:r>
            <a:r>
              <a:rPr lang="fr-FR" sz="2400" dirty="0" smtClean="0"/>
              <a:t/>
            </a:r>
            <a:br>
              <a:rPr lang="fr-FR" sz="2400" dirty="0" smtClean="0"/>
            </a:br>
            <a:r>
              <a:rPr lang="fr-FR" sz="1800" dirty="0" smtClean="0">
                <a:solidFill>
                  <a:srgbClr val="FF0000"/>
                </a:solidFill>
              </a:rPr>
              <a:t>Inscriptions </a:t>
            </a:r>
            <a:r>
              <a:rPr lang="fr-FR" sz="1800" dirty="0">
                <a:solidFill>
                  <a:srgbClr val="FF0000"/>
                </a:solidFill>
              </a:rPr>
              <a:t>ouvertes jusqu’au 19 septembre </a:t>
            </a:r>
            <a:r>
              <a:rPr lang="fr-FR" sz="1800" dirty="0" smtClean="0">
                <a:solidFill>
                  <a:srgbClr val="FF0000"/>
                </a:solidFill>
              </a:rPr>
              <a:t>2019 inclus</a:t>
            </a:r>
            <a:r>
              <a:rPr lang="fr-FR" sz="2000" dirty="0">
                <a:solidFill>
                  <a:srgbClr val="FF0000"/>
                </a:solidFill>
              </a:rPr>
              <a:t/>
            </a:r>
            <a:br>
              <a:rPr lang="fr-FR" sz="2000" dirty="0">
                <a:solidFill>
                  <a:srgbClr val="FF0000"/>
                </a:solidFill>
              </a:rPr>
            </a:br>
            <a:endParaRPr lang="fr-FR" sz="2000" dirty="0">
              <a:solidFill>
                <a:srgbClr val="FF0000"/>
              </a:solidFill>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6</a:t>
            </a:fld>
            <a:endParaRPr lang="fr-FR"/>
          </a:p>
        </p:txBody>
      </p:sp>
      <p:sp>
        <p:nvSpPr>
          <p:cNvPr id="6" name="Rectangle 1"/>
          <p:cNvSpPr>
            <a:spLocks noChangeArrowheads="1"/>
          </p:cNvSpPr>
          <p:nvPr/>
        </p:nvSpPr>
        <p:spPr bwMode="auto">
          <a:xfrm>
            <a:off x="0" y="-1334654"/>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lvl1pPr eaLnBrk="0" fontAlgn="base" hangingPunct="0">
              <a:spcBef>
                <a:spcPct val="0"/>
              </a:spcBef>
              <a:spcAft>
                <a:spcPct val="0"/>
              </a:spcAft>
              <a:tabLst>
                <a:tab pos="5581650" algn="r"/>
              </a:tabLst>
              <a:defRPr>
                <a:solidFill>
                  <a:schemeClr val="tx1"/>
                </a:solidFill>
                <a:latin typeface="Arial" panose="020B0604020202020204" pitchFamily="34" charset="0"/>
              </a:defRPr>
            </a:lvl1pPr>
            <a:lvl2pPr eaLnBrk="0" fontAlgn="base" hangingPunct="0">
              <a:spcBef>
                <a:spcPct val="0"/>
              </a:spcBef>
              <a:spcAft>
                <a:spcPct val="0"/>
              </a:spcAft>
              <a:tabLst>
                <a:tab pos="5581650" algn="r"/>
              </a:tabLst>
              <a:defRPr>
                <a:solidFill>
                  <a:schemeClr val="tx1"/>
                </a:solidFill>
                <a:latin typeface="Arial" panose="020B0604020202020204" pitchFamily="34" charset="0"/>
              </a:defRPr>
            </a:lvl2pPr>
            <a:lvl3pPr eaLnBrk="0" fontAlgn="base" hangingPunct="0">
              <a:spcBef>
                <a:spcPct val="0"/>
              </a:spcBef>
              <a:spcAft>
                <a:spcPct val="0"/>
              </a:spcAft>
              <a:tabLst>
                <a:tab pos="5581650" algn="r"/>
              </a:tabLst>
              <a:defRPr>
                <a:solidFill>
                  <a:schemeClr val="tx1"/>
                </a:solidFill>
                <a:latin typeface="Arial" panose="020B0604020202020204" pitchFamily="34" charset="0"/>
              </a:defRPr>
            </a:lvl3pPr>
            <a:lvl4pPr eaLnBrk="0" fontAlgn="base" hangingPunct="0">
              <a:spcBef>
                <a:spcPct val="0"/>
              </a:spcBef>
              <a:spcAft>
                <a:spcPct val="0"/>
              </a:spcAft>
              <a:tabLst>
                <a:tab pos="5581650" algn="r"/>
              </a:tabLst>
              <a:defRPr>
                <a:solidFill>
                  <a:schemeClr val="tx1"/>
                </a:solidFill>
                <a:latin typeface="Arial" panose="020B0604020202020204" pitchFamily="34" charset="0"/>
              </a:defRPr>
            </a:lvl4pPr>
            <a:lvl5pPr eaLnBrk="0" fontAlgn="base" hangingPunct="0">
              <a:spcBef>
                <a:spcPct val="0"/>
              </a:spcBef>
              <a:spcAft>
                <a:spcPct val="0"/>
              </a:spcAft>
              <a:tabLst>
                <a:tab pos="5581650" algn="r"/>
              </a:tabLst>
              <a:defRPr>
                <a:solidFill>
                  <a:schemeClr val="tx1"/>
                </a:solidFill>
                <a:latin typeface="Arial" panose="020B0604020202020204" pitchFamily="34" charset="0"/>
              </a:defRPr>
            </a:lvl5pPr>
            <a:lvl6pPr eaLnBrk="0" fontAlgn="base" hangingPunct="0">
              <a:spcBef>
                <a:spcPct val="0"/>
              </a:spcBef>
              <a:spcAft>
                <a:spcPct val="0"/>
              </a:spcAft>
              <a:tabLst>
                <a:tab pos="5581650" algn="r"/>
              </a:tabLst>
              <a:defRPr>
                <a:solidFill>
                  <a:schemeClr val="tx1"/>
                </a:solidFill>
                <a:latin typeface="Arial" panose="020B0604020202020204" pitchFamily="34" charset="0"/>
              </a:defRPr>
            </a:lvl6pPr>
            <a:lvl7pPr eaLnBrk="0" fontAlgn="base" hangingPunct="0">
              <a:spcBef>
                <a:spcPct val="0"/>
              </a:spcBef>
              <a:spcAft>
                <a:spcPct val="0"/>
              </a:spcAft>
              <a:tabLst>
                <a:tab pos="5581650" algn="r"/>
              </a:tabLst>
              <a:defRPr>
                <a:solidFill>
                  <a:schemeClr val="tx1"/>
                </a:solidFill>
                <a:latin typeface="Arial" panose="020B0604020202020204" pitchFamily="34" charset="0"/>
              </a:defRPr>
            </a:lvl7pPr>
            <a:lvl8pPr eaLnBrk="0" fontAlgn="base" hangingPunct="0">
              <a:spcBef>
                <a:spcPct val="0"/>
              </a:spcBef>
              <a:spcAft>
                <a:spcPct val="0"/>
              </a:spcAft>
              <a:tabLst>
                <a:tab pos="5581650" algn="r"/>
              </a:tabLst>
              <a:defRPr>
                <a:solidFill>
                  <a:schemeClr val="tx1"/>
                </a:solidFill>
                <a:latin typeface="Arial" panose="020B0604020202020204" pitchFamily="34" charset="0"/>
              </a:defRPr>
            </a:lvl8pPr>
            <a:lvl9pPr eaLnBrk="0" fontAlgn="base" hangingPunct="0">
              <a:spcBef>
                <a:spcPct val="0"/>
              </a:spcBef>
              <a:spcAft>
                <a:spcPct val="0"/>
              </a:spcAft>
              <a:tabLst>
                <a:tab pos="55816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81650" algn="r"/>
              </a:tabLst>
            </a:pPr>
            <a:r>
              <a:rPr kumimoji="0" lang="fr-FR" altLang="fr-FR" sz="1100" b="0" i="1" u="none" strike="noStrike" cap="none" normalizeH="0" baseline="0" smtClean="0">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X</a:t>
            </a:r>
            <a:r>
              <a:rPr kumimoji="0" lang="fr-FR" altLang="fr-FR" sz="1100" b="0" i="1" u="none" strike="noStrike" cap="none" normalizeH="0" baseline="0" smtClean="0" bmk="">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A</a:t>
            </a:r>
            <a:r>
              <a:rPr kumimoji="0" lang="fr-FR" altLang="fr-FR" sz="1100" b="0" i="1" u="none" strike="noStrike" cap="none" normalizeH="0" baseline="0" smtClean="0" bmk="_Toc12637107">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 ASH:ADAPTATION - SITUATION DE HANDICAP</a:t>
            </a:r>
            <a:endParaRPr kumimoji="0" lang="fr-FR" altLang="fr-FR" sz="1100" b="0" i="1" u="none" strike="noStrike" cap="none" normalizeH="0" baseline="0" smtClean="0">
              <a:ln>
                <a:noFill/>
              </a:ln>
              <a:solidFill>
                <a:srgbClr val="2E74B5"/>
              </a:solidFill>
              <a:effectLst/>
              <a:latin typeface="Calibri Light" panose="020F03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581650" algn="r"/>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 name="Espace réservé du contenu 2"/>
          <p:cNvSpPr>
            <a:spLocks noGrp="1"/>
          </p:cNvSpPr>
          <p:nvPr>
            <p:ph idx="1"/>
          </p:nvPr>
        </p:nvSpPr>
        <p:spPr>
          <a:xfrm>
            <a:off x="818319" y="1188913"/>
            <a:ext cx="7881400" cy="4525963"/>
          </a:xfrm>
        </p:spPr>
        <p:txBody>
          <a:bodyPr/>
          <a:lstStyle/>
          <a:p>
            <a:pPr marL="0" indent="0">
              <a:buNone/>
            </a:pPr>
            <a:r>
              <a:rPr lang="fr-FR" sz="1200" i="1" dirty="0">
                <a:solidFill>
                  <a:srgbClr val="92D050"/>
                </a:solidFill>
              </a:rPr>
              <a:t>XA ASH:ADAPTATION - SITUATION DE </a:t>
            </a:r>
            <a:r>
              <a:rPr lang="fr-FR" sz="1200" i="1" dirty="0" smtClean="0">
                <a:solidFill>
                  <a:srgbClr val="92D050"/>
                </a:solidFill>
              </a:rPr>
              <a:t>HANDICAP</a:t>
            </a:r>
          </a:p>
          <a:p>
            <a:pPr marL="0" indent="0">
              <a:buNone/>
            </a:pPr>
            <a:endParaRPr lang="fr-FR" sz="1200" i="1" dirty="0">
              <a:solidFill>
                <a:srgbClr val="92D050"/>
              </a:solidFill>
            </a:endParaRPr>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048614189"/>
              </p:ext>
            </p:extLst>
          </p:nvPr>
        </p:nvGraphicFramePr>
        <p:xfrm>
          <a:off x="818319" y="1462058"/>
          <a:ext cx="7933794" cy="1663256"/>
        </p:xfrm>
        <a:graphic>
          <a:graphicData uri="http://schemas.openxmlformats.org/drawingml/2006/table">
            <a:tbl>
              <a:tblPr>
                <a:tableStyleId>{5C22544A-7EE6-4342-B048-85BDC9FD1C3A}</a:tableStyleId>
              </a:tblPr>
              <a:tblGrid>
                <a:gridCol w="5296337">
                  <a:extLst>
                    <a:ext uri="{9D8B030D-6E8A-4147-A177-3AD203B41FA5}">
                      <a16:colId xmlns:a16="http://schemas.microsoft.com/office/drawing/2014/main" val="20000"/>
                    </a:ext>
                  </a:extLst>
                </a:gridCol>
                <a:gridCol w="2637457">
                  <a:extLst>
                    <a:ext uri="{9D8B030D-6E8A-4147-A177-3AD203B41FA5}">
                      <a16:colId xmlns:a16="http://schemas.microsoft.com/office/drawing/2014/main" val="20001"/>
                    </a:ext>
                  </a:extLst>
                </a:gridCol>
              </a:tblGrid>
              <a:tr h="514666">
                <a:tc>
                  <a:txBody>
                    <a:bodyPr/>
                    <a:lstStyle/>
                    <a:p>
                      <a:pPr>
                        <a:lnSpc>
                          <a:spcPct val="107000"/>
                        </a:lnSpc>
                        <a:spcAft>
                          <a:spcPts val="0"/>
                        </a:spcAft>
                      </a:pPr>
                      <a:r>
                        <a:rPr lang="fr-FR" sz="1200" b="1" dirty="0">
                          <a:effectLst/>
                        </a:rPr>
                        <a:t>DISPOSITIF : 19A0160200 - OUTILS NUMERIQUES ET BESOINS EDUCATIFS PARTICULIERS</a:t>
                      </a:r>
                    </a:p>
                    <a:p>
                      <a:pPr>
                        <a:lnSpc>
                          <a:spcPct val="107000"/>
                        </a:lnSpc>
                        <a:spcAft>
                          <a:spcPts val="0"/>
                        </a:spcAft>
                      </a:pPr>
                      <a:r>
                        <a:rPr lang="fr-FR" sz="800" dirty="0">
                          <a:effectLst/>
                        </a:rPr>
                        <a:t> </a:t>
                      </a:r>
                      <a:endParaRPr lang="fr-FR" sz="8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FR" sz="11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Page 29 du catalogue du PAF</a:t>
                      </a:r>
                    </a:p>
                    <a:p>
                      <a:pPr algn="ctr">
                        <a:lnSpc>
                          <a:spcPct val="107000"/>
                        </a:lnSpc>
                        <a:spcAft>
                          <a:spcPts val="0"/>
                        </a:spcAft>
                      </a:pPr>
                      <a:r>
                        <a:rPr lang="fr-FR" sz="11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consultable sur :</a:t>
                      </a:r>
                    </a:p>
                    <a:p>
                      <a:pPr algn="ctr">
                        <a:lnSpc>
                          <a:spcPct val="107000"/>
                        </a:lnSpc>
                        <a:spcAft>
                          <a:spcPts val="0"/>
                        </a:spcAft>
                      </a:pPr>
                      <a:r>
                        <a:rPr lang="fr-FR" sz="11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http://web.ac-toulouse.fr/paf </a:t>
                      </a:r>
                    </a:p>
                    <a:p>
                      <a:pPr algn="r">
                        <a:lnSpc>
                          <a:spcPct val="107000"/>
                        </a:lnSpc>
                        <a:spcAft>
                          <a:spcPts val="0"/>
                        </a:spcAft>
                      </a:pPr>
                      <a:endParaRPr lang="fr-FR" sz="7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0"/>
                  </a:ext>
                </a:extLst>
              </a:tr>
              <a:tr h="167109">
                <a:tc>
                  <a:txBody>
                    <a:bodyPr/>
                    <a:lstStyle/>
                    <a:p>
                      <a:pPr marL="107950" marR="107950">
                        <a:lnSpc>
                          <a:spcPct val="107000"/>
                        </a:lnSpc>
                        <a:spcAft>
                          <a:spcPts val="0"/>
                        </a:spcAft>
                        <a:tabLst>
                          <a:tab pos="4770755" algn="r"/>
                        </a:tabLst>
                      </a:pPr>
                      <a:r>
                        <a:rPr lang="fr-FR" sz="1200" b="1" dirty="0">
                          <a:effectLst/>
                        </a:rPr>
                        <a:t>Module : 64829 - LES OUTILS NUMÉRIQUES À L’ÉCOLE INCLUSIVE</a:t>
                      </a:r>
                      <a:endParaRPr lang="fr-FR" sz="12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1"/>
                  </a:ext>
                </a:extLst>
              </a:tr>
              <a:tr h="725489">
                <a:tc gridSpan="2">
                  <a:txBody>
                    <a:bodyPr/>
                    <a:lstStyle/>
                    <a:p>
                      <a:pPr marL="107950">
                        <a:lnSpc>
                          <a:spcPct val="107000"/>
                        </a:lnSpc>
                        <a:spcAft>
                          <a:spcPts val="0"/>
                        </a:spcAft>
                        <a:tabLst>
                          <a:tab pos="5581015" algn="r"/>
                        </a:tabLst>
                      </a:pPr>
                      <a:r>
                        <a:rPr lang="fr-FR" sz="800" dirty="0">
                          <a:effectLst/>
                        </a:rPr>
                        <a:t>Public concerné : enseignants du second degré toutes disciplines </a:t>
                      </a:r>
                    </a:p>
                    <a:p>
                      <a:pPr marL="107950">
                        <a:lnSpc>
                          <a:spcPct val="107000"/>
                        </a:lnSpc>
                        <a:spcAft>
                          <a:spcPts val="0"/>
                        </a:spcAft>
                        <a:tabLst>
                          <a:tab pos="5581015" algn="r"/>
                        </a:tabLst>
                      </a:pPr>
                      <a:r>
                        <a:rPr lang="fr-FR" sz="800" dirty="0">
                          <a:effectLst/>
                        </a:rPr>
                        <a:t>Contenu : informer les enseignants, former les enseignants et les élèves, apprendre à utiliser des outils numériques au service des élèves à besoins particuliers et de leurs apprentissages </a:t>
                      </a:r>
                    </a:p>
                    <a:p>
                      <a:pPr marL="107950">
                        <a:lnSpc>
                          <a:spcPct val="107000"/>
                        </a:lnSpc>
                        <a:spcAft>
                          <a:spcPts val="0"/>
                        </a:spcAft>
                        <a:tabLst>
                          <a:tab pos="5581015" algn="r"/>
                        </a:tabLst>
                      </a:pPr>
                      <a:r>
                        <a:rPr lang="fr-FR" sz="800" dirty="0">
                          <a:effectLst/>
                        </a:rPr>
                        <a:t>Objectif(s) pédagogique(s) : informer, former et utiliser des outils numériques au service des élèves à besoins particuliers et de leurs apprentissages </a:t>
                      </a:r>
                    </a:p>
                    <a:p>
                      <a:pPr marL="107950">
                        <a:lnSpc>
                          <a:spcPct val="107000"/>
                        </a:lnSpc>
                        <a:spcAft>
                          <a:spcPts val="0"/>
                        </a:spcAft>
                        <a:tabLst>
                          <a:tab pos="5581015" algn="r"/>
                        </a:tabLst>
                      </a:pPr>
                      <a:r>
                        <a:rPr lang="fr-FR" sz="800" dirty="0">
                          <a:effectLst/>
                        </a:rPr>
                        <a:t>Durée : 6 heures - Responsable : Frédéric DETCHART </a:t>
                      </a:r>
                    </a:p>
                    <a:p>
                      <a:pPr marL="107950">
                        <a:lnSpc>
                          <a:spcPct val="107000"/>
                        </a:lnSpc>
                        <a:spcAft>
                          <a:spcPts val="0"/>
                        </a:spcAft>
                        <a:tabLst>
                          <a:tab pos="5581015" algn="r"/>
                        </a:tabLst>
                      </a:pPr>
                      <a:r>
                        <a:rPr lang="fr-FR" sz="900" dirty="0">
                          <a:effectLst/>
                        </a:rPr>
                        <a:t> </a:t>
                      </a:r>
                    </a:p>
                    <a:p>
                      <a:pPr marL="107950">
                        <a:lnSpc>
                          <a:spcPct val="107000"/>
                        </a:lnSpc>
                        <a:spcAft>
                          <a:spcPts val="0"/>
                        </a:spcAft>
                        <a:tabLst>
                          <a:tab pos="5581015" algn="r"/>
                        </a:tabLst>
                      </a:pPr>
                      <a:r>
                        <a:rPr lang="fr-FR" sz="900" dirty="0">
                          <a:effectLst/>
                        </a:rPr>
                        <a:t> </a:t>
                      </a:r>
                      <a:endParaRPr lang="fr-FR" sz="9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extLst>
                  <a:ext uri="{0D108BD9-81ED-4DB2-BD59-A6C34878D82A}">
                    <a16:rowId xmlns:a16="http://schemas.microsoft.com/office/drawing/2014/main" val="10002"/>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4071058410"/>
              </p:ext>
            </p:extLst>
          </p:nvPr>
        </p:nvGraphicFramePr>
        <p:xfrm>
          <a:off x="818319" y="2969720"/>
          <a:ext cx="7933794" cy="3421190"/>
        </p:xfrm>
        <a:graphic>
          <a:graphicData uri="http://schemas.openxmlformats.org/drawingml/2006/table">
            <a:tbl>
              <a:tblPr>
                <a:tableStyleId>{5C22544A-7EE6-4342-B048-85BDC9FD1C3A}</a:tableStyleId>
              </a:tblPr>
              <a:tblGrid>
                <a:gridCol w="4849526">
                  <a:extLst>
                    <a:ext uri="{9D8B030D-6E8A-4147-A177-3AD203B41FA5}">
                      <a16:colId xmlns:a16="http://schemas.microsoft.com/office/drawing/2014/main" val="20000"/>
                    </a:ext>
                  </a:extLst>
                </a:gridCol>
                <a:gridCol w="697241">
                  <a:extLst>
                    <a:ext uri="{9D8B030D-6E8A-4147-A177-3AD203B41FA5}">
                      <a16:colId xmlns:a16="http://schemas.microsoft.com/office/drawing/2014/main" val="20001"/>
                    </a:ext>
                  </a:extLst>
                </a:gridCol>
                <a:gridCol w="2387027">
                  <a:extLst>
                    <a:ext uri="{9D8B030D-6E8A-4147-A177-3AD203B41FA5}">
                      <a16:colId xmlns:a16="http://schemas.microsoft.com/office/drawing/2014/main" val="20002"/>
                    </a:ext>
                  </a:extLst>
                </a:gridCol>
              </a:tblGrid>
              <a:tr h="608505">
                <a:tc>
                  <a:txBody>
                    <a:bodyPr/>
                    <a:lstStyle/>
                    <a:p>
                      <a:pPr>
                        <a:lnSpc>
                          <a:spcPct val="107000"/>
                        </a:lnSpc>
                        <a:spcAft>
                          <a:spcPts val="0"/>
                        </a:spcAft>
                      </a:pPr>
                      <a:r>
                        <a:rPr lang="fr-FR" sz="1200" b="1" dirty="0">
                          <a:effectLst/>
                        </a:rPr>
                        <a:t>DISPOSITIF : 19A0160201 - ENSEIGNER AU SEIN D’UN COLLEGE INCLUSIF</a:t>
                      </a:r>
                    </a:p>
                    <a:p>
                      <a:pPr>
                        <a:lnSpc>
                          <a:spcPct val="107000"/>
                        </a:lnSpc>
                        <a:spcAft>
                          <a:spcPts val="0"/>
                        </a:spcAft>
                      </a:pPr>
                      <a:r>
                        <a:rPr lang="fr-FR" sz="800" dirty="0">
                          <a:effectLst/>
                        </a:rPr>
                        <a:t> </a:t>
                      </a:r>
                      <a:endParaRPr lang="fr-FR" sz="8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FR" sz="11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Page 84 du catalogue du PAF</a:t>
                      </a:r>
                    </a:p>
                    <a:p>
                      <a:pPr algn="ctr">
                        <a:lnSpc>
                          <a:spcPct val="107000"/>
                        </a:lnSpc>
                        <a:spcAft>
                          <a:spcPts val="0"/>
                        </a:spcAft>
                      </a:pPr>
                      <a:r>
                        <a:rPr lang="fr-FR" sz="11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consultable sur :</a:t>
                      </a:r>
                    </a:p>
                    <a:p>
                      <a:pPr algn="ctr">
                        <a:lnSpc>
                          <a:spcPct val="107000"/>
                        </a:lnSpc>
                        <a:spcAft>
                          <a:spcPts val="0"/>
                        </a:spcAft>
                      </a:pPr>
                      <a:r>
                        <a:rPr lang="fr-FR" sz="1100" b="1" dirty="0" smtClean="0">
                          <a:solidFill>
                            <a:srgbClr val="00B050"/>
                          </a:solidFill>
                          <a:effectLst/>
                          <a:latin typeface="Arial Narrow" panose="020B0606020202030204" pitchFamily="34" charset="0"/>
                          <a:ea typeface="Times New Roman" panose="02020603050405020304" pitchFamily="18" charset="0"/>
                          <a:cs typeface="Times New Roman" panose="02020603050405020304" pitchFamily="18" charset="0"/>
                        </a:rPr>
                        <a:t>http://web.ac-toulouse.fr/paf </a:t>
                      </a:r>
                    </a:p>
                    <a:p>
                      <a:endParaRPr lang="fr-FR" dirty="0"/>
                    </a:p>
                  </a:txBody>
                  <a:tcPr marL="0" marR="71755" marT="0" marB="0"/>
                </a:tc>
                <a:tc hMerge="1">
                  <a:txBody>
                    <a:bodyPr/>
                    <a:lstStyle/>
                    <a:p>
                      <a:pPr algn="r">
                        <a:lnSpc>
                          <a:spcPct val="107000"/>
                        </a:lnSpc>
                        <a:spcAft>
                          <a:spcPts val="0"/>
                        </a:spcAft>
                      </a:pPr>
                      <a:endParaRPr lang="fr-FR" sz="7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0"/>
                  </a:ext>
                </a:extLst>
              </a:tr>
              <a:tr h="181039">
                <a:tc>
                  <a:txBody>
                    <a:bodyPr/>
                    <a:lstStyle/>
                    <a:p>
                      <a:pPr marL="107950" marR="107950">
                        <a:lnSpc>
                          <a:spcPct val="107000"/>
                        </a:lnSpc>
                        <a:spcAft>
                          <a:spcPts val="0"/>
                        </a:spcAft>
                        <a:tabLst>
                          <a:tab pos="4770755" algn="r"/>
                        </a:tabLst>
                      </a:pPr>
                      <a:r>
                        <a:rPr lang="fr-FR" sz="1200" b="1" dirty="0">
                          <a:effectLst/>
                        </a:rPr>
                        <a:t>Module : 64830 - RÉUSSIR L’INCLUSION EN CLASSE </a:t>
                      </a:r>
                      <a:r>
                        <a:rPr lang="fr-FR" sz="1200" b="1" u="none" dirty="0">
                          <a:effectLst/>
                        </a:rPr>
                        <a:t>ORDINAIRE</a:t>
                      </a:r>
                      <a:endParaRPr lang="fr-FR" sz="1200" b="1" u="none"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tc hMerge="1">
                  <a:txBody>
                    <a:bodyPr/>
                    <a:lstStyle/>
                    <a:p>
                      <a:pPr algn="r">
                        <a:lnSpc>
                          <a:spcPct val="107000"/>
                        </a:lnSpc>
                        <a:spcAft>
                          <a:spcPts val="0"/>
                        </a:spcAft>
                      </a:pP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1"/>
                  </a:ext>
                </a:extLst>
              </a:tr>
              <a:tr h="1014609">
                <a:tc gridSpan="3">
                  <a:txBody>
                    <a:bodyPr/>
                    <a:lstStyle/>
                    <a:p>
                      <a:pPr marL="107950">
                        <a:lnSpc>
                          <a:spcPct val="107000"/>
                        </a:lnSpc>
                        <a:spcAft>
                          <a:spcPts val="0"/>
                        </a:spcAft>
                        <a:tabLst>
                          <a:tab pos="5581015" algn="r"/>
                        </a:tabLst>
                      </a:pPr>
                      <a:r>
                        <a:rPr lang="fr-FR" sz="800" dirty="0">
                          <a:effectLst/>
                        </a:rPr>
                        <a:t>Public concerné : enseignants, CPE et AESH </a:t>
                      </a:r>
                    </a:p>
                    <a:p>
                      <a:pPr marL="107950">
                        <a:lnSpc>
                          <a:spcPct val="107000"/>
                        </a:lnSpc>
                        <a:spcAft>
                          <a:spcPts val="0"/>
                        </a:spcAft>
                        <a:tabLst>
                          <a:tab pos="5581015" algn="r"/>
                        </a:tabLst>
                      </a:pPr>
                      <a:r>
                        <a:rPr lang="fr-FR" sz="800" dirty="0">
                          <a:effectLst/>
                        </a:rPr>
                        <a:t>Contenu : les composantes d’un milieu didactique inclusif. Rôles et responsabilités des élèves dans le développement des compétences visées. Les leviers didactiques pour rendre les élèves acteurs de leurs démarches d’apprentissage, soulager l’enseignant. Relations Elèves/AESH/Enseignants/Dispositifs </a:t>
                      </a:r>
                    </a:p>
                    <a:p>
                      <a:pPr marL="107950">
                        <a:lnSpc>
                          <a:spcPct val="107000"/>
                        </a:lnSpc>
                        <a:spcAft>
                          <a:spcPts val="0"/>
                        </a:spcAft>
                        <a:tabLst>
                          <a:tab pos="5581015" algn="r"/>
                        </a:tabLst>
                      </a:pPr>
                      <a:r>
                        <a:rPr lang="fr-FR" sz="800" dirty="0">
                          <a:effectLst/>
                        </a:rPr>
                        <a:t>Objectif(s) pédagogique(s) : renforcer les connaissances sur la mise en </a:t>
                      </a:r>
                      <a:r>
                        <a:rPr lang="fr-FR" sz="800" dirty="0" err="1">
                          <a:effectLst/>
                        </a:rPr>
                        <a:t>oeuvre</a:t>
                      </a:r>
                      <a:r>
                        <a:rPr lang="fr-FR" sz="800" dirty="0">
                          <a:effectLst/>
                        </a:rPr>
                        <a:t> du droit à compensation, des adaptations pédagogiques et de la différenciation pédagogique dans la classe ordinaire. Accompagner la réflexion sur les stratégies didactiques de l’enseignant pour pratiquer l’inclusion scolaire de manière apaisée. </a:t>
                      </a:r>
                    </a:p>
                    <a:p>
                      <a:pPr marL="107950">
                        <a:lnSpc>
                          <a:spcPct val="107000"/>
                        </a:lnSpc>
                        <a:spcAft>
                          <a:spcPts val="0"/>
                        </a:spcAft>
                        <a:tabLst>
                          <a:tab pos="5581015" algn="r"/>
                        </a:tabLst>
                      </a:pPr>
                      <a:r>
                        <a:rPr lang="fr-FR" sz="800" dirty="0">
                          <a:effectLst/>
                        </a:rPr>
                        <a:t>Durée : 6 heures - Responsable : Julien CORDELOIS </a:t>
                      </a:r>
                    </a:p>
                    <a:p>
                      <a:pPr marL="107950">
                        <a:lnSpc>
                          <a:spcPct val="107000"/>
                        </a:lnSpc>
                        <a:spcAft>
                          <a:spcPts val="0"/>
                        </a:spcAft>
                        <a:tabLst>
                          <a:tab pos="5581015" algn="r"/>
                        </a:tabLst>
                      </a:pPr>
                      <a:r>
                        <a:rPr lang="fr-FR" sz="800" dirty="0">
                          <a:effectLst/>
                        </a:rPr>
                        <a:t>groupe 01 : 09/01/20 09.00 - 09/01/20 17.00 à TOULOUSE CEDEX</a:t>
                      </a:r>
                    </a:p>
                    <a:p>
                      <a:pPr marL="107950">
                        <a:lnSpc>
                          <a:spcPct val="107000"/>
                        </a:lnSpc>
                        <a:spcAft>
                          <a:spcPts val="0"/>
                        </a:spcAft>
                        <a:tabLst>
                          <a:tab pos="5581015" algn="r"/>
                        </a:tabLst>
                      </a:pPr>
                      <a:r>
                        <a:rPr lang="fr-FR" sz="800" dirty="0">
                          <a:effectLst/>
                        </a:rPr>
                        <a:t> </a:t>
                      </a:r>
                      <a:endParaRPr lang="fr-FR" sz="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81039">
                <a:tc gridSpan="2">
                  <a:txBody>
                    <a:bodyPr/>
                    <a:lstStyle/>
                    <a:p>
                      <a:pPr marL="107950" marR="107950">
                        <a:lnSpc>
                          <a:spcPct val="107000"/>
                        </a:lnSpc>
                        <a:spcAft>
                          <a:spcPts val="0"/>
                        </a:spcAft>
                        <a:tabLst>
                          <a:tab pos="4770755" algn="r"/>
                        </a:tabLst>
                      </a:pPr>
                      <a:r>
                        <a:rPr lang="fr-FR" sz="1200" b="1" dirty="0">
                          <a:effectLst/>
                        </a:rPr>
                        <a:t>Module : 64831 - AMÉNAGER ET ADAPTER L’ESPACE CLASSE</a:t>
                      </a:r>
                      <a:endParaRPr lang="fr-FR" sz="1200" b="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tc>
                  <a:txBody>
                    <a:bodyPr/>
                    <a:lstStyle/>
                    <a:p>
                      <a:pPr algn="r">
                        <a:lnSpc>
                          <a:spcPct val="107000"/>
                        </a:lnSpc>
                        <a:spcAft>
                          <a:spcPts val="0"/>
                        </a:spcAft>
                      </a:pPr>
                      <a:r>
                        <a:rPr lang="fr-FR" sz="700">
                          <a:effectLst/>
                        </a:rPr>
                        <a:t> </a:t>
                      </a:r>
                      <a:endParaRPr lang="fr-FR" sz="7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71755" marT="0" marB="0"/>
                </a:tc>
                <a:extLst>
                  <a:ext uri="{0D108BD9-81ED-4DB2-BD59-A6C34878D82A}">
                    <a16:rowId xmlns:a16="http://schemas.microsoft.com/office/drawing/2014/main" val="10003"/>
                  </a:ext>
                </a:extLst>
              </a:tr>
              <a:tr h="1141435">
                <a:tc gridSpan="3">
                  <a:txBody>
                    <a:bodyPr/>
                    <a:lstStyle/>
                    <a:p>
                      <a:pPr marL="107950">
                        <a:lnSpc>
                          <a:spcPct val="107000"/>
                        </a:lnSpc>
                        <a:spcAft>
                          <a:spcPts val="0"/>
                        </a:spcAft>
                        <a:tabLst>
                          <a:tab pos="5581015" algn="r"/>
                        </a:tabLst>
                      </a:pPr>
                      <a:r>
                        <a:rPr lang="fr-FR" sz="800" dirty="0">
                          <a:effectLst/>
                        </a:rPr>
                        <a:t>Public concerné : enseignants toutes disciplines, coordonnateurs d’ULIS, CPE, AED, AESH. </a:t>
                      </a:r>
                    </a:p>
                    <a:p>
                      <a:pPr marL="107950">
                        <a:lnSpc>
                          <a:spcPct val="107000"/>
                        </a:lnSpc>
                        <a:spcAft>
                          <a:spcPts val="0"/>
                        </a:spcAft>
                        <a:tabLst>
                          <a:tab pos="5581015" algn="r"/>
                        </a:tabLst>
                      </a:pPr>
                      <a:r>
                        <a:rPr lang="fr-FR" sz="800" dirty="0">
                          <a:effectLst/>
                        </a:rPr>
                        <a:t>Contenu : -apports théoriques : classes flexibles. Environnement </a:t>
                      </a:r>
                      <a:r>
                        <a:rPr lang="fr-FR" sz="800" dirty="0" err="1">
                          <a:effectLst/>
                        </a:rPr>
                        <a:t>capacitant</a:t>
                      </a:r>
                      <a:r>
                        <a:rPr lang="fr-FR" sz="800" dirty="0">
                          <a:effectLst/>
                        </a:rPr>
                        <a:t>. Tiers lieux, </a:t>
                      </a:r>
                      <a:r>
                        <a:rPr lang="fr-FR" sz="800" dirty="0" err="1">
                          <a:effectLst/>
                        </a:rPr>
                        <a:t>makerspace</a:t>
                      </a:r>
                      <a:r>
                        <a:rPr lang="fr-FR" sz="800" dirty="0">
                          <a:effectLst/>
                        </a:rPr>
                        <a:t> et </a:t>
                      </a:r>
                      <a:r>
                        <a:rPr lang="fr-FR" sz="800" dirty="0" err="1">
                          <a:effectLst/>
                        </a:rPr>
                        <a:t>fablabs</a:t>
                      </a:r>
                      <a:r>
                        <a:rPr lang="fr-FR" sz="800" dirty="0">
                          <a:effectLst/>
                        </a:rPr>
                        <a:t>. Autonomie des élèves et prise d’initiative. Posture de l’enseignant. Inclusion scolaire. -Mise en pratique : proposition de transformation d’un espace existant. -Cadre méthodologique : techniques de créativité. Design </a:t>
                      </a:r>
                      <a:r>
                        <a:rPr lang="fr-FR" sz="800" dirty="0" err="1">
                          <a:effectLst/>
                        </a:rPr>
                        <a:t>Thinking</a:t>
                      </a:r>
                      <a:r>
                        <a:rPr lang="fr-FR" sz="800" dirty="0">
                          <a:effectLst/>
                        </a:rPr>
                        <a:t>. </a:t>
                      </a:r>
                    </a:p>
                    <a:p>
                      <a:pPr marL="107950">
                        <a:lnSpc>
                          <a:spcPct val="107000"/>
                        </a:lnSpc>
                        <a:spcAft>
                          <a:spcPts val="0"/>
                        </a:spcAft>
                        <a:tabLst>
                          <a:tab pos="5581015" algn="r"/>
                        </a:tabLst>
                      </a:pPr>
                      <a:r>
                        <a:rPr lang="fr-FR" sz="800" dirty="0">
                          <a:effectLst/>
                        </a:rPr>
                        <a:t>Objectif(s) pédagogique(s) : comment mettre en place un environnement qui favorise l’apprentissage, la coopération et le bien-être de tous les élèves. Permettre aux enseignants (toutes disciplines et coordonnateurs d’ULIS) et CPE de réfléchir à la mise en place d’un environnement inclusif. </a:t>
                      </a:r>
                    </a:p>
                    <a:p>
                      <a:pPr marL="107950">
                        <a:lnSpc>
                          <a:spcPct val="107000"/>
                        </a:lnSpc>
                        <a:spcAft>
                          <a:spcPts val="0"/>
                        </a:spcAft>
                        <a:tabLst>
                          <a:tab pos="5581015" algn="r"/>
                        </a:tabLst>
                      </a:pPr>
                      <a:r>
                        <a:rPr lang="fr-FR" sz="800" dirty="0">
                          <a:effectLst/>
                        </a:rPr>
                        <a:t>Durée : 12 heures - Responsable : Corinne LAVAL </a:t>
                      </a:r>
                    </a:p>
                    <a:p>
                      <a:pPr marL="107950">
                        <a:lnSpc>
                          <a:spcPct val="107000"/>
                        </a:lnSpc>
                        <a:spcAft>
                          <a:spcPts val="0"/>
                        </a:spcAft>
                        <a:tabLst>
                          <a:tab pos="5581015" algn="r"/>
                        </a:tabLst>
                      </a:pPr>
                      <a:r>
                        <a:rPr lang="fr-FR" sz="800" dirty="0">
                          <a:effectLst/>
                        </a:rPr>
                        <a:t>groupe 01 : 04/02/20 09.00 - 04/02/20 17.00 à MONTAUBAN</a:t>
                      </a:r>
                    </a:p>
                    <a:p>
                      <a:pPr marL="107950">
                        <a:lnSpc>
                          <a:spcPct val="107000"/>
                        </a:lnSpc>
                        <a:spcAft>
                          <a:spcPts val="0"/>
                        </a:spcAft>
                        <a:tabLst>
                          <a:tab pos="5581015" algn="r"/>
                        </a:tabLst>
                      </a:pPr>
                      <a:r>
                        <a:rPr lang="fr-FR" sz="800" dirty="0">
                          <a:effectLst/>
                        </a:rPr>
                        <a:t> groupe 01 : 20/03/20 09.00 - 20/03/20 17.00 à MONTAUBAN</a:t>
                      </a:r>
                    </a:p>
                    <a:p>
                      <a:pPr marL="107950">
                        <a:lnSpc>
                          <a:spcPct val="107000"/>
                        </a:lnSpc>
                        <a:spcAft>
                          <a:spcPts val="0"/>
                        </a:spcAft>
                        <a:tabLst>
                          <a:tab pos="5581015" algn="r"/>
                        </a:tabLst>
                      </a:pPr>
                      <a:r>
                        <a:rPr lang="fr-FR" sz="800" dirty="0">
                          <a:effectLst/>
                        </a:rPr>
                        <a:t> </a:t>
                      </a:r>
                      <a:endParaRPr lang="fr-FR" sz="8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0787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000" dirty="0" smtClean="0"/>
              <a:t/>
            </a:r>
            <a:br>
              <a:rPr lang="fr-FR" sz="2000" dirty="0" smtClean="0"/>
            </a:br>
            <a:r>
              <a:rPr lang="fr-FR" sz="2400" dirty="0"/>
              <a:t>Des formations </a:t>
            </a:r>
            <a:r>
              <a:rPr lang="fr-FR" sz="2400" dirty="0" smtClean="0"/>
              <a:t>localisées </a:t>
            </a:r>
            <a:br>
              <a:rPr lang="fr-FR" sz="2400" dirty="0" smtClean="0"/>
            </a:br>
            <a:endParaRPr lang="fr-FR" sz="2400" dirty="0">
              <a:solidFill>
                <a:srgbClr val="FF0000"/>
              </a:solidFill>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7</a:t>
            </a:fld>
            <a:endParaRPr lang="fr-FR"/>
          </a:p>
        </p:txBody>
      </p:sp>
      <p:sp>
        <p:nvSpPr>
          <p:cNvPr id="6" name="Rectangle 1"/>
          <p:cNvSpPr>
            <a:spLocks noChangeArrowheads="1"/>
          </p:cNvSpPr>
          <p:nvPr/>
        </p:nvSpPr>
        <p:spPr bwMode="auto">
          <a:xfrm>
            <a:off x="0" y="-1334654"/>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lvl1pPr eaLnBrk="0" fontAlgn="base" hangingPunct="0">
              <a:spcBef>
                <a:spcPct val="0"/>
              </a:spcBef>
              <a:spcAft>
                <a:spcPct val="0"/>
              </a:spcAft>
              <a:tabLst>
                <a:tab pos="5581650" algn="r"/>
              </a:tabLst>
              <a:defRPr>
                <a:solidFill>
                  <a:schemeClr val="tx1"/>
                </a:solidFill>
                <a:latin typeface="Arial" panose="020B0604020202020204" pitchFamily="34" charset="0"/>
              </a:defRPr>
            </a:lvl1pPr>
            <a:lvl2pPr eaLnBrk="0" fontAlgn="base" hangingPunct="0">
              <a:spcBef>
                <a:spcPct val="0"/>
              </a:spcBef>
              <a:spcAft>
                <a:spcPct val="0"/>
              </a:spcAft>
              <a:tabLst>
                <a:tab pos="5581650" algn="r"/>
              </a:tabLst>
              <a:defRPr>
                <a:solidFill>
                  <a:schemeClr val="tx1"/>
                </a:solidFill>
                <a:latin typeface="Arial" panose="020B0604020202020204" pitchFamily="34" charset="0"/>
              </a:defRPr>
            </a:lvl2pPr>
            <a:lvl3pPr eaLnBrk="0" fontAlgn="base" hangingPunct="0">
              <a:spcBef>
                <a:spcPct val="0"/>
              </a:spcBef>
              <a:spcAft>
                <a:spcPct val="0"/>
              </a:spcAft>
              <a:tabLst>
                <a:tab pos="5581650" algn="r"/>
              </a:tabLst>
              <a:defRPr>
                <a:solidFill>
                  <a:schemeClr val="tx1"/>
                </a:solidFill>
                <a:latin typeface="Arial" panose="020B0604020202020204" pitchFamily="34" charset="0"/>
              </a:defRPr>
            </a:lvl3pPr>
            <a:lvl4pPr eaLnBrk="0" fontAlgn="base" hangingPunct="0">
              <a:spcBef>
                <a:spcPct val="0"/>
              </a:spcBef>
              <a:spcAft>
                <a:spcPct val="0"/>
              </a:spcAft>
              <a:tabLst>
                <a:tab pos="5581650" algn="r"/>
              </a:tabLst>
              <a:defRPr>
                <a:solidFill>
                  <a:schemeClr val="tx1"/>
                </a:solidFill>
                <a:latin typeface="Arial" panose="020B0604020202020204" pitchFamily="34" charset="0"/>
              </a:defRPr>
            </a:lvl4pPr>
            <a:lvl5pPr eaLnBrk="0" fontAlgn="base" hangingPunct="0">
              <a:spcBef>
                <a:spcPct val="0"/>
              </a:spcBef>
              <a:spcAft>
                <a:spcPct val="0"/>
              </a:spcAft>
              <a:tabLst>
                <a:tab pos="5581650" algn="r"/>
              </a:tabLst>
              <a:defRPr>
                <a:solidFill>
                  <a:schemeClr val="tx1"/>
                </a:solidFill>
                <a:latin typeface="Arial" panose="020B0604020202020204" pitchFamily="34" charset="0"/>
              </a:defRPr>
            </a:lvl5pPr>
            <a:lvl6pPr eaLnBrk="0" fontAlgn="base" hangingPunct="0">
              <a:spcBef>
                <a:spcPct val="0"/>
              </a:spcBef>
              <a:spcAft>
                <a:spcPct val="0"/>
              </a:spcAft>
              <a:tabLst>
                <a:tab pos="5581650" algn="r"/>
              </a:tabLst>
              <a:defRPr>
                <a:solidFill>
                  <a:schemeClr val="tx1"/>
                </a:solidFill>
                <a:latin typeface="Arial" panose="020B0604020202020204" pitchFamily="34" charset="0"/>
              </a:defRPr>
            </a:lvl6pPr>
            <a:lvl7pPr eaLnBrk="0" fontAlgn="base" hangingPunct="0">
              <a:spcBef>
                <a:spcPct val="0"/>
              </a:spcBef>
              <a:spcAft>
                <a:spcPct val="0"/>
              </a:spcAft>
              <a:tabLst>
                <a:tab pos="5581650" algn="r"/>
              </a:tabLst>
              <a:defRPr>
                <a:solidFill>
                  <a:schemeClr val="tx1"/>
                </a:solidFill>
                <a:latin typeface="Arial" panose="020B0604020202020204" pitchFamily="34" charset="0"/>
              </a:defRPr>
            </a:lvl7pPr>
            <a:lvl8pPr eaLnBrk="0" fontAlgn="base" hangingPunct="0">
              <a:spcBef>
                <a:spcPct val="0"/>
              </a:spcBef>
              <a:spcAft>
                <a:spcPct val="0"/>
              </a:spcAft>
              <a:tabLst>
                <a:tab pos="5581650" algn="r"/>
              </a:tabLst>
              <a:defRPr>
                <a:solidFill>
                  <a:schemeClr val="tx1"/>
                </a:solidFill>
                <a:latin typeface="Arial" panose="020B0604020202020204" pitchFamily="34" charset="0"/>
              </a:defRPr>
            </a:lvl8pPr>
            <a:lvl9pPr eaLnBrk="0" fontAlgn="base" hangingPunct="0">
              <a:spcBef>
                <a:spcPct val="0"/>
              </a:spcBef>
              <a:spcAft>
                <a:spcPct val="0"/>
              </a:spcAft>
              <a:tabLst>
                <a:tab pos="55816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81650" algn="r"/>
              </a:tabLst>
            </a:pPr>
            <a:r>
              <a:rPr kumimoji="0" lang="fr-FR" altLang="fr-FR" sz="1100" b="0" i="1" u="none" strike="noStrike" cap="none" normalizeH="0" baseline="0" smtClean="0">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X</a:t>
            </a:r>
            <a:r>
              <a:rPr kumimoji="0" lang="fr-FR" altLang="fr-FR" sz="1100" b="0" i="1" u="none" strike="noStrike" cap="none" normalizeH="0" baseline="0" smtClean="0" bmk="">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A</a:t>
            </a:r>
            <a:r>
              <a:rPr kumimoji="0" lang="fr-FR" altLang="fr-FR" sz="1100" b="0" i="1" u="none" strike="noStrike" cap="none" normalizeH="0" baseline="0" smtClean="0" bmk="_Toc12637107">
                <a:ln>
                  <a:noFill/>
                </a:ln>
                <a:solidFill>
                  <a:srgbClr val="2E74B5"/>
                </a:solidFill>
                <a:effectLst/>
                <a:latin typeface="Arial Narrow" panose="020B0606020202030204" pitchFamily="34" charset="0"/>
                <a:ea typeface="SimSun" panose="02010600030101010101" pitchFamily="2" charset="-122"/>
                <a:cs typeface="Times New Roman" panose="02020603050405020304" pitchFamily="18" charset="0"/>
              </a:rPr>
              <a:t> ASH:ADAPTATION - SITUATION DE HANDICAP</a:t>
            </a:r>
            <a:endParaRPr kumimoji="0" lang="fr-FR" altLang="fr-FR" sz="1100" b="0" i="1" u="none" strike="noStrike" cap="none" normalizeH="0" baseline="0" smtClean="0">
              <a:ln>
                <a:noFill/>
              </a:ln>
              <a:solidFill>
                <a:srgbClr val="2E74B5"/>
              </a:solidFill>
              <a:effectLst/>
              <a:latin typeface="Calibri Light" panose="020F03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581650" algn="r"/>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 name="Espace réservé du contenu 2"/>
          <p:cNvSpPr>
            <a:spLocks noGrp="1"/>
          </p:cNvSpPr>
          <p:nvPr>
            <p:ph idx="1"/>
          </p:nvPr>
        </p:nvSpPr>
        <p:spPr/>
        <p:txBody>
          <a:bodyPr/>
          <a:lstStyle/>
          <a:p>
            <a:pPr algn="ctr"/>
            <a:r>
              <a:rPr lang="fr-FR" sz="2000" dirty="0" smtClean="0"/>
              <a:t>Dans chaque bassin : </a:t>
            </a:r>
          </a:p>
          <a:p>
            <a:pPr marL="0" indent="0" algn="ctr">
              <a:buNone/>
            </a:pPr>
            <a:endParaRPr lang="fr-FR" sz="2000" dirty="0" smtClean="0"/>
          </a:p>
          <a:p>
            <a:pPr marL="0" indent="0" algn="ctr">
              <a:buNone/>
            </a:pPr>
            <a:r>
              <a:rPr lang="fr-FR" sz="2000" dirty="0" smtClean="0">
                <a:solidFill>
                  <a:schemeClr val="tx1"/>
                </a:solidFill>
              </a:rPr>
              <a:t>Mise en œuvre d’une journée de formation sur l’accueil et l’accompagnement des élèves à besoins éducatifs particuliers </a:t>
            </a:r>
          </a:p>
          <a:p>
            <a:pPr marL="0" indent="0" algn="ctr">
              <a:buNone/>
            </a:pPr>
            <a:endParaRPr lang="fr-FR" sz="2000" dirty="0" smtClean="0">
              <a:solidFill>
                <a:schemeClr val="tx1"/>
              </a:solidFill>
            </a:endParaRPr>
          </a:p>
          <a:p>
            <a:pPr algn="ctr"/>
            <a:r>
              <a:rPr lang="fr-FR" sz="2000" dirty="0"/>
              <a:t>Dans chaque </a:t>
            </a:r>
            <a:r>
              <a:rPr lang="fr-FR" sz="2000" dirty="0" smtClean="0"/>
              <a:t>établissement </a:t>
            </a:r>
            <a:r>
              <a:rPr lang="fr-FR" sz="2000" dirty="0"/>
              <a:t>: </a:t>
            </a:r>
            <a:endParaRPr lang="fr-FR" sz="2000" dirty="0" smtClean="0"/>
          </a:p>
          <a:p>
            <a:pPr algn="ctr"/>
            <a:endParaRPr lang="fr-FR" sz="2000" dirty="0"/>
          </a:p>
          <a:p>
            <a:pPr marL="0" indent="0" algn="ctr">
              <a:buNone/>
            </a:pPr>
            <a:r>
              <a:rPr lang="fr-FR" sz="2000" dirty="0" smtClean="0">
                <a:solidFill>
                  <a:schemeClr val="tx1"/>
                </a:solidFill>
              </a:rPr>
              <a:t>L’équipe éducative peut élaborer une demande de FIL (formation d’initiative locale) portant sur l’accompagnement des élèves à besoins éducatifs particuliers </a:t>
            </a:r>
          </a:p>
          <a:p>
            <a:pPr marL="0" indent="0" algn="ctr">
              <a:buNone/>
            </a:pPr>
            <a:r>
              <a:rPr lang="fr-FR" dirty="0" smtClean="0">
                <a:solidFill>
                  <a:srgbClr val="FF0000"/>
                </a:solidFill>
              </a:rPr>
              <a:t>Date limite de demande : 30 septembre 2019</a:t>
            </a:r>
            <a:endParaRPr lang="fr-FR" dirty="0">
              <a:solidFill>
                <a:srgbClr val="FF0000"/>
              </a:solidFill>
            </a:endParaRPr>
          </a:p>
          <a:p>
            <a:pPr marL="0" indent="0">
              <a:buNone/>
            </a:pPr>
            <a:endParaRPr lang="fr-FR" dirty="0">
              <a:solidFill>
                <a:srgbClr val="FF0000"/>
              </a:solidFill>
            </a:endParaRPr>
          </a:p>
        </p:txBody>
      </p:sp>
    </p:spTree>
    <p:extLst>
      <p:ext uri="{BB962C8B-B14F-4D97-AF65-F5344CB8AC3E}">
        <p14:creationId xmlns:p14="http://schemas.microsoft.com/office/powerpoint/2010/main" val="2054151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018_logo_academie_Toulou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394" y="5022626"/>
            <a:ext cx="1051197" cy="1416621"/>
          </a:xfrm>
          <a:prstGeom prst="rect">
            <a:avLst/>
          </a:prstGeom>
        </p:spPr>
      </p:pic>
    </p:spTree>
    <p:extLst>
      <p:ext uri="{BB962C8B-B14F-4D97-AF65-F5344CB8AC3E}">
        <p14:creationId xmlns:p14="http://schemas.microsoft.com/office/powerpoint/2010/main" val="1720581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3025</TotalTime>
  <Words>1706</Words>
  <Application>Microsoft Office PowerPoint</Application>
  <PresentationFormat>Affichage à l'écran (4:3)</PresentationFormat>
  <Paragraphs>162</Paragraphs>
  <Slides>8</Slides>
  <Notes>3</Notes>
  <HiddenSlides>0</HiddenSlides>
  <MMClips>0</MMClips>
  <ScaleCrop>false</ScaleCrop>
  <HeadingPairs>
    <vt:vector size="6" baseType="variant">
      <vt:variant>
        <vt:lpstr>Polices utilisées</vt:lpstr>
      </vt:variant>
      <vt:variant>
        <vt:i4>9</vt:i4>
      </vt:variant>
      <vt:variant>
        <vt:lpstr>Thème</vt:lpstr>
      </vt:variant>
      <vt:variant>
        <vt:i4>8</vt:i4>
      </vt:variant>
      <vt:variant>
        <vt:lpstr>Titres des diapositives</vt:lpstr>
      </vt:variant>
      <vt:variant>
        <vt:i4>8</vt:i4>
      </vt:variant>
    </vt:vector>
  </HeadingPairs>
  <TitlesOfParts>
    <vt:vector size="25" baseType="lpstr">
      <vt:lpstr>SimSun</vt:lpstr>
      <vt:lpstr>Arial</vt:lpstr>
      <vt:lpstr>Arial Black</vt:lpstr>
      <vt:lpstr>Arial Narrow</vt:lpstr>
      <vt:lpstr>Bookman Old Style</vt:lpstr>
      <vt:lpstr>Calibri</vt:lpstr>
      <vt:lpstr>Calibri Light</vt:lpstr>
      <vt:lpstr>Times New Roman</vt:lpstr>
      <vt:lpstr>Wingdings</vt:lpstr>
      <vt:lpstr>page de presentation et de partie</vt:lpstr>
      <vt:lpstr>3_page de sous-partie</vt:lpstr>
      <vt:lpstr>4_page de sous-partie</vt:lpstr>
      <vt:lpstr>3_pages de contenus</vt:lpstr>
      <vt:lpstr>4_pages de contenus</vt:lpstr>
      <vt:lpstr>pages de contenus</vt:lpstr>
      <vt:lpstr>2_pages de contenus</vt:lpstr>
      <vt:lpstr>1_pages de contenus</vt:lpstr>
      <vt:lpstr>Pour une École inclusive</vt:lpstr>
      <vt:lpstr>Des ressources en ligne : La plateforme Cap École inclusive </vt:lpstr>
      <vt:lpstr> Des formations accessibles en candidature individuelle au PAF 2019-2020  Inscriptions ouvertes jusqu’au 19 septembre 2019 inclus  </vt:lpstr>
      <vt:lpstr> Des formations accessibles en candidature individuelle au PAF 2019-2020  Inscriptions ouvertes jusqu’au 19 septembre 2019 inclus </vt:lpstr>
      <vt:lpstr> Des formations accessibles en candidature individuelle au PAF 2019-2020  Inscriptions ouvertes jusqu’au 19 septembre 2019 inclus </vt:lpstr>
      <vt:lpstr> Des formations accessibles en candidature individuelle au PAF 2019-2020  Inscriptions ouvertes jusqu’au 19 septembre 2019 inclus </vt:lpstr>
      <vt:lpstr> Des formations localisées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MARIE SAINT MICHEL</cp:lastModifiedBy>
  <cp:revision>272</cp:revision>
  <cp:lastPrinted>2015-02-04T16:19:06Z</cp:lastPrinted>
  <dcterms:created xsi:type="dcterms:W3CDTF">2015-02-04T10:43:31Z</dcterms:created>
  <dcterms:modified xsi:type="dcterms:W3CDTF">2019-08-27T19:42:39Z</dcterms:modified>
</cp:coreProperties>
</file>