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1" r:id="rId8"/>
    <p:sldId id="263" r:id="rId9"/>
    <p:sldId id="262" r:id="rId10"/>
    <p:sldId id="266" r:id="rId11"/>
    <p:sldId id="267" r:id="rId12"/>
    <p:sldId id="268" r:id="rId13"/>
    <p:sldId id="269"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595FE1E-A945-4C09-B202-721E27BDE62E}" type="datetimeFigureOut">
              <a:rPr lang="fr-FR" smtClean="0"/>
              <a:t>19/11/2013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1282783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95FE1E-A945-4C09-B202-721E27BDE62E}" type="datetimeFigureOut">
              <a:rPr lang="fr-FR" smtClean="0"/>
              <a:t>19/11/2013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46298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95FE1E-A945-4C09-B202-721E27BDE62E}" type="datetimeFigureOut">
              <a:rPr lang="fr-FR" smtClean="0"/>
              <a:t>19/11/2013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4058752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595FE1E-A945-4C09-B202-721E27BDE62E}" type="datetimeFigureOut">
              <a:rPr lang="fr-FR" smtClean="0"/>
              <a:t>19/11/2013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3195936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595FE1E-A945-4C09-B202-721E27BDE62E}" type="datetimeFigureOut">
              <a:rPr lang="fr-FR" smtClean="0"/>
              <a:t>19/11/2013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1949504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595FE1E-A945-4C09-B202-721E27BDE62E}" type="datetimeFigureOut">
              <a:rPr lang="fr-FR" smtClean="0"/>
              <a:t>19/11/2013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3161679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595FE1E-A945-4C09-B202-721E27BDE62E}" type="datetimeFigureOut">
              <a:rPr lang="fr-FR" smtClean="0"/>
              <a:t>19/11/2013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609829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595FE1E-A945-4C09-B202-721E27BDE62E}" type="datetimeFigureOut">
              <a:rPr lang="fr-FR" smtClean="0"/>
              <a:t>19/11/2013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317151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595FE1E-A945-4C09-B202-721E27BDE62E}" type="datetimeFigureOut">
              <a:rPr lang="fr-FR" smtClean="0"/>
              <a:t>19/11/2013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2803664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595FE1E-A945-4C09-B202-721E27BDE62E}" type="datetimeFigureOut">
              <a:rPr lang="fr-FR" smtClean="0"/>
              <a:t>19/11/2013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2266809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595FE1E-A945-4C09-B202-721E27BDE62E}" type="datetimeFigureOut">
              <a:rPr lang="fr-FR" smtClean="0"/>
              <a:t>19/11/2013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FA1AD6-8C8C-469F-89EF-B41B3191A4CD}" type="slidenum">
              <a:rPr lang="fr-FR" smtClean="0"/>
              <a:t>‹N°›</a:t>
            </a:fld>
            <a:endParaRPr lang="fr-FR"/>
          </a:p>
        </p:txBody>
      </p:sp>
    </p:spTree>
    <p:extLst>
      <p:ext uri="{BB962C8B-B14F-4D97-AF65-F5344CB8AC3E}">
        <p14:creationId xmlns:p14="http://schemas.microsoft.com/office/powerpoint/2010/main" val="3651774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5FE1E-A945-4C09-B202-721E27BDE62E}" type="datetimeFigureOut">
              <a:rPr lang="fr-FR" smtClean="0"/>
              <a:t>19/11/2013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FA1AD6-8C8C-469F-89EF-B41B3191A4CD}" type="slidenum">
              <a:rPr lang="fr-FR" smtClean="0"/>
              <a:t>‹N°›</a:t>
            </a:fld>
            <a:endParaRPr lang="fr-FR"/>
          </a:p>
        </p:txBody>
      </p:sp>
    </p:spTree>
    <p:extLst>
      <p:ext uri="{BB962C8B-B14F-4D97-AF65-F5344CB8AC3E}">
        <p14:creationId xmlns:p14="http://schemas.microsoft.com/office/powerpoint/2010/main" val="2379873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16632"/>
            <a:ext cx="7772400" cy="2088232"/>
          </a:xfrm>
        </p:spPr>
        <p:txBody>
          <a:bodyPr>
            <a:normAutofit/>
          </a:bodyPr>
          <a:lstStyle/>
          <a:p>
            <a:r>
              <a:rPr lang="fr-FR" sz="4000" b="1" dirty="0"/>
              <a:t>PHILOSOPHIE ET ECOLOGIE</a:t>
            </a:r>
            <a:r>
              <a:rPr lang="fr-FR" b="1" dirty="0"/>
              <a:t> </a:t>
            </a:r>
            <a:r>
              <a:rPr lang="fr-FR" dirty="0"/>
              <a:t/>
            </a:r>
            <a:br>
              <a:rPr lang="fr-FR" dirty="0"/>
            </a:br>
            <a:r>
              <a:rPr lang="fr-FR" sz="3200" dirty="0"/>
              <a:t>Présentation de philosophies de l’écologie.</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5" y="2132856"/>
            <a:ext cx="6381750" cy="4010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33075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74242"/>
          </a:xfrm>
        </p:spPr>
        <p:txBody>
          <a:bodyPr>
            <a:normAutofit/>
          </a:bodyPr>
          <a:lstStyle/>
          <a:p>
            <a:r>
              <a:rPr lang="fr-FR" sz="3600" b="1" dirty="0" smtClean="0"/>
              <a:t>III. 3°angle</a:t>
            </a:r>
            <a:r>
              <a:rPr lang="fr-FR" sz="3600" b="1" dirty="0"/>
              <a:t> : Extension de la sphère politique</a:t>
            </a:r>
            <a:r>
              <a:rPr lang="fr-FR" sz="3600" dirty="0"/>
              <a:t/>
            </a:r>
            <a:br>
              <a:rPr lang="fr-FR" sz="3600" dirty="0"/>
            </a:br>
            <a:r>
              <a:rPr lang="fr-FR" sz="3600" b="1" dirty="0"/>
              <a:t>Vers un nouvel humanisme ?</a:t>
            </a:r>
            <a:endParaRPr lang="fr-FR" dirty="0"/>
          </a:p>
        </p:txBody>
      </p:sp>
      <p:sp>
        <p:nvSpPr>
          <p:cNvPr id="3" name="Espace réservé du contenu 2"/>
          <p:cNvSpPr>
            <a:spLocks noGrp="1"/>
          </p:cNvSpPr>
          <p:nvPr>
            <p:ph idx="1"/>
          </p:nvPr>
        </p:nvSpPr>
        <p:spPr>
          <a:xfrm>
            <a:off x="457200" y="2348880"/>
            <a:ext cx="8229600" cy="3777283"/>
          </a:xfrm>
        </p:spPr>
        <p:txBody>
          <a:bodyPr>
            <a:normAutofit fontScale="92500" lnSpcReduction="20000"/>
          </a:bodyPr>
          <a:lstStyle/>
          <a:p>
            <a:pPr marL="0" indent="0">
              <a:buNone/>
            </a:pPr>
            <a:r>
              <a:rPr lang="fr-FR" sz="2000" b="1" dirty="0"/>
              <a:t>A/ Extension de la sphère politique : </a:t>
            </a:r>
            <a:endParaRPr lang="fr-FR" sz="2000" dirty="0"/>
          </a:p>
          <a:p>
            <a:pPr marL="0" indent="0">
              <a:buNone/>
            </a:pPr>
            <a:r>
              <a:rPr lang="fr-FR" sz="2000" b="1" dirty="0"/>
              <a:t>Alain </a:t>
            </a:r>
            <a:r>
              <a:rPr lang="fr-FR" sz="2000" b="1" dirty="0" err="1"/>
              <a:t>Lipietz</a:t>
            </a:r>
            <a:r>
              <a:rPr lang="fr-FR" sz="2000" dirty="0"/>
              <a:t> : </a:t>
            </a:r>
            <a:r>
              <a:rPr lang="fr-FR" sz="2000" i="1" dirty="0"/>
              <a:t>L’écologie politique.1999</a:t>
            </a:r>
            <a:endParaRPr lang="fr-FR" sz="2000" dirty="0"/>
          </a:p>
          <a:p>
            <a:pPr marL="0" indent="0">
              <a:buNone/>
            </a:pPr>
            <a:r>
              <a:rPr lang="fr-FR" sz="2000" dirty="0" err="1"/>
              <a:t>A.Leopold</a:t>
            </a:r>
            <a:r>
              <a:rPr lang="fr-FR" sz="2000" dirty="0"/>
              <a:t> : « La terre en tant que communauté, voilà l’idée de base de l’écologie »</a:t>
            </a:r>
          </a:p>
          <a:p>
            <a:pPr marL="0" indent="0">
              <a:buNone/>
            </a:pPr>
            <a:r>
              <a:rPr lang="fr-FR" sz="2000" dirty="0"/>
              <a:t> </a:t>
            </a:r>
          </a:p>
          <a:p>
            <a:pPr marL="0" indent="0">
              <a:buNone/>
            </a:pPr>
            <a:r>
              <a:rPr lang="fr-FR" sz="2000" dirty="0" err="1"/>
              <a:t>Callicott</a:t>
            </a:r>
            <a:r>
              <a:rPr lang="fr-FR" sz="2000" dirty="0"/>
              <a:t> : </a:t>
            </a:r>
          </a:p>
          <a:p>
            <a:pPr marL="457200" indent="-457200">
              <a:buFont typeface="+mj-lt"/>
              <a:buAutoNum type="arabicPeriod"/>
            </a:pPr>
            <a:r>
              <a:rPr lang="fr-FR" sz="2000" dirty="0" smtClean="0"/>
              <a:t>Une </a:t>
            </a:r>
            <a:r>
              <a:rPr lang="fr-FR" sz="2000" dirty="0"/>
              <a:t>question de responsabilité de </a:t>
            </a:r>
            <a:r>
              <a:rPr lang="fr-FR" sz="2000" dirty="0" smtClean="0"/>
              <a:t>l’homme</a:t>
            </a:r>
          </a:p>
          <a:p>
            <a:pPr marL="457200" indent="-457200">
              <a:buFont typeface="+mj-lt"/>
              <a:buAutoNum type="arabicPeriod"/>
            </a:pPr>
            <a:r>
              <a:rPr lang="fr-FR" sz="2000" dirty="0" smtClean="0"/>
              <a:t>une </a:t>
            </a:r>
            <a:r>
              <a:rPr lang="fr-FR" sz="2000" dirty="0"/>
              <a:t>question de bien-être</a:t>
            </a:r>
          </a:p>
          <a:p>
            <a:pPr marL="0" indent="0">
              <a:buNone/>
            </a:pPr>
            <a:r>
              <a:rPr lang="fr-FR" sz="2000" dirty="0"/>
              <a:t> </a:t>
            </a:r>
          </a:p>
          <a:p>
            <a:pPr marL="0" indent="0">
              <a:buNone/>
            </a:pPr>
            <a:r>
              <a:rPr lang="fr-FR" sz="2000" b="1" dirty="0"/>
              <a:t>B/ James Lovelock et l’hypothèse GAÏA </a:t>
            </a:r>
            <a:endParaRPr lang="fr-FR" sz="2000" dirty="0"/>
          </a:p>
          <a:p>
            <a:pPr marL="0" indent="0">
              <a:buNone/>
            </a:pPr>
            <a:r>
              <a:rPr lang="fr-FR" sz="2000" b="1" dirty="0"/>
              <a:t>Gaïa : </a:t>
            </a:r>
            <a:r>
              <a:rPr lang="fr-FR" sz="2000" dirty="0"/>
              <a:t>système comprenant la croûte terrestre et l’atmosphère et qui abrite et développe la vie.</a:t>
            </a:r>
          </a:p>
          <a:p>
            <a:pPr marL="0" indent="0">
              <a:buNone/>
            </a:pPr>
            <a:r>
              <a:rPr lang="fr-FR" sz="2000" dirty="0"/>
              <a:t> </a:t>
            </a:r>
          </a:p>
        </p:txBody>
      </p:sp>
    </p:spTree>
    <p:extLst>
      <p:ext uri="{BB962C8B-B14F-4D97-AF65-F5344CB8AC3E}">
        <p14:creationId xmlns:p14="http://schemas.microsoft.com/office/powerpoint/2010/main" val="31159201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b="1" dirty="0" smtClean="0">
                <a:solidFill>
                  <a:schemeClr val="accent2">
                    <a:lumMod val="75000"/>
                  </a:schemeClr>
                </a:solidFill>
              </a:rPr>
              <a:t>Question intermédiaire : le risque de l’</a:t>
            </a:r>
            <a:r>
              <a:rPr lang="fr-FR" sz="2400" b="1" dirty="0" err="1" smtClean="0">
                <a:solidFill>
                  <a:schemeClr val="accent2">
                    <a:lumMod val="75000"/>
                  </a:schemeClr>
                </a:solidFill>
              </a:rPr>
              <a:t>écofascisme</a:t>
            </a:r>
            <a:r>
              <a:rPr lang="fr-FR" sz="2400" b="1" dirty="0" smtClean="0">
                <a:solidFill>
                  <a:schemeClr val="accent2">
                    <a:lumMod val="75000"/>
                  </a:schemeClr>
                </a:solidFill>
              </a:rPr>
              <a:t>.</a:t>
            </a:r>
            <a:endParaRPr lang="fr-FR" sz="2400" dirty="0">
              <a:solidFill>
                <a:schemeClr val="accent2">
                  <a:lumMod val="75000"/>
                </a:schemeClr>
              </a:solidFill>
            </a:endParaRPr>
          </a:p>
        </p:txBody>
      </p:sp>
      <p:sp>
        <p:nvSpPr>
          <p:cNvPr id="3" name="Espace réservé du contenu 2"/>
          <p:cNvSpPr>
            <a:spLocks noGrp="1"/>
          </p:cNvSpPr>
          <p:nvPr>
            <p:ph idx="1"/>
          </p:nvPr>
        </p:nvSpPr>
        <p:spPr>
          <a:xfrm>
            <a:off x="467544" y="1340768"/>
            <a:ext cx="8229600" cy="3845024"/>
          </a:xfrm>
        </p:spPr>
        <p:txBody>
          <a:bodyPr>
            <a:normAutofit/>
          </a:bodyPr>
          <a:lstStyle/>
          <a:p>
            <a:pPr marL="457200" indent="-457200">
              <a:buFont typeface="+mj-lt"/>
              <a:buAutoNum type="arabicPeriod"/>
            </a:pPr>
            <a:r>
              <a:rPr lang="fr-FR" sz="2400" dirty="0" smtClean="0"/>
              <a:t>Nouvelle </a:t>
            </a:r>
            <a:r>
              <a:rPr lang="fr-FR" sz="2400" dirty="0"/>
              <a:t>pensée </a:t>
            </a:r>
            <a:r>
              <a:rPr lang="fr-FR" sz="2400" dirty="0" smtClean="0"/>
              <a:t>dominante</a:t>
            </a:r>
          </a:p>
          <a:p>
            <a:pPr marL="457200" indent="-457200">
              <a:buFont typeface="+mj-lt"/>
              <a:buAutoNum type="arabicPeriod"/>
            </a:pPr>
            <a:r>
              <a:rPr lang="fr-FR" sz="2400" dirty="0" smtClean="0"/>
              <a:t>Mesures </a:t>
            </a:r>
            <a:r>
              <a:rPr lang="fr-FR" sz="2400" dirty="0"/>
              <a:t>contraignantes </a:t>
            </a:r>
            <a:r>
              <a:rPr lang="fr-FR" sz="2400" dirty="0" smtClean="0"/>
              <a:t>d’urgence</a:t>
            </a:r>
          </a:p>
          <a:p>
            <a:pPr marL="457200" indent="-457200">
              <a:buFont typeface="+mj-lt"/>
              <a:buAutoNum type="arabicPeriod"/>
            </a:pPr>
            <a:r>
              <a:rPr lang="fr-FR" sz="2400" dirty="0" smtClean="0"/>
              <a:t>Instaure </a:t>
            </a:r>
            <a:r>
              <a:rPr lang="fr-FR" sz="2400" dirty="0"/>
              <a:t>la peur par son « catastrophisme </a:t>
            </a:r>
            <a:r>
              <a:rPr lang="fr-FR" sz="2400" dirty="0" smtClean="0"/>
              <a:t>»</a:t>
            </a:r>
          </a:p>
          <a:p>
            <a:pPr marL="457200" indent="-457200">
              <a:buFont typeface="+mj-lt"/>
              <a:buAutoNum type="arabicPeriod"/>
            </a:pPr>
            <a:r>
              <a:rPr lang="fr-FR" sz="2400" dirty="0" smtClean="0"/>
              <a:t>Tend </a:t>
            </a:r>
            <a:r>
              <a:rPr lang="fr-FR" sz="2400" dirty="0"/>
              <a:t>au Totalitarisme car privilégie le Tout à </a:t>
            </a:r>
            <a:r>
              <a:rPr lang="fr-FR" sz="2400" dirty="0" smtClean="0"/>
              <a:t>l’individu</a:t>
            </a:r>
          </a:p>
          <a:p>
            <a:pPr marL="457200" indent="-457200">
              <a:buFont typeface="+mj-lt"/>
              <a:buAutoNum type="arabicPeriod"/>
            </a:pPr>
            <a:r>
              <a:rPr lang="fr-FR" sz="2400" dirty="0" smtClean="0"/>
              <a:t>Coercitif </a:t>
            </a:r>
            <a:r>
              <a:rPr lang="fr-FR" sz="2400" dirty="0"/>
              <a:t>sur les désirs</a:t>
            </a:r>
          </a:p>
          <a:p>
            <a:pPr marL="0" indent="0">
              <a:buNone/>
            </a:pPr>
            <a:r>
              <a:rPr lang="fr-FR" sz="2400" dirty="0"/>
              <a:t> </a:t>
            </a:r>
          </a:p>
          <a:p>
            <a:pPr marL="0" indent="0">
              <a:buNone/>
            </a:pPr>
            <a:r>
              <a:rPr lang="fr-FR" sz="2400" dirty="0"/>
              <a:t>Ou  vers un meilleur vivre-ensemble ?</a:t>
            </a:r>
          </a:p>
          <a:p>
            <a:endParaRPr lang="fr-FR" dirty="0"/>
          </a:p>
        </p:txBody>
      </p:sp>
    </p:spTree>
    <p:extLst>
      <p:ext uri="{BB962C8B-B14F-4D97-AF65-F5344CB8AC3E}">
        <p14:creationId xmlns:p14="http://schemas.microsoft.com/office/powerpoint/2010/main" val="407035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076922"/>
            <a:ext cx="8229600" cy="4525963"/>
          </a:xfrm>
        </p:spPr>
        <p:txBody>
          <a:bodyPr>
            <a:normAutofit fontScale="77500" lnSpcReduction="20000"/>
          </a:bodyPr>
          <a:lstStyle/>
          <a:p>
            <a:pPr marL="0" indent="0">
              <a:buNone/>
            </a:pPr>
            <a:r>
              <a:rPr lang="fr-FR" b="1" dirty="0"/>
              <a:t>C/Extension de la sphère économique (des échanges)</a:t>
            </a:r>
            <a:endParaRPr lang="fr-FR" dirty="0"/>
          </a:p>
          <a:p>
            <a:pPr marL="0" indent="0">
              <a:buNone/>
            </a:pPr>
            <a:r>
              <a:rPr lang="fr-FR" b="1" dirty="0"/>
              <a:t>Bruno </a:t>
            </a:r>
            <a:r>
              <a:rPr lang="fr-FR" b="1" dirty="0" err="1"/>
              <a:t>Latour</a:t>
            </a:r>
            <a:endParaRPr lang="fr-FR" dirty="0"/>
          </a:p>
          <a:p>
            <a:pPr marL="0" indent="0">
              <a:buNone/>
            </a:pPr>
            <a:r>
              <a:rPr lang="fr-FR" b="1" dirty="0"/>
              <a:t> </a:t>
            </a:r>
            <a:endParaRPr lang="fr-FR" dirty="0"/>
          </a:p>
          <a:p>
            <a:pPr marL="0" indent="0">
              <a:buNone/>
            </a:pPr>
            <a:r>
              <a:rPr lang="fr-FR" b="1" dirty="0"/>
              <a:t>D/Deux applications concrètes : </a:t>
            </a:r>
            <a:endParaRPr lang="fr-FR" dirty="0"/>
          </a:p>
          <a:p>
            <a:pPr marL="514350" indent="-514350">
              <a:buFont typeface="+mj-lt"/>
              <a:buAutoNum type="arabicPeriod"/>
            </a:pPr>
            <a:r>
              <a:rPr lang="fr-FR" dirty="0" smtClean="0"/>
              <a:t>Le </a:t>
            </a:r>
            <a:r>
              <a:rPr lang="fr-FR" dirty="0"/>
              <a:t>pluralisme </a:t>
            </a:r>
            <a:r>
              <a:rPr lang="fr-FR" dirty="0" smtClean="0"/>
              <a:t>appliqué  </a:t>
            </a:r>
            <a:br>
              <a:rPr lang="fr-FR" dirty="0" smtClean="0"/>
            </a:br>
            <a:r>
              <a:rPr lang="fr-FR" dirty="0" err="1" smtClean="0"/>
              <a:t>Callicott</a:t>
            </a:r>
            <a:r>
              <a:rPr lang="fr-FR" dirty="0"/>
              <a:t> : « le pluralisme moral </a:t>
            </a:r>
            <a:r>
              <a:rPr lang="fr-FR" dirty="0" smtClean="0"/>
              <a:t>»</a:t>
            </a:r>
            <a:br>
              <a:rPr lang="fr-FR" dirty="0" smtClean="0"/>
            </a:br>
            <a:endParaRPr lang="fr-FR" dirty="0" smtClean="0"/>
          </a:p>
          <a:p>
            <a:pPr marL="514350" indent="-514350">
              <a:buFont typeface="+mj-lt"/>
              <a:buAutoNum type="arabicPeriod"/>
            </a:pPr>
            <a:r>
              <a:rPr lang="fr-FR" sz="3100" dirty="0" smtClean="0"/>
              <a:t>La </a:t>
            </a:r>
            <a:r>
              <a:rPr lang="fr-FR" sz="3100" dirty="0"/>
              <a:t>politique du risque : </a:t>
            </a:r>
          </a:p>
          <a:p>
            <a:pPr marL="0" indent="0">
              <a:buNone/>
            </a:pPr>
            <a:r>
              <a:rPr lang="fr-FR" b="1" dirty="0" smtClean="0"/>
              <a:t>J.P </a:t>
            </a:r>
            <a:r>
              <a:rPr lang="fr-FR" b="1" dirty="0"/>
              <a:t>Dupuy</a:t>
            </a:r>
            <a:r>
              <a:rPr lang="fr-FR" dirty="0"/>
              <a:t> : </a:t>
            </a:r>
            <a:r>
              <a:rPr lang="fr-FR" i="1" dirty="0"/>
              <a:t>Pour un catastrophisme éclairé.</a:t>
            </a:r>
            <a:endParaRPr lang="fr-FR" dirty="0"/>
          </a:p>
          <a:p>
            <a:pPr marL="0" indent="0">
              <a:buNone/>
            </a:pPr>
            <a:r>
              <a:rPr lang="fr-FR" dirty="0"/>
              <a:t> </a:t>
            </a:r>
          </a:p>
          <a:p>
            <a:pPr marL="0" indent="0">
              <a:buNone/>
            </a:pPr>
            <a:r>
              <a:rPr lang="fr-FR" dirty="0"/>
              <a:t> </a:t>
            </a:r>
          </a:p>
          <a:p>
            <a:pPr marL="0" indent="0" algn="ctr">
              <a:buNone/>
            </a:pPr>
            <a:r>
              <a:rPr lang="fr-FR" b="1" dirty="0"/>
              <a:t>Conclusion 3°ANGLE DE DEFENSE.</a:t>
            </a:r>
            <a:endParaRPr lang="fr-FR" dirty="0"/>
          </a:p>
          <a:p>
            <a:endParaRPr lang="fr-FR" dirty="0"/>
          </a:p>
        </p:txBody>
      </p:sp>
      <p:sp>
        <p:nvSpPr>
          <p:cNvPr id="4" name="Flèche droite 3"/>
          <p:cNvSpPr/>
          <p:nvPr/>
        </p:nvSpPr>
        <p:spPr>
          <a:xfrm>
            <a:off x="1957183" y="5157192"/>
            <a:ext cx="432048" cy="28803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09614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CONCLUSION GENERALE</a:t>
            </a:r>
            <a:endParaRPr lang="fr-FR" dirty="0"/>
          </a:p>
        </p:txBody>
      </p:sp>
      <p:sp>
        <p:nvSpPr>
          <p:cNvPr id="3" name="Espace réservé du contenu 2"/>
          <p:cNvSpPr>
            <a:spLocks noGrp="1"/>
          </p:cNvSpPr>
          <p:nvPr>
            <p:ph idx="1"/>
          </p:nvPr>
        </p:nvSpPr>
        <p:spPr>
          <a:xfrm>
            <a:off x="457200" y="1484784"/>
            <a:ext cx="8229600" cy="4641379"/>
          </a:xfrm>
        </p:spPr>
        <p:txBody>
          <a:bodyPr>
            <a:normAutofit fontScale="77500" lnSpcReduction="20000"/>
          </a:bodyPr>
          <a:lstStyle/>
          <a:p>
            <a:pPr marL="0" indent="0">
              <a:buNone/>
            </a:pPr>
            <a:r>
              <a:rPr lang="fr-FR" sz="2900" b="1" dirty="0"/>
              <a:t>Des acquis : proximité animale</a:t>
            </a:r>
          </a:p>
          <a:p>
            <a:pPr marL="0" indent="0">
              <a:buNone/>
            </a:pPr>
            <a:r>
              <a:rPr lang="fr-FR" sz="2900" b="1" dirty="0"/>
              <a:t>                     lien vivant à l’écosphère</a:t>
            </a:r>
          </a:p>
          <a:p>
            <a:pPr marL="0" indent="0">
              <a:buNone/>
            </a:pPr>
            <a:r>
              <a:rPr lang="fr-FR" sz="2900" b="1" dirty="0"/>
              <a:t>                     décentration</a:t>
            </a:r>
          </a:p>
          <a:p>
            <a:pPr marL="0" indent="0">
              <a:buNone/>
            </a:pPr>
            <a:r>
              <a:rPr lang="fr-FR" sz="2900" b="1" dirty="0"/>
              <a:t>Travail de </a:t>
            </a:r>
            <a:r>
              <a:rPr lang="fr-FR" sz="2900" b="1" dirty="0" smtClean="0"/>
              <a:t>pensée: </a:t>
            </a:r>
            <a:r>
              <a:rPr lang="fr-FR" sz="2900" b="1" dirty="0"/>
              <a:t>différences entre homme/animal - sujets/objets – monde culturel /monde naturel-intersubjectivité/</a:t>
            </a:r>
            <a:r>
              <a:rPr lang="fr-FR" sz="2900" b="1" dirty="0" err="1"/>
              <a:t>relationalité</a:t>
            </a:r>
            <a:r>
              <a:rPr lang="fr-FR" sz="2900" b="1" dirty="0"/>
              <a:t> …des frontières à réfléchir et qui seraient en voie de dépassement.</a:t>
            </a:r>
          </a:p>
          <a:p>
            <a:pPr marL="0" indent="0">
              <a:buNone/>
            </a:pPr>
            <a:r>
              <a:rPr lang="fr-FR" sz="2900" b="1" dirty="0"/>
              <a:t>Repenser la dépendance ou réciprocité droits/devoirs.</a:t>
            </a:r>
          </a:p>
          <a:p>
            <a:pPr marL="0" indent="0">
              <a:buNone/>
            </a:pPr>
            <a:r>
              <a:rPr lang="fr-FR" sz="2900" dirty="0"/>
              <a:t> </a:t>
            </a:r>
          </a:p>
          <a:p>
            <a:pPr marL="0" indent="0">
              <a:buNone/>
            </a:pPr>
            <a:r>
              <a:rPr lang="fr-FR" sz="2900" dirty="0"/>
              <a:t>« </a:t>
            </a:r>
            <a:r>
              <a:rPr lang="fr-FR" sz="2900" i="1" dirty="0"/>
              <a:t>L’écologie change nos valeurs en même temps qu’elle change nos concepts du monde et de nous-mêmes en relation au monde. Elle révèle des relations nouvelles entre les objets, qui une fois </a:t>
            </a:r>
            <a:r>
              <a:rPr lang="fr-FR" sz="2900" i="1" dirty="0" smtClean="0"/>
              <a:t>révélées</a:t>
            </a:r>
            <a:r>
              <a:rPr lang="fr-FR" sz="2900" i="1" dirty="0"/>
              <a:t>, réveillent </a:t>
            </a:r>
            <a:r>
              <a:rPr lang="fr-FR" sz="2900" i="1" dirty="0" smtClean="0"/>
              <a:t>le </a:t>
            </a:r>
            <a:r>
              <a:rPr lang="fr-FR" sz="2900" i="1" dirty="0"/>
              <a:t>cœur originel de nos sentiments moraux</a:t>
            </a:r>
            <a:r>
              <a:rPr lang="fr-FR" sz="2900" dirty="0"/>
              <a:t> » </a:t>
            </a:r>
            <a:r>
              <a:rPr lang="fr-FR" sz="2900" dirty="0" err="1"/>
              <a:t>Callicott</a:t>
            </a:r>
            <a:r>
              <a:rPr lang="fr-FR" sz="2900" dirty="0"/>
              <a:t> cité par </a:t>
            </a:r>
            <a:r>
              <a:rPr lang="fr-FR" sz="2900" dirty="0" err="1"/>
              <a:t>Naess</a:t>
            </a:r>
            <a:r>
              <a:rPr lang="fr-FR" sz="2900" dirty="0"/>
              <a:t> (p 112)</a:t>
            </a:r>
          </a:p>
          <a:p>
            <a:endParaRPr lang="fr-FR" dirty="0"/>
          </a:p>
        </p:txBody>
      </p:sp>
      <p:sp>
        <p:nvSpPr>
          <p:cNvPr id="4" name="Flèche droite 3"/>
          <p:cNvSpPr/>
          <p:nvPr/>
        </p:nvSpPr>
        <p:spPr>
          <a:xfrm>
            <a:off x="899592" y="548680"/>
            <a:ext cx="720080" cy="576064"/>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042597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764704"/>
            <a:ext cx="8229600" cy="4752528"/>
          </a:xfrm>
        </p:spPr>
        <p:txBody>
          <a:bodyPr>
            <a:normAutofit fontScale="92500" lnSpcReduction="20000"/>
          </a:bodyPr>
          <a:lstStyle/>
          <a:p>
            <a:pPr marL="0" indent="0">
              <a:buNone/>
            </a:pPr>
            <a:r>
              <a:rPr lang="fr-FR" sz="2000" b="1" dirty="0"/>
              <a:t>INTRODUCTION</a:t>
            </a:r>
            <a:r>
              <a:rPr lang="fr-FR" sz="2000" dirty="0"/>
              <a:t> : (Notions du programme : Sujet. Nature/culture. Matière/esprit. Vivant. Politique.)</a:t>
            </a:r>
          </a:p>
          <a:p>
            <a:pPr marL="0" indent="0">
              <a:buNone/>
            </a:pPr>
            <a:r>
              <a:rPr lang="fr-FR" sz="2000" dirty="0"/>
              <a:t>Quel rapport entre philosophie et écologie ?</a:t>
            </a:r>
          </a:p>
          <a:p>
            <a:pPr marL="0" indent="0">
              <a:buNone/>
            </a:pPr>
            <a:r>
              <a:rPr lang="fr-FR" sz="2000" dirty="0"/>
              <a:t>Ecologie : </a:t>
            </a:r>
            <a:endParaRPr lang="fr-FR" sz="2000" dirty="0" smtClean="0"/>
          </a:p>
          <a:p>
            <a:pPr marL="0" indent="0">
              <a:buNone/>
            </a:pPr>
            <a:endParaRPr lang="fr-FR" sz="2000" dirty="0"/>
          </a:p>
          <a:p>
            <a:pPr marL="0" indent="0">
              <a:buNone/>
            </a:pPr>
            <a:r>
              <a:rPr lang="fr-FR" sz="2000" dirty="0"/>
              <a:t>1.Science baptisée au 19°s par le biologiste Haeckel : « </a:t>
            </a:r>
            <a:r>
              <a:rPr lang="fr-FR" sz="2000" dirty="0" err="1"/>
              <a:t>oecologie</a:t>
            </a:r>
            <a:r>
              <a:rPr lang="fr-FR" sz="2000" dirty="0"/>
              <a:t> » en 1866. De </a:t>
            </a:r>
            <a:r>
              <a:rPr lang="fr-FR" sz="2000" dirty="0" err="1"/>
              <a:t>Oïkos</a:t>
            </a:r>
            <a:r>
              <a:rPr lang="fr-FR" sz="2000" dirty="0"/>
              <a:t> : maison, lieu de vie.</a:t>
            </a:r>
          </a:p>
          <a:p>
            <a:pPr marL="0" indent="0">
              <a:buNone/>
            </a:pPr>
            <a:r>
              <a:rPr lang="fr-FR" sz="2000" dirty="0"/>
              <a:t>« Science des relations des organismes avec le monde environnant c’est-à-dire dans un sens large, la science des conditions d’existence » </a:t>
            </a:r>
            <a:r>
              <a:rPr lang="fr-FR" sz="2000" i="1" dirty="0"/>
              <a:t>Morphologie générale des organismes</a:t>
            </a:r>
            <a:r>
              <a:rPr lang="fr-FR" sz="2000" dirty="0"/>
              <a:t>.</a:t>
            </a:r>
          </a:p>
          <a:p>
            <a:pPr marL="0" indent="0">
              <a:buNone/>
            </a:pPr>
            <a:r>
              <a:rPr lang="fr-FR" sz="2000" dirty="0" smtClean="0"/>
              <a:t>Ecologues</a:t>
            </a:r>
            <a:endParaRPr lang="fr-FR" sz="2000" dirty="0"/>
          </a:p>
          <a:p>
            <a:pPr marL="0" indent="0">
              <a:buNone/>
            </a:pPr>
            <a:endParaRPr lang="fr-FR" sz="2000" dirty="0" smtClean="0"/>
          </a:p>
          <a:p>
            <a:pPr marL="0" indent="0">
              <a:buNone/>
            </a:pPr>
            <a:r>
              <a:rPr lang="fr-FR" sz="2000" dirty="0" smtClean="0"/>
              <a:t>2.Militantisme </a:t>
            </a:r>
            <a:r>
              <a:rPr lang="fr-FR" sz="2000" dirty="0"/>
              <a:t>de la « protection de la nature ».</a:t>
            </a:r>
          </a:p>
          <a:p>
            <a:pPr marL="0" indent="0">
              <a:buNone/>
            </a:pPr>
            <a:r>
              <a:rPr lang="fr-FR" sz="2000" dirty="0" smtClean="0"/>
              <a:t>Ecologistes</a:t>
            </a:r>
            <a:endParaRPr lang="fr-FR" sz="2000" dirty="0"/>
          </a:p>
          <a:p>
            <a:pPr marL="0" indent="0">
              <a:buNone/>
            </a:pPr>
            <a:endParaRPr lang="fr-FR" sz="2000" dirty="0"/>
          </a:p>
          <a:p>
            <a:pPr marL="0" indent="0">
              <a:buNone/>
            </a:pPr>
            <a:r>
              <a:rPr lang="fr-FR" sz="2000" dirty="0"/>
              <a:t>	</a:t>
            </a:r>
            <a:r>
              <a:rPr lang="fr-FR" sz="2000" dirty="0" smtClean="0"/>
              <a:t> </a:t>
            </a:r>
            <a:r>
              <a:rPr lang="fr-FR" sz="2000" dirty="0"/>
              <a:t>« </a:t>
            </a:r>
            <a:r>
              <a:rPr lang="fr-FR" sz="2000" dirty="0" err="1"/>
              <a:t>Ecophilosophie</a:t>
            </a:r>
            <a:r>
              <a:rPr lang="fr-FR" sz="2000" dirty="0"/>
              <a:t> » </a:t>
            </a:r>
            <a:r>
              <a:rPr lang="fr-FR" sz="2000" dirty="0" err="1"/>
              <a:t>A.Naess</a:t>
            </a:r>
            <a:r>
              <a:rPr lang="fr-FR" sz="2000" dirty="0"/>
              <a:t>. 1972</a:t>
            </a:r>
          </a:p>
          <a:p>
            <a:endParaRPr lang="fr-FR" sz="1400" dirty="0"/>
          </a:p>
        </p:txBody>
      </p:sp>
      <p:sp>
        <p:nvSpPr>
          <p:cNvPr id="4" name="Flèche droite à entaille 3"/>
          <p:cNvSpPr/>
          <p:nvPr/>
        </p:nvSpPr>
        <p:spPr>
          <a:xfrm>
            <a:off x="923167" y="4941168"/>
            <a:ext cx="504056" cy="216024"/>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381930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4000" b="1" dirty="0"/>
              <a:t>PLAN</a:t>
            </a:r>
            <a:endParaRPr lang="fr-FR" sz="4000" dirty="0"/>
          </a:p>
        </p:txBody>
      </p:sp>
      <p:sp>
        <p:nvSpPr>
          <p:cNvPr id="3" name="Espace réservé du contenu 2"/>
          <p:cNvSpPr>
            <a:spLocks noGrp="1"/>
          </p:cNvSpPr>
          <p:nvPr>
            <p:ph idx="1"/>
          </p:nvPr>
        </p:nvSpPr>
        <p:spPr>
          <a:xfrm>
            <a:off x="457200" y="1412776"/>
            <a:ext cx="8229600" cy="4713387"/>
          </a:xfrm>
        </p:spPr>
        <p:txBody>
          <a:bodyPr>
            <a:normAutofit fontScale="62500" lnSpcReduction="20000"/>
          </a:bodyPr>
          <a:lstStyle/>
          <a:p>
            <a:pPr marL="0" indent="0">
              <a:buNone/>
            </a:pPr>
            <a:r>
              <a:rPr lang="fr-FR" dirty="0"/>
              <a:t>Trois angles de défense : </a:t>
            </a:r>
          </a:p>
          <a:p>
            <a:pPr marL="0" lvl="0" indent="0">
              <a:buNone/>
            </a:pPr>
            <a:r>
              <a:rPr lang="fr-FR" b="1" dirty="0" smtClean="0"/>
              <a:t>I. Extension </a:t>
            </a:r>
            <a:r>
              <a:rPr lang="fr-FR" b="1" dirty="0"/>
              <a:t>de la sphère éthique et juridique : redonner progressivement de la valeur intrinsèque aux êtres qui nous entourent. </a:t>
            </a:r>
            <a:endParaRPr lang="fr-FR" b="1" dirty="0" smtClean="0"/>
          </a:p>
          <a:p>
            <a:pPr marL="571500" lvl="0" indent="-571500">
              <a:buAutoNum type="romanUcPeriod"/>
            </a:pPr>
            <a:endParaRPr lang="fr-FR" b="1" dirty="0"/>
          </a:p>
          <a:p>
            <a:pPr marL="0" lvl="0" indent="0">
              <a:buNone/>
            </a:pPr>
            <a:r>
              <a:rPr lang="fr-FR" b="1" dirty="0" smtClean="0"/>
              <a:t>II. Approche </a:t>
            </a:r>
            <a:r>
              <a:rPr lang="fr-FR" b="1" dirty="0"/>
              <a:t>ontologique : redonner de la valeur à l’être-même de la nature</a:t>
            </a:r>
            <a:r>
              <a:rPr lang="fr-FR" b="1" dirty="0" smtClean="0"/>
              <a:t>.</a:t>
            </a:r>
          </a:p>
          <a:p>
            <a:pPr marL="0" lvl="0" indent="0">
              <a:buNone/>
            </a:pPr>
            <a:endParaRPr lang="fr-FR" b="1" dirty="0"/>
          </a:p>
          <a:p>
            <a:pPr marL="0" lvl="0" indent="0">
              <a:buNone/>
            </a:pPr>
            <a:r>
              <a:rPr lang="fr-FR" b="1" dirty="0" smtClean="0"/>
              <a:t>III. Extension </a:t>
            </a:r>
            <a:r>
              <a:rPr lang="fr-FR" b="1" dirty="0"/>
              <a:t>de la sphère politique : vers un nouvel humanisme ? Redonner une valeur à l’humain</a:t>
            </a:r>
            <a:r>
              <a:rPr lang="fr-FR" dirty="0"/>
              <a:t>.</a:t>
            </a:r>
          </a:p>
          <a:p>
            <a:pPr marL="0" indent="0">
              <a:buNone/>
            </a:pPr>
            <a:r>
              <a:rPr lang="fr-FR" dirty="0"/>
              <a:t> </a:t>
            </a:r>
          </a:p>
          <a:p>
            <a:pPr marL="0" indent="0">
              <a:buNone/>
            </a:pPr>
            <a:r>
              <a:rPr lang="fr-FR" dirty="0"/>
              <a:t> </a:t>
            </a:r>
          </a:p>
          <a:p>
            <a:pPr marL="0" indent="0" algn="ctr">
              <a:buNone/>
            </a:pPr>
            <a:r>
              <a:rPr lang="fr-FR" b="1" dirty="0">
                <a:solidFill>
                  <a:schemeClr val="accent2">
                    <a:lumMod val="75000"/>
                  </a:schemeClr>
                </a:solidFill>
              </a:rPr>
              <a:t>Question préalable : peut-on fonder une philosophie sur un parti-pris ?</a:t>
            </a:r>
          </a:p>
          <a:p>
            <a:pPr marL="0" indent="0">
              <a:buNone/>
            </a:pPr>
            <a:r>
              <a:rPr lang="fr-FR" b="1" dirty="0"/>
              <a:t> </a:t>
            </a:r>
            <a:endParaRPr lang="fr-FR" dirty="0"/>
          </a:p>
          <a:p>
            <a:pPr marL="0" indent="0">
              <a:buNone/>
            </a:pPr>
            <a:r>
              <a:rPr lang="en-US" dirty="0"/>
              <a:t>Rachel Carson </a:t>
            </a:r>
            <a:r>
              <a:rPr lang="en-US" i="1" dirty="0"/>
              <a:t>: Silent Spring.</a:t>
            </a:r>
            <a:r>
              <a:rPr lang="en-US" dirty="0"/>
              <a:t> 1963</a:t>
            </a:r>
            <a:endParaRPr lang="fr-FR" dirty="0"/>
          </a:p>
          <a:p>
            <a:pPr marL="0" indent="0">
              <a:buNone/>
            </a:pPr>
            <a:r>
              <a:rPr lang="en-US" dirty="0"/>
              <a:t>Aldo Leopold. </a:t>
            </a:r>
            <a:r>
              <a:rPr lang="fr-FR" i="1" dirty="0"/>
              <a:t>Almanach d’un comté des sables</a:t>
            </a:r>
            <a:r>
              <a:rPr lang="fr-FR" dirty="0"/>
              <a:t>.1949</a:t>
            </a:r>
          </a:p>
          <a:p>
            <a:pPr marL="0" indent="0">
              <a:buNone/>
            </a:pPr>
            <a:r>
              <a:rPr lang="fr-FR" dirty="0"/>
              <a:t>Thoreau : </a:t>
            </a:r>
            <a:r>
              <a:rPr lang="fr-FR" i="1" dirty="0"/>
              <a:t>Walden ou la vie dans les bois</a:t>
            </a:r>
            <a:r>
              <a:rPr lang="fr-FR" dirty="0"/>
              <a:t>. 1854</a:t>
            </a:r>
          </a:p>
          <a:p>
            <a:endParaRPr lang="fr-FR" dirty="0"/>
          </a:p>
        </p:txBody>
      </p:sp>
    </p:spTree>
    <p:extLst>
      <p:ext uri="{BB962C8B-B14F-4D97-AF65-F5344CB8AC3E}">
        <p14:creationId xmlns:p14="http://schemas.microsoft.com/office/powerpoint/2010/main" val="2814099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74242"/>
          </a:xfrm>
        </p:spPr>
        <p:txBody>
          <a:bodyPr>
            <a:normAutofit/>
          </a:bodyPr>
          <a:lstStyle/>
          <a:p>
            <a:r>
              <a:rPr lang="fr-FR" sz="3600" dirty="0" smtClean="0"/>
              <a:t>I. </a:t>
            </a:r>
            <a:r>
              <a:rPr lang="fr-FR" sz="3600" b="1" dirty="0" smtClean="0"/>
              <a:t>Premier </a:t>
            </a:r>
            <a:r>
              <a:rPr lang="fr-FR" sz="3600" b="1" dirty="0"/>
              <a:t>angle de défense :  Extension de la sphère éthique.</a:t>
            </a:r>
            <a:r>
              <a:rPr lang="fr-FR" sz="3600" dirty="0"/>
              <a:t/>
            </a:r>
            <a:br>
              <a:rPr lang="fr-FR" sz="3600" dirty="0"/>
            </a:br>
            <a:r>
              <a:rPr lang="fr-FR" sz="3600" b="1" dirty="0"/>
              <a:t>Questions d’</a:t>
            </a:r>
            <a:r>
              <a:rPr lang="fr-FR" sz="3600" b="1" dirty="0" err="1"/>
              <a:t>Environmental</a:t>
            </a:r>
            <a:r>
              <a:rPr lang="fr-FR" sz="3600" b="1" dirty="0"/>
              <a:t> </a:t>
            </a:r>
            <a:r>
              <a:rPr lang="fr-FR" sz="3600" b="1" dirty="0" err="1"/>
              <a:t>Ethics</a:t>
            </a:r>
            <a:r>
              <a:rPr lang="fr-FR" b="1" dirty="0"/>
              <a:t>.</a:t>
            </a:r>
            <a:endParaRPr lang="fr-FR" dirty="0"/>
          </a:p>
        </p:txBody>
      </p:sp>
      <p:sp>
        <p:nvSpPr>
          <p:cNvPr id="3" name="Espace réservé du contenu 2"/>
          <p:cNvSpPr>
            <a:spLocks noGrp="1"/>
          </p:cNvSpPr>
          <p:nvPr>
            <p:ph idx="1"/>
          </p:nvPr>
        </p:nvSpPr>
        <p:spPr>
          <a:xfrm>
            <a:off x="457200" y="2564904"/>
            <a:ext cx="8229600" cy="3561259"/>
          </a:xfrm>
        </p:spPr>
        <p:txBody>
          <a:bodyPr>
            <a:normAutofit lnSpcReduction="10000"/>
          </a:bodyPr>
          <a:lstStyle/>
          <a:p>
            <a:pPr marL="0" indent="0">
              <a:buNone/>
            </a:pPr>
            <a:r>
              <a:rPr lang="fr-FR" sz="2000" b="1" dirty="0"/>
              <a:t>A/ Extension du statut de PERSONNE : la démarche utilitariste.</a:t>
            </a:r>
            <a:endParaRPr lang="fr-FR" sz="2000" dirty="0"/>
          </a:p>
          <a:p>
            <a:pPr marL="0" indent="0">
              <a:buNone/>
            </a:pPr>
            <a:r>
              <a:rPr lang="fr-FR" sz="2000" dirty="0"/>
              <a:t>      Jeremy Bentham</a:t>
            </a:r>
            <a:r>
              <a:rPr lang="fr-FR" sz="2000" i="1" dirty="0"/>
              <a:t>. Introduction aux principes de la morale et de la législation</a:t>
            </a:r>
            <a:r>
              <a:rPr lang="fr-FR" sz="2000" dirty="0"/>
              <a:t>. 1780</a:t>
            </a:r>
          </a:p>
          <a:p>
            <a:pPr marL="0" indent="0">
              <a:buNone/>
            </a:pPr>
            <a:r>
              <a:rPr lang="fr-FR" sz="2000" dirty="0"/>
              <a:t>Peter Singer. </a:t>
            </a:r>
            <a:r>
              <a:rPr lang="fr-FR" sz="2000" i="1" dirty="0"/>
              <a:t>La libération animale</a:t>
            </a:r>
            <a:r>
              <a:rPr lang="fr-FR" sz="2000" dirty="0"/>
              <a:t>. 1975 : « La discrimination exercée contre les animaux uniquement sur la base de leur espèce est une forme de préjugé, forme immorale et indéfendable, de la même façon qu’est immorale et indéfendable la discrimination sur la base de la race ». Lib.an </a:t>
            </a:r>
          </a:p>
          <a:p>
            <a:pPr marL="0" indent="0">
              <a:buNone/>
            </a:pPr>
            <a:r>
              <a:rPr lang="fr-FR" sz="2000" b="1" dirty="0"/>
              <a:t>« SPECISME ET ANTI-SPECISME »</a:t>
            </a:r>
            <a:endParaRPr lang="fr-FR" sz="2000" dirty="0"/>
          </a:p>
          <a:p>
            <a:pPr marL="0" indent="0">
              <a:buNone/>
            </a:pPr>
            <a:r>
              <a:rPr lang="fr-FR" sz="2000" b="1" dirty="0"/>
              <a:t> </a:t>
            </a:r>
            <a:endParaRPr lang="fr-FR" sz="2000" dirty="0" smtClean="0"/>
          </a:p>
          <a:p>
            <a:pPr marL="0" indent="0" algn="ctr">
              <a:buNone/>
            </a:pPr>
            <a:r>
              <a:rPr lang="fr-FR" sz="2000" b="1" i="1" dirty="0" smtClean="0"/>
              <a:t>Déclaration </a:t>
            </a:r>
            <a:r>
              <a:rPr lang="fr-FR" sz="2000" b="1" i="1" dirty="0"/>
              <a:t>Universelle des Droits de l’Animal</a:t>
            </a:r>
            <a:r>
              <a:rPr lang="fr-FR" sz="2000" b="1" dirty="0"/>
              <a:t>. 1978/1989/1990 (une histoire en marche ?)</a:t>
            </a:r>
            <a:endParaRPr lang="fr-FR" sz="2000" dirty="0"/>
          </a:p>
          <a:p>
            <a:endParaRPr lang="fr-FR" sz="2000" dirty="0" smtClean="0"/>
          </a:p>
        </p:txBody>
      </p:sp>
    </p:spTree>
    <p:extLst>
      <p:ext uri="{BB962C8B-B14F-4D97-AF65-F5344CB8AC3E}">
        <p14:creationId xmlns:p14="http://schemas.microsoft.com/office/powerpoint/2010/main" val="2072982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67544" y="188640"/>
            <a:ext cx="8229600" cy="4525963"/>
          </a:xfrm>
        </p:spPr>
        <p:txBody>
          <a:bodyPr>
            <a:normAutofit/>
          </a:bodyPr>
          <a:lstStyle/>
          <a:p>
            <a:pPr marL="0" indent="0">
              <a:buNone/>
            </a:pPr>
            <a:r>
              <a:rPr lang="fr-FR" sz="2000" b="1" dirty="0"/>
              <a:t>B/ Extension du statut de sujet :  la démarche </a:t>
            </a:r>
            <a:r>
              <a:rPr lang="fr-FR" sz="2000" b="1" dirty="0" err="1"/>
              <a:t>biocentriste</a:t>
            </a:r>
            <a:r>
              <a:rPr lang="fr-FR" sz="2000" b="1" dirty="0"/>
              <a:t>.</a:t>
            </a:r>
            <a:endParaRPr lang="fr-FR" sz="2000" dirty="0"/>
          </a:p>
          <a:p>
            <a:pPr marL="0" indent="0">
              <a:buNone/>
            </a:pPr>
            <a:r>
              <a:rPr lang="fr-FR" sz="2000" dirty="0"/>
              <a:t>Prolonger et dépasser le Kantisme ?</a:t>
            </a:r>
          </a:p>
          <a:p>
            <a:pPr marL="0" indent="0">
              <a:buNone/>
            </a:pPr>
            <a:r>
              <a:rPr lang="fr-FR" sz="2000" dirty="0"/>
              <a:t> </a:t>
            </a:r>
          </a:p>
          <a:p>
            <a:pPr marL="0" indent="0">
              <a:buNone/>
            </a:pPr>
            <a:r>
              <a:rPr lang="fr-FR" sz="2000" b="1" dirty="0"/>
              <a:t>TOM REGAN</a:t>
            </a:r>
            <a:r>
              <a:rPr lang="fr-FR" sz="2000" dirty="0"/>
              <a:t> : tous « sujets d’une vie »</a:t>
            </a:r>
          </a:p>
          <a:p>
            <a:pPr marL="0" indent="0">
              <a:buNone/>
            </a:pPr>
            <a:r>
              <a:rPr lang="fr-FR" sz="2000" i="1" dirty="0"/>
              <a:t>Les droits des animaux</a:t>
            </a:r>
            <a:r>
              <a:rPr lang="fr-FR" sz="2000" dirty="0"/>
              <a:t>. 1983</a:t>
            </a:r>
          </a:p>
          <a:p>
            <a:pPr marL="0" indent="0">
              <a:buNone/>
            </a:pPr>
            <a:r>
              <a:rPr lang="fr-FR" sz="2000" b="1" dirty="0"/>
              <a:t> </a:t>
            </a:r>
            <a:endParaRPr lang="fr-FR" sz="2000" dirty="0"/>
          </a:p>
          <a:p>
            <a:pPr marL="0" indent="0">
              <a:buNone/>
            </a:pPr>
            <a:r>
              <a:rPr lang="fr-FR" sz="2000" b="1" dirty="0"/>
              <a:t>HANS JONAS </a:t>
            </a:r>
            <a:r>
              <a:rPr lang="fr-FR" sz="2000" dirty="0"/>
              <a:t>: une « subjectivité sans sujet</a:t>
            </a:r>
            <a:r>
              <a:rPr lang="fr-FR" sz="2000" b="1" dirty="0"/>
              <a:t> </a:t>
            </a:r>
            <a:r>
              <a:rPr lang="fr-FR" sz="2000" dirty="0"/>
              <a:t>»</a:t>
            </a:r>
            <a:r>
              <a:rPr lang="fr-FR" sz="2000" b="1" dirty="0"/>
              <a:t> </a:t>
            </a:r>
            <a:r>
              <a:rPr lang="fr-FR" sz="2000" i="1" dirty="0"/>
              <a:t>Le principe responsabilité</a:t>
            </a:r>
            <a:r>
              <a:rPr lang="fr-FR" sz="2000" dirty="0"/>
              <a:t>. 1979</a:t>
            </a:r>
          </a:p>
          <a:p>
            <a:pPr marL="0" indent="0">
              <a:buNone/>
            </a:pPr>
            <a:r>
              <a:rPr lang="fr-FR" sz="2000" dirty="0"/>
              <a:t>« Agis de telle façon que les effets de ton action  soient compatibles avec la permanence d’une vie authentiquement humaine sur terre » P.30.31 (4 formulations)</a:t>
            </a:r>
          </a:p>
          <a:p>
            <a:pPr marL="0" indent="0">
              <a:buNone/>
            </a:pPr>
            <a:r>
              <a:rPr lang="fr-FR" sz="2000" dirty="0"/>
              <a:t>Voir Bruno </a:t>
            </a:r>
            <a:r>
              <a:rPr lang="fr-FR" sz="2000" dirty="0" err="1"/>
              <a:t>Latour</a:t>
            </a:r>
            <a:r>
              <a:rPr lang="fr-FR" sz="2000" dirty="0"/>
              <a:t> et Emilie Hache : </a:t>
            </a:r>
            <a:r>
              <a:rPr lang="fr-FR" sz="2000" i="1" dirty="0"/>
              <a:t>Morale ou moralisme ? Un exercice de sensibilisation</a:t>
            </a:r>
            <a:r>
              <a:rPr lang="fr-FR" sz="2000" dirty="0"/>
              <a:t>.</a:t>
            </a:r>
            <a:endParaRPr lang="fr-FR" sz="2000" dirty="0" smtClean="0"/>
          </a:p>
        </p:txBody>
      </p:sp>
    </p:spTree>
    <p:extLst>
      <p:ext uri="{BB962C8B-B14F-4D97-AF65-F5344CB8AC3E}">
        <p14:creationId xmlns:p14="http://schemas.microsoft.com/office/powerpoint/2010/main" val="145591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67544" y="188640"/>
            <a:ext cx="8229600" cy="6192688"/>
          </a:xfrm>
        </p:spPr>
        <p:txBody>
          <a:bodyPr>
            <a:normAutofit fontScale="92500" lnSpcReduction="10000"/>
          </a:bodyPr>
          <a:lstStyle/>
          <a:p>
            <a:pPr marL="0" indent="0">
              <a:buNone/>
            </a:pPr>
            <a:r>
              <a:rPr lang="fr-FR" sz="2000" b="1" dirty="0"/>
              <a:t>C/ Extension au TOUT : une démarche </a:t>
            </a:r>
            <a:r>
              <a:rPr lang="fr-FR" sz="2000" b="1" dirty="0" err="1"/>
              <a:t>écocentriste</a:t>
            </a:r>
            <a:r>
              <a:rPr lang="fr-FR" sz="2000" b="1" dirty="0"/>
              <a:t>.</a:t>
            </a:r>
            <a:endParaRPr lang="fr-FR" sz="2000" dirty="0"/>
          </a:p>
          <a:p>
            <a:pPr marL="0" indent="0">
              <a:buNone/>
            </a:pPr>
            <a:r>
              <a:rPr lang="fr-FR" sz="2000" b="1" dirty="0"/>
              <a:t>La Land </a:t>
            </a:r>
            <a:r>
              <a:rPr lang="fr-FR" sz="2000" b="1" dirty="0" err="1"/>
              <a:t>ethic</a:t>
            </a:r>
            <a:r>
              <a:rPr lang="fr-FR" sz="2000" b="1" dirty="0"/>
              <a:t> : De la biosphère à l’Ecosphère.</a:t>
            </a:r>
            <a:endParaRPr lang="fr-FR" sz="2000" dirty="0"/>
          </a:p>
          <a:p>
            <a:pPr marL="0" indent="0">
              <a:buNone/>
            </a:pPr>
            <a:r>
              <a:rPr lang="fr-FR" sz="2000" dirty="0"/>
              <a:t> </a:t>
            </a:r>
          </a:p>
          <a:p>
            <a:pPr marL="0" indent="0">
              <a:buNone/>
            </a:pPr>
            <a:r>
              <a:rPr lang="fr-FR" sz="2000" b="1" dirty="0"/>
              <a:t>Aldo LEOPOLD : </a:t>
            </a:r>
            <a:r>
              <a:rPr lang="fr-FR" sz="2000" i="1" dirty="0"/>
              <a:t>Almanach d’un comté des sables.</a:t>
            </a:r>
            <a:r>
              <a:rPr lang="fr-FR" sz="2000" dirty="0"/>
              <a:t>1949</a:t>
            </a:r>
          </a:p>
          <a:p>
            <a:pPr marL="0" indent="0">
              <a:buNone/>
            </a:pPr>
            <a:r>
              <a:rPr lang="fr-FR" sz="2000" b="1" dirty="0"/>
              <a:t>Continuité entre les vivants</a:t>
            </a:r>
            <a:endParaRPr lang="fr-FR" sz="2000" dirty="0"/>
          </a:p>
          <a:p>
            <a:pPr marL="0" indent="0">
              <a:buNone/>
            </a:pPr>
            <a:r>
              <a:rPr lang="fr-FR" sz="2000" b="1" dirty="0"/>
              <a:t>Histoire commune</a:t>
            </a:r>
            <a:endParaRPr lang="fr-FR" sz="2000" dirty="0"/>
          </a:p>
          <a:p>
            <a:pPr marL="0" indent="0">
              <a:buNone/>
            </a:pPr>
            <a:r>
              <a:rPr lang="fr-FR" sz="2000" b="1" dirty="0"/>
              <a:t>Communauté biotique</a:t>
            </a:r>
            <a:endParaRPr lang="fr-FR" sz="2000" dirty="0"/>
          </a:p>
          <a:p>
            <a:pPr marL="0" indent="0">
              <a:buNone/>
            </a:pPr>
            <a:r>
              <a:rPr lang="fr-FR" sz="2000" dirty="0"/>
              <a:t>  « L’éthique de la terre élargit simplement ( !) les frontières de la communauté de manière à y inclure le sol, l’eau, les plantes et les animaux ou collectivement la terre ».</a:t>
            </a:r>
          </a:p>
          <a:p>
            <a:pPr marL="0" indent="0">
              <a:buNone/>
            </a:pPr>
            <a:r>
              <a:rPr lang="fr-FR" sz="2000" dirty="0"/>
              <a:t>« Une chose est juste lorsqu’elle tend à préserver l’intégrité, la stabilité et la beauté  de la communauté biotique . Elle est injuste si ce n’est pas le cas».</a:t>
            </a:r>
          </a:p>
          <a:p>
            <a:pPr marL="0" indent="0">
              <a:buNone/>
            </a:pPr>
            <a:r>
              <a:rPr lang="fr-FR" sz="2000" b="1" dirty="0"/>
              <a:t>« Penser comme une montagne » </a:t>
            </a:r>
            <a:endParaRPr lang="fr-FR" sz="2000" dirty="0"/>
          </a:p>
          <a:p>
            <a:pPr marL="0" indent="0">
              <a:buNone/>
            </a:pPr>
            <a:r>
              <a:rPr lang="fr-FR" sz="2000" b="1" dirty="0"/>
              <a:t>« Agir comme un chasseur léger » </a:t>
            </a:r>
            <a:endParaRPr lang="fr-FR" sz="2000" dirty="0"/>
          </a:p>
          <a:p>
            <a:pPr marL="0" indent="0">
              <a:buNone/>
            </a:pPr>
            <a:r>
              <a:rPr lang="fr-FR" sz="2000" b="1" dirty="0"/>
              <a:t> </a:t>
            </a:r>
            <a:endParaRPr lang="fr-FR" sz="2000" dirty="0"/>
          </a:p>
          <a:p>
            <a:pPr marL="0" indent="0">
              <a:buNone/>
            </a:pPr>
            <a:r>
              <a:rPr lang="en-US" sz="2000" b="1" dirty="0"/>
              <a:t>John Baird CALLICOTT : </a:t>
            </a:r>
            <a:r>
              <a:rPr lang="en-US" sz="2000" i="1" dirty="0"/>
              <a:t>Land ethic.</a:t>
            </a:r>
            <a:endParaRPr lang="fr-FR" sz="2000" dirty="0"/>
          </a:p>
          <a:p>
            <a:pPr marL="0" indent="0">
              <a:buNone/>
            </a:pPr>
            <a:r>
              <a:rPr lang="fr-FR" sz="2000" dirty="0"/>
              <a:t>“Nous faisons partie du paysage</a:t>
            </a:r>
            <a:r>
              <a:rPr lang="fr-FR" sz="2000" dirty="0" smtClean="0"/>
              <a:t>”.</a:t>
            </a:r>
          </a:p>
          <a:p>
            <a:pPr marL="0" indent="0">
              <a:buNone/>
            </a:pPr>
            <a:endParaRPr lang="fr-FR" sz="2000" dirty="0" smtClean="0"/>
          </a:p>
          <a:p>
            <a:pPr marL="0" indent="0" algn="ctr">
              <a:buNone/>
            </a:pPr>
            <a:r>
              <a:rPr lang="fr-FR" sz="2000" b="1" dirty="0" smtClean="0"/>
              <a:t> Conclusion du premier angle de défense.</a:t>
            </a:r>
            <a:endParaRPr lang="fr-FR" sz="2000" dirty="0"/>
          </a:p>
        </p:txBody>
      </p:sp>
      <p:sp>
        <p:nvSpPr>
          <p:cNvPr id="3" name="Flèche droite 2"/>
          <p:cNvSpPr/>
          <p:nvPr/>
        </p:nvSpPr>
        <p:spPr>
          <a:xfrm>
            <a:off x="2123728" y="5798125"/>
            <a:ext cx="360040" cy="28803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0161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008112"/>
          </a:xfrm>
        </p:spPr>
        <p:txBody>
          <a:bodyPr>
            <a:noAutofit/>
          </a:bodyPr>
          <a:lstStyle/>
          <a:p>
            <a:r>
              <a:rPr lang="fr-FR" sz="2400" b="1" dirty="0">
                <a:solidFill>
                  <a:schemeClr val="accent2">
                    <a:lumMod val="75000"/>
                  </a:schemeClr>
                </a:solidFill>
              </a:rPr>
              <a:t>Question intermédiaire : la querelle de l’</a:t>
            </a:r>
            <a:r>
              <a:rPr lang="fr-FR" sz="2400" b="1" dirty="0" err="1">
                <a:solidFill>
                  <a:schemeClr val="accent2">
                    <a:lumMod val="75000"/>
                  </a:schemeClr>
                </a:solidFill>
              </a:rPr>
              <a:t>anti-humanisme</a:t>
            </a:r>
            <a:r>
              <a:rPr lang="fr-FR" sz="2400" b="1" dirty="0" smtClean="0">
                <a:solidFill>
                  <a:schemeClr val="accent2">
                    <a:lumMod val="75000"/>
                  </a:schemeClr>
                </a:solidFill>
              </a:rPr>
              <a:t>.</a:t>
            </a:r>
            <a:endParaRPr lang="fr-FR" sz="2400" dirty="0">
              <a:solidFill>
                <a:schemeClr val="accent2">
                  <a:lumMod val="75000"/>
                </a:schemeClr>
              </a:solidFill>
            </a:endParaRPr>
          </a:p>
        </p:txBody>
      </p:sp>
      <p:sp>
        <p:nvSpPr>
          <p:cNvPr id="3" name="Espace réservé du contenu 2"/>
          <p:cNvSpPr>
            <a:spLocks noGrp="1"/>
          </p:cNvSpPr>
          <p:nvPr>
            <p:ph idx="1"/>
          </p:nvPr>
        </p:nvSpPr>
        <p:spPr>
          <a:xfrm>
            <a:off x="467544" y="1052736"/>
            <a:ext cx="8229600" cy="5472608"/>
          </a:xfrm>
        </p:spPr>
        <p:txBody>
          <a:bodyPr>
            <a:normAutofit fontScale="92500" lnSpcReduction="20000"/>
          </a:bodyPr>
          <a:lstStyle/>
          <a:p>
            <a:pPr marL="0" indent="0">
              <a:buNone/>
            </a:pPr>
            <a:r>
              <a:rPr lang="fr-FR" sz="2000" b="1" dirty="0" err="1" smtClean="0"/>
              <a:t>M.Serres</a:t>
            </a:r>
            <a:r>
              <a:rPr lang="fr-FR" sz="2000" i="1" dirty="0"/>
              <a:t>. Le contrat naturel</a:t>
            </a:r>
            <a:r>
              <a:rPr lang="fr-FR" sz="2000" dirty="0"/>
              <a:t>. 1990</a:t>
            </a:r>
          </a:p>
          <a:p>
            <a:pPr marL="0" indent="0">
              <a:buNone/>
            </a:pPr>
            <a:r>
              <a:rPr lang="fr-FR" sz="2000" b="1" dirty="0"/>
              <a:t>Luc Ferry : </a:t>
            </a:r>
            <a:r>
              <a:rPr lang="fr-FR" sz="2000" i="1" dirty="0"/>
              <a:t>Le Nouvel Ordre écologique </a:t>
            </a:r>
            <a:r>
              <a:rPr lang="fr-FR" sz="2000" dirty="0"/>
              <a:t>1992</a:t>
            </a:r>
          </a:p>
          <a:p>
            <a:pPr marL="457200" indent="-457200">
              <a:buAutoNum type="arabicPeriod"/>
            </a:pPr>
            <a:r>
              <a:rPr lang="fr-FR" sz="2000" dirty="0" smtClean="0"/>
              <a:t>Dévalorisation </a:t>
            </a:r>
            <a:r>
              <a:rPr lang="fr-FR" sz="2000" dirty="0"/>
              <a:t>de l’homme par l’anti-</a:t>
            </a:r>
            <a:r>
              <a:rPr lang="fr-FR" sz="2000" dirty="0" err="1"/>
              <a:t>spécisme</a:t>
            </a:r>
            <a:r>
              <a:rPr lang="fr-FR" sz="2000" dirty="0"/>
              <a:t>. (</a:t>
            </a:r>
            <a:r>
              <a:rPr lang="fr-FR" sz="2000" dirty="0" smtClean="0"/>
              <a:t>Nazisme)</a:t>
            </a:r>
          </a:p>
          <a:p>
            <a:pPr marL="457200" indent="-457200">
              <a:buAutoNum type="arabicPeriod"/>
            </a:pPr>
            <a:r>
              <a:rPr lang="fr-FR" sz="2000" dirty="0" smtClean="0"/>
              <a:t>Dévalorisation </a:t>
            </a:r>
            <a:r>
              <a:rPr lang="fr-FR" sz="2000" dirty="0"/>
              <a:t>de l’homme par </a:t>
            </a:r>
            <a:r>
              <a:rPr lang="fr-FR" sz="2000" dirty="0" smtClean="0"/>
              <a:t>l’</a:t>
            </a:r>
            <a:r>
              <a:rPr lang="fr-FR" sz="2000" dirty="0" err="1" smtClean="0"/>
              <a:t>écocentrisme</a:t>
            </a:r>
            <a:r>
              <a:rPr lang="fr-FR" sz="2000" dirty="0" smtClean="0"/>
              <a:t>.</a:t>
            </a:r>
          </a:p>
          <a:p>
            <a:pPr marL="457200" indent="-457200">
              <a:buAutoNum type="arabicPeriod"/>
            </a:pPr>
            <a:r>
              <a:rPr lang="fr-FR" sz="2000" dirty="0" smtClean="0"/>
              <a:t>La </a:t>
            </a:r>
            <a:r>
              <a:rPr lang="fr-FR" sz="2000" dirty="0"/>
              <a:t>critique de la modernité et de la </a:t>
            </a:r>
            <a:r>
              <a:rPr lang="fr-FR" sz="2000" dirty="0" smtClean="0"/>
              <a:t>rationalité.</a:t>
            </a:r>
          </a:p>
          <a:p>
            <a:pPr marL="457200" indent="-457200">
              <a:buAutoNum type="arabicPeriod"/>
            </a:pPr>
            <a:r>
              <a:rPr lang="fr-FR" sz="2000" dirty="0" smtClean="0"/>
              <a:t>Critique </a:t>
            </a:r>
            <a:r>
              <a:rPr lang="fr-FR" sz="2000" dirty="0"/>
              <a:t>de la civilisation </a:t>
            </a:r>
            <a:r>
              <a:rPr lang="fr-FR" sz="2000" dirty="0" smtClean="0"/>
              <a:t>Cartésienne</a:t>
            </a:r>
            <a:endParaRPr lang="fr-FR" sz="2000" dirty="0"/>
          </a:p>
          <a:p>
            <a:pPr marL="457200" indent="-457200">
              <a:buAutoNum type="arabicPeriod"/>
            </a:pPr>
            <a:r>
              <a:rPr lang="fr-FR" sz="2000" dirty="0" smtClean="0"/>
              <a:t>Ancrage </a:t>
            </a:r>
            <a:r>
              <a:rPr lang="fr-FR" sz="2000" dirty="0"/>
              <a:t>dans les Lieux (</a:t>
            </a:r>
            <a:r>
              <a:rPr lang="fr-FR" sz="2000" dirty="0" smtClean="0"/>
              <a:t>Heidegger)</a:t>
            </a:r>
          </a:p>
          <a:p>
            <a:pPr marL="457200" indent="-457200">
              <a:buAutoNum type="arabicPeriod"/>
            </a:pPr>
            <a:r>
              <a:rPr lang="fr-FR" sz="2000" dirty="0" smtClean="0"/>
              <a:t>Nazisme </a:t>
            </a:r>
            <a:r>
              <a:rPr lang="fr-FR" sz="2000" dirty="0"/>
              <a:t>de la « vie authentique </a:t>
            </a:r>
            <a:r>
              <a:rPr lang="fr-FR" sz="2000" dirty="0" smtClean="0"/>
              <a:t>».</a:t>
            </a:r>
          </a:p>
          <a:p>
            <a:pPr marL="0" indent="0">
              <a:buNone/>
            </a:pPr>
            <a:r>
              <a:rPr lang="fr-FR" sz="2000" b="1" dirty="0" smtClean="0"/>
              <a:t>?</a:t>
            </a:r>
            <a:endParaRPr lang="fr-FR" sz="2000" dirty="0"/>
          </a:p>
          <a:p>
            <a:pPr marL="0" indent="0">
              <a:buNone/>
            </a:pPr>
            <a:r>
              <a:rPr lang="fr-FR" sz="2000" b="1" dirty="0" smtClean="0"/>
              <a:t>Retenir</a:t>
            </a:r>
            <a:r>
              <a:rPr lang="fr-FR" sz="2000" b="1" dirty="0"/>
              <a:t> : </a:t>
            </a:r>
            <a:endParaRPr lang="fr-FR" sz="2000" dirty="0"/>
          </a:p>
          <a:p>
            <a:pPr marL="457200" indent="-457200">
              <a:buFont typeface="+mj-lt"/>
              <a:buAutoNum type="arabicPeriod"/>
            </a:pPr>
            <a:r>
              <a:rPr lang="fr-FR" sz="2000" dirty="0" smtClean="0"/>
              <a:t>L’homme </a:t>
            </a:r>
            <a:r>
              <a:rPr lang="fr-FR" sz="2000" dirty="0"/>
              <a:t>« parasite </a:t>
            </a:r>
            <a:r>
              <a:rPr lang="fr-FR" sz="2000" dirty="0" smtClean="0"/>
              <a:t>»</a:t>
            </a:r>
          </a:p>
          <a:p>
            <a:pPr marL="457200" indent="-457200">
              <a:buFont typeface="+mj-lt"/>
              <a:buAutoNum type="arabicPeriod"/>
            </a:pPr>
            <a:r>
              <a:rPr lang="fr-FR" sz="2000" dirty="0" smtClean="0"/>
              <a:t>L’homme </a:t>
            </a:r>
            <a:r>
              <a:rPr lang="fr-FR" sz="2000" dirty="0"/>
              <a:t>« espèce invasive </a:t>
            </a:r>
            <a:r>
              <a:rPr lang="fr-FR" sz="2000" dirty="0" smtClean="0"/>
              <a:t>»</a:t>
            </a:r>
          </a:p>
          <a:p>
            <a:pPr marL="457200" indent="-457200">
              <a:buFont typeface="+mj-lt"/>
              <a:buAutoNum type="arabicPeriod"/>
            </a:pPr>
            <a:r>
              <a:rPr lang="fr-FR" sz="2000" dirty="0" smtClean="0"/>
              <a:t>Quel </a:t>
            </a:r>
            <a:r>
              <a:rPr lang="fr-FR" sz="2000" i="1" dirty="0"/>
              <a:t>bien</a:t>
            </a:r>
            <a:r>
              <a:rPr lang="fr-FR" sz="2000" dirty="0"/>
              <a:t> commun </a:t>
            </a:r>
            <a:r>
              <a:rPr lang="fr-FR" sz="2000" dirty="0" smtClean="0"/>
              <a:t>?</a:t>
            </a:r>
          </a:p>
          <a:p>
            <a:pPr marL="0" indent="0">
              <a:buNone/>
            </a:pPr>
            <a:r>
              <a:rPr lang="fr-FR" sz="2000" b="1" dirty="0" smtClean="0"/>
              <a:t>L</a:t>
            </a:r>
            <a:r>
              <a:rPr lang="fr-FR" sz="2000" b="1" dirty="0"/>
              <a:t>’  « humanisme » peut-il être </a:t>
            </a:r>
            <a:r>
              <a:rPr lang="fr-FR" sz="2000" b="1" dirty="0" err="1"/>
              <a:t>anti-humain</a:t>
            </a:r>
            <a:r>
              <a:rPr lang="fr-FR" sz="2000" b="1" dirty="0"/>
              <a:t> ?</a:t>
            </a:r>
            <a:endParaRPr lang="fr-FR" sz="2000" dirty="0"/>
          </a:p>
          <a:p>
            <a:pPr marL="457200" indent="-457200">
              <a:buFont typeface="+mj-lt"/>
              <a:buAutoNum type="arabicPeriod"/>
            </a:pPr>
            <a:r>
              <a:rPr lang="fr-FR" sz="2000" dirty="0" smtClean="0"/>
              <a:t>que </a:t>
            </a:r>
            <a:r>
              <a:rPr lang="fr-FR" sz="2000" dirty="0"/>
              <a:t>montre l’insensibilité pour l’animal </a:t>
            </a:r>
            <a:r>
              <a:rPr lang="fr-FR" sz="2000" dirty="0" smtClean="0"/>
              <a:t>?</a:t>
            </a:r>
          </a:p>
          <a:p>
            <a:pPr marL="457200" indent="-457200">
              <a:buFont typeface="+mj-lt"/>
              <a:buAutoNum type="arabicPeriod"/>
            </a:pPr>
            <a:r>
              <a:rPr lang="fr-FR" sz="2000" dirty="0" smtClean="0"/>
              <a:t>La </a:t>
            </a:r>
            <a:r>
              <a:rPr lang="fr-FR" sz="2000" dirty="0"/>
              <a:t>nature peut-elle être un concept dépassé ?</a:t>
            </a:r>
          </a:p>
          <a:p>
            <a:endParaRPr lang="fr-FR" sz="2000" dirty="0"/>
          </a:p>
          <a:p>
            <a:pPr marL="0" indent="0">
              <a:buNone/>
            </a:pPr>
            <a:r>
              <a:rPr lang="fr-FR" sz="2000" dirty="0" err="1"/>
              <a:t>F.Couston</a:t>
            </a:r>
            <a:r>
              <a:rPr lang="fr-FR" sz="2000" dirty="0"/>
              <a:t> </a:t>
            </a:r>
            <a:r>
              <a:rPr lang="fr-FR" sz="2000" i="1" dirty="0"/>
              <a:t>: l’Ecologisme est-il un humanisme ?</a:t>
            </a:r>
            <a:endParaRPr lang="fr-FR" sz="2000" dirty="0"/>
          </a:p>
          <a:p>
            <a:endParaRPr lang="fr-FR" sz="2000" dirty="0"/>
          </a:p>
        </p:txBody>
      </p:sp>
    </p:spTree>
    <p:extLst>
      <p:ext uri="{BB962C8B-B14F-4D97-AF65-F5344CB8AC3E}">
        <p14:creationId xmlns:p14="http://schemas.microsoft.com/office/powerpoint/2010/main" val="284179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074242"/>
          </a:xfrm>
        </p:spPr>
        <p:txBody>
          <a:bodyPr>
            <a:normAutofit/>
          </a:bodyPr>
          <a:lstStyle/>
          <a:p>
            <a:r>
              <a:rPr lang="fr-FR" sz="3600" b="1" dirty="0" smtClean="0"/>
              <a:t>II. DEUXIEME </a:t>
            </a:r>
            <a:r>
              <a:rPr lang="fr-FR" sz="3600" b="1" dirty="0"/>
              <a:t>ANGLE DE DEFENSE : L’ANGLE « ONTOLOGIQUE »</a:t>
            </a:r>
            <a:r>
              <a:rPr lang="fr-FR" b="1" dirty="0" smtClean="0"/>
              <a:t>.</a:t>
            </a:r>
            <a:endParaRPr lang="fr-FR" dirty="0"/>
          </a:p>
        </p:txBody>
      </p:sp>
      <p:sp>
        <p:nvSpPr>
          <p:cNvPr id="3" name="Espace réservé du contenu 2"/>
          <p:cNvSpPr>
            <a:spLocks noGrp="1"/>
          </p:cNvSpPr>
          <p:nvPr>
            <p:ph idx="1"/>
          </p:nvPr>
        </p:nvSpPr>
        <p:spPr>
          <a:xfrm>
            <a:off x="457200" y="2348880"/>
            <a:ext cx="8229600" cy="3777283"/>
          </a:xfrm>
        </p:spPr>
        <p:txBody>
          <a:bodyPr>
            <a:normAutofit/>
          </a:bodyPr>
          <a:lstStyle/>
          <a:p>
            <a:pPr marL="0" indent="0">
              <a:buNone/>
            </a:pPr>
            <a:r>
              <a:rPr lang="fr-FR" sz="2000" b="1" dirty="0"/>
              <a:t>A/ Approche ontologique de Hans Jonas.</a:t>
            </a:r>
            <a:endParaRPr lang="fr-FR" sz="2000" dirty="0"/>
          </a:p>
          <a:p>
            <a:pPr marL="0" indent="0">
              <a:buNone/>
            </a:pPr>
            <a:r>
              <a:rPr lang="fr-FR" sz="2000" b="1" dirty="0"/>
              <a:t> </a:t>
            </a:r>
            <a:endParaRPr lang="fr-FR" sz="2000" dirty="0"/>
          </a:p>
          <a:p>
            <a:pPr marL="0" indent="0">
              <a:buNone/>
            </a:pPr>
            <a:r>
              <a:rPr lang="fr-FR" sz="2000" b="1" dirty="0"/>
              <a:t>B/ L’ontologie de Arne </a:t>
            </a:r>
            <a:r>
              <a:rPr lang="fr-FR" sz="2000" b="1" dirty="0" err="1"/>
              <a:t>Naess</a:t>
            </a:r>
            <a:r>
              <a:rPr lang="fr-FR" sz="2000" b="1" dirty="0"/>
              <a:t> ou </a:t>
            </a:r>
            <a:r>
              <a:rPr lang="fr-FR" sz="2000" b="1" dirty="0" err="1"/>
              <a:t>Deep</a:t>
            </a:r>
            <a:r>
              <a:rPr lang="fr-FR" sz="2000" b="1" dirty="0"/>
              <a:t> </a:t>
            </a:r>
            <a:r>
              <a:rPr lang="fr-FR" sz="2000" b="1" dirty="0" err="1"/>
              <a:t>Ecology</a:t>
            </a:r>
            <a:r>
              <a:rPr lang="fr-FR" sz="2000" b="1" dirty="0"/>
              <a:t>. (Ecologie profonde)</a:t>
            </a:r>
            <a:endParaRPr lang="fr-FR" sz="2000" dirty="0"/>
          </a:p>
          <a:p>
            <a:pPr marL="0" indent="0">
              <a:buNone/>
            </a:pPr>
            <a:r>
              <a:rPr lang="fr-FR" sz="2000" b="1" i="1" dirty="0"/>
              <a:t>Ecologie, communauté et style de vie.</a:t>
            </a:r>
            <a:endParaRPr lang="fr-FR" sz="2000" dirty="0"/>
          </a:p>
          <a:p>
            <a:pPr marL="0" indent="0">
              <a:buNone/>
            </a:pPr>
            <a:r>
              <a:rPr lang="fr-FR" sz="2000" dirty="0"/>
              <a:t>(Philosophie analytique : a. formaliser les questions</a:t>
            </a:r>
          </a:p>
          <a:p>
            <a:pPr marL="0" indent="0">
              <a:buNone/>
            </a:pPr>
            <a:r>
              <a:rPr lang="fr-FR" sz="2000" dirty="0"/>
              <a:t>                                               </a:t>
            </a:r>
            <a:r>
              <a:rPr lang="fr-FR" sz="2000" dirty="0" err="1"/>
              <a:t>b.analyser</a:t>
            </a:r>
            <a:r>
              <a:rPr lang="fr-FR" sz="2000" dirty="0"/>
              <a:t> le langage ordinaire)</a:t>
            </a:r>
          </a:p>
          <a:p>
            <a:pPr marL="0" indent="0">
              <a:buNone/>
            </a:pPr>
            <a:r>
              <a:rPr lang="fr-FR" sz="2000" dirty="0"/>
              <a:t>La perception avant le jugement</a:t>
            </a:r>
          </a:p>
          <a:p>
            <a:pPr marL="0" indent="0">
              <a:buNone/>
            </a:pPr>
            <a:r>
              <a:rPr lang="fr-FR" sz="2000" dirty="0"/>
              <a:t>La séparation des qualités.</a:t>
            </a:r>
          </a:p>
          <a:p>
            <a:pPr marL="0" indent="0">
              <a:buNone/>
            </a:pPr>
            <a:r>
              <a:rPr lang="fr-FR" sz="2000" dirty="0"/>
              <a:t> </a:t>
            </a:r>
          </a:p>
        </p:txBody>
      </p:sp>
    </p:spTree>
    <p:extLst>
      <p:ext uri="{BB962C8B-B14F-4D97-AF65-F5344CB8AC3E}">
        <p14:creationId xmlns:p14="http://schemas.microsoft.com/office/powerpoint/2010/main" val="1591517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a:spLocks noGrp="1"/>
          </p:cNvSpPr>
          <p:nvPr>
            <p:ph idx="1"/>
          </p:nvPr>
        </p:nvSpPr>
        <p:spPr>
          <a:xfrm>
            <a:off x="467544" y="332656"/>
            <a:ext cx="8229600" cy="5505475"/>
          </a:xfrm>
        </p:spPr>
        <p:txBody>
          <a:bodyPr>
            <a:normAutofit/>
          </a:bodyPr>
          <a:lstStyle/>
          <a:p>
            <a:pPr marL="0" indent="0">
              <a:buNone/>
            </a:pPr>
            <a:r>
              <a:rPr lang="fr-FR" sz="2000" b="1" dirty="0"/>
              <a:t>C/ Thèse référence de WHITEHEAD : </a:t>
            </a:r>
            <a:r>
              <a:rPr lang="fr-FR" sz="2000" b="1" i="1" dirty="0"/>
              <a:t>Le concept de nature</a:t>
            </a:r>
            <a:r>
              <a:rPr lang="fr-FR" sz="2000" b="1" dirty="0"/>
              <a:t>.</a:t>
            </a:r>
            <a:endParaRPr lang="fr-FR" sz="2000" dirty="0"/>
          </a:p>
          <a:p>
            <a:pPr marL="0" indent="0">
              <a:buNone/>
            </a:pPr>
            <a:r>
              <a:rPr lang="fr-FR" sz="2000" dirty="0"/>
              <a:t>1. L’existence d’une conscience sensible : « </a:t>
            </a:r>
            <a:r>
              <a:rPr lang="fr-FR" sz="2000" dirty="0" err="1"/>
              <a:t>sense</a:t>
            </a:r>
            <a:r>
              <a:rPr lang="fr-FR" sz="2000" dirty="0"/>
              <a:t> </a:t>
            </a:r>
            <a:r>
              <a:rPr lang="fr-FR" sz="2000" dirty="0" err="1"/>
              <a:t>awareness</a:t>
            </a:r>
            <a:r>
              <a:rPr lang="fr-FR" sz="2000" dirty="0"/>
              <a:t> »</a:t>
            </a:r>
          </a:p>
          <a:p>
            <a:pPr marL="0" indent="0">
              <a:buNone/>
            </a:pPr>
            <a:r>
              <a:rPr lang="fr-FR" sz="2000" dirty="0"/>
              <a:t>2. La théorie de la « bifurcation » de la matière (et de la nature)</a:t>
            </a:r>
          </a:p>
          <a:p>
            <a:pPr marL="0" indent="0">
              <a:buNone/>
            </a:pPr>
            <a:r>
              <a:rPr lang="fr-FR" sz="2000" dirty="0"/>
              <a:t>3. Petite histoire de la matière.</a:t>
            </a:r>
          </a:p>
          <a:p>
            <a:pPr marL="0" indent="0">
              <a:buNone/>
            </a:pPr>
            <a:r>
              <a:rPr lang="fr-FR" sz="2000" dirty="0"/>
              <a:t>Conclusion : « deux natures dont l’une serait conjectures et l’autre rêve ». p68</a:t>
            </a:r>
          </a:p>
          <a:p>
            <a:pPr marL="0" indent="0">
              <a:buNone/>
            </a:pPr>
            <a:endParaRPr lang="fr-FR" sz="2000" b="1" dirty="0" smtClean="0"/>
          </a:p>
          <a:p>
            <a:pPr marL="0" indent="0">
              <a:buNone/>
            </a:pPr>
            <a:r>
              <a:rPr lang="fr-FR" sz="2000" b="1" dirty="0" smtClean="0"/>
              <a:t>D</a:t>
            </a:r>
            <a:r>
              <a:rPr lang="fr-FR" sz="2000" b="1" dirty="0"/>
              <a:t>/ </a:t>
            </a:r>
            <a:r>
              <a:rPr lang="fr-FR" sz="2000" b="1" dirty="0" err="1"/>
              <a:t>Naess</a:t>
            </a:r>
            <a:r>
              <a:rPr lang="fr-FR" sz="2000" b="1" dirty="0"/>
              <a:t> : « rendre à la nature ses qualités ».</a:t>
            </a:r>
            <a:endParaRPr lang="fr-FR" sz="2000" dirty="0"/>
          </a:p>
          <a:p>
            <a:pPr marL="0" indent="0">
              <a:buNone/>
            </a:pPr>
            <a:r>
              <a:rPr lang="fr-FR" sz="2000" dirty="0"/>
              <a:t>« Champ relationnel »</a:t>
            </a:r>
          </a:p>
          <a:p>
            <a:pPr marL="0" indent="0">
              <a:buNone/>
            </a:pPr>
            <a:r>
              <a:rPr lang="fr-FR" sz="2000" dirty="0"/>
              <a:t>« </a:t>
            </a:r>
            <a:r>
              <a:rPr lang="fr-FR" sz="2000" dirty="0" err="1"/>
              <a:t>Gelstat</a:t>
            </a:r>
            <a:r>
              <a:rPr lang="fr-FR" sz="2000" dirty="0"/>
              <a:t> »</a:t>
            </a:r>
          </a:p>
          <a:p>
            <a:pPr marL="0" indent="0">
              <a:buNone/>
            </a:pPr>
            <a:r>
              <a:rPr lang="fr-FR" sz="2000" dirty="0"/>
              <a:t> </a:t>
            </a:r>
          </a:p>
          <a:p>
            <a:pPr marL="0" indent="0">
              <a:buNone/>
            </a:pPr>
            <a:r>
              <a:rPr lang="fr-FR" sz="2000" b="1" dirty="0"/>
              <a:t>E/ Fondation de la valeur intrinsèque de l’Etre de la nature :</a:t>
            </a:r>
            <a:endParaRPr lang="fr-FR" sz="2000" dirty="0"/>
          </a:p>
          <a:p>
            <a:pPr marL="0" indent="0">
              <a:buNone/>
            </a:pPr>
            <a:r>
              <a:rPr lang="fr-FR" sz="2000" b="1" dirty="0"/>
              <a:t> </a:t>
            </a:r>
            <a:endParaRPr lang="fr-FR" sz="2000" dirty="0"/>
          </a:p>
          <a:p>
            <a:pPr marL="0" indent="0" algn="ctr">
              <a:buNone/>
            </a:pPr>
            <a:endParaRPr lang="fr-FR" sz="2000" b="1" dirty="0" smtClean="0"/>
          </a:p>
          <a:p>
            <a:pPr marL="0" indent="0" algn="ctr">
              <a:buNone/>
            </a:pPr>
            <a:r>
              <a:rPr lang="fr-FR" sz="2000" b="1" dirty="0" smtClean="0"/>
              <a:t>Conclusion </a:t>
            </a:r>
            <a:r>
              <a:rPr lang="fr-FR" sz="2000" b="1" dirty="0"/>
              <a:t>sur le 2°angle de défense.</a:t>
            </a:r>
            <a:endParaRPr lang="fr-FR" sz="2000" dirty="0"/>
          </a:p>
        </p:txBody>
      </p:sp>
      <p:sp>
        <p:nvSpPr>
          <p:cNvPr id="5" name="Flèche droite 4"/>
          <p:cNvSpPr/>
          <p:nvPr/>
        </p:nvSpPr>
        <p:spPr>
          <a:xfrm>
            <a:off x="2123728" y="5157192"/>
            <a:ext cx="432048" cy="288032"/>
          </a:xfrm>
          <a:prstGeom prst="righ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819021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110</Words>
  <Application>Microsoft Office PowerPoint</Application>
  <PresentationFormat>Affichage à l'écran (4:3)</PresentationFormat>
  <Paragraphs>140</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PHILOSOPHIE ET ECOLOGIE  Présentation de philosophies de l’écologie.</vt:lpstr>
      <vt:lpstr>Présentation PowerPoint</vt:lpstr>
      <vt:lpstr>PLAN</vt:lpstr>
      <vt:lpstr>I. Premier angle de défense :  Extension de la sphère éthique. Questions d’Environmental Ethics.</vt:lpstr>
      <vt:lpstr>Présentation PowerPoint</vt:lpstr>
      <vt:lpstr>Présentation PowerPoint</vt:lpstr>
      <vt:lpstr>Question intermédiaire : la querelle de l’anti-humanisme.</vt:lpstr>
      <vt:lpstr>II. DEUXIEME ANGLE DE DEFENSE : L’ANGLE « ONTOLOGIQUE ».</vt:lpstr>
      <vt:lpstr>Présentation PowerPoint</vt:lpstr>
      <vt:lpstr>III. 3°angle : Extension de la sphère politique Vers un nouvel humanisme ?</vt:lpstr>
      <vt:lpstr>Question intermédiaire : le risque de l’écofascisme.</vt:lpstr>
      <vt:lpstr>Présentation PowerPoint</vt:lpstr>
      <vt:lpstr>CONCLUSION GENERALE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PHILOSOPHIE ET ECOLOGIE  Présentation de philosophies de l’écologie.</dc:title>
  <dc:creator>Nicolas</dc:creator>
  <cp:lastModifiedBy>nathalie</cp:lastModifiedBy>
  <cp:revision>7</cp:revision>
  <dcterms:created xsi:type="dcterms:W3CDTF">2013-11-18T22:11:16Z</dcterms:created>
  <dcterms:modified xsi:type="dcterms:W3CDTF">2013-11-19T20:38:53Z</dcterms:modified>
</cp:coreProperties>
</file>