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/>
    <p:restoredTop sz="94674"/>
  </p:normalViewPr>
  <p:slideViewPr>
    <p:cSldViewPr snapToGrid="0" snapToObjects="1">
      <p:cViewPr varScale="1">
        <p:scale>
          <a:sx n="69" d="100"/>
          <a:sy n="69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7A509-358B-034C-83D1-7C964EF07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ABFE95-D56D-114F-BBDE-876FE3B42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DBFA0E-4B51-CE4C-B64B-3762F866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8B2056-D2B9-C84C-B14B-1B4DD2923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A3F80C-4EC9-E64B-ABCA-25A5B91F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14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BBC485-4224-1A41-8632-2597C069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0928E5-2221-1A4E-9C01-068FA48C3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827B99-EDE7-5E4D-8FF2-5AEB01BD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7EE9E5-8CE6-B540-82EE-90C6F549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A62F90-2758-8D4E-8283-B35E2B6B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36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CD1C100-9FF0-5249-92C9-C1676E746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5D54CD-FA00-8641-B5FD-87A5D3D4A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1D0F65-4A13-374E-B071-4B0BF6AA9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AA0FAE-36F5-2A41-BD8B-0D5A066F6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950456-1FE5-2747-8EE6-20805FD3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69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D49FC-E55A-9544-86CA-FDC041C7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3B29C9-3A8C-2A40-BA88-2F1F7B32F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8A60EA-F933-BE4C-837C-84CF747A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E646F6-4F1E-FE40-B075-09306832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8861DF-9E7B-F64A-8FD2-9732BBDA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29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3B64F3-AC0D-7F40-962A-D9F8273EA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E7CCE8-87E3-8548-9462-DA8545822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A908CA-EA30-1342-B383-5E0719BB8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1F39B3-5A75-EF46-972E-771D9013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1AD8F4-0C09-A04E-912A-6D331FFE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55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54ED1-922E-484E-882D-C8844326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5BD5D4-E15E-2043-BBDC-BAD509119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B4715B-226B-8845-AC75-EB72C1D88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721B11-2B48-9744-B8D0-30909F31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625C43-04C1-AC49-BF15-2041AFE8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8F7C97-F0A4-3646-9C10-2D14D646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987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310DB7-1875-1242-8CE8-A83FFBBB2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A9C23B-D6ED-064B-A5AA-3B8496D49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6489B1-65E5-794D-B595-456741A6C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702054-7A34-0644-8417-E06908274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554118-2EAE-AC4E-9AB8-3E50AFB4A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B375541-A97A-0541-9F1F-07C1126D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5B53C5B-EA4C-F14B-BD18-D7E7B149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68F953B-4603-B847-9936-3EE1189AB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5920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670ED-F555-2D42-AA91-93DE61A4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467ED4-0184-A84D-AE2A-3679E177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BF1633-130E-BB47-9F9A-C4099C723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BDB6DE-1896-8D48-8DC6-C76E3EB7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13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C814EF-212C-B94F-9FFA-3C829752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47204A9-813A-5042-8316-755A6930F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8474FF5-E7EC-9846-9F54-A6856EC6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21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CF01C5-1F73-C649-BB50-42EDFA2B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A276DB-F454-734C-9650-797466B76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AEE631-BC15-B742-AB53-1B31D7980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0AB159-6315-664E-A9A5-ABF23BFF4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A96DF6-F8E7-9646-BA8C-B62F11E91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D11693-4CCD-DA46-99C9-7B4D9BE18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253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FC91C-0737-6E43-B4B9-4DA5F26DC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BA16D65-6A24-944B-9B10-4482E913F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3C3255-7CED-4E42-9A87-62BA5C3F4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CEEDB5-FFF5-324B-901E-C260604AB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B3E5A6-D896-694F-8E66-C875BD2C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090037-5A8F-9941-A2EB-BEECFE86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55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0C4CA65-EF6F-464D-A009-DC7396A6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DA9411-8C0B-DD43-A8B9-BDCFCF6B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376E3B-A7A7-6546-91CF-98D0A0155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35CA3-7628-C845-816F-598A14665EFE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A6BABD-B345-584F-BA8F-2F1998303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2C798B-6124-D549-926B-087F7B41D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2457-8DA2-F243-8DB8-5D833AD850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02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rtl.fr/definition/h&#233;ro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ima.com/dibujo-para-colorear-idea-i14105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015AE-59AC-5046-B22B-994EC21E7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base"/>
            <a:r>
              <a:rPr lang="fr-FR" sz="4800" b="1" dirty="0">
                <a:latin typeface="Calibri" panose="020F0502020204030204" pitchFamily="34" charset="0"/>
                <a:cs typeface="Calibri" panose="020F0502020204030204" pitchFamily="34" charset="0"/>
              </a:rPr>
              <a:t>METHODE DE LA DISSERTATION </a:t>
            </a:r>
            <a:br>
              <a:rPr lang="fr-FR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4800" b="1" dirty="0">
                <a:latin typeface="Calibri" panose="020F0502020204030204" pitchFamily="34" charset="0"/>
                <a:cs typeface="Calibri" panose="020F0502020204030204" pitchFamily="34" charset="0"/>
              </a:rPr>
              <a:t>Entraînement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495F7D-9673-3A47-8AE8-9EA88FEA8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98762"/>
          </a:xfrm>
        </p:spPr>
        <p:txBody>
          <a:bodyPr>
            <a:normAutofit/>
          </a:bodyPr>
          <a:lstStyle/>
          <a:p>
            <a:r>
              <a:rPr lang="fr-FR" b="1" dirty="0"/>
              <a:t>Effectuez toutes les étapes du pas à pas en suivant les consignes. </a:t>
            </a:r>
          </a:p>
          <a:p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L'important est dans la pratique, la réponse est secondaire et ne doit être consultée que lorsque vous pensez avoir atteint votre objectif.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r>
              <a:rPr lang="fr-FR" b="1" dirty="0"/>
              <a:t>Bon travail!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29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C124DD-31BF-4A40-ABC0-FF6F4F01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sujet: identifiez le sujet et la consigne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16F7BB-5442-5B42-B4FE-04B57B257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27211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La Princesse de Clèves est-elle, selon vous, une héroïne libre de ses choix dans la société de son temps 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répondrez à cette question dans un développement structuré.</a:t>
            </a:r>
          </a:p>
          <a:p>
            <a:pPr marL="0" indent="0">
              <a:buNone/>
            </a:pPr>
            <a:r>
              <a:rPr lang="fr-FR" dirty="0"/>
              <a:t>Votre travail prendra appui sur le roman de Mme de Lafayette, sur les textes et les documents que vous avez étudiés en classe, et sur votre culture personnelle.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D7F9DA7-5EDD-9742-B84B-28B0FE067EEC}"/>
              </a:ext>
            </a:extLst>
          </p:cNvPr>
          <p:cNvSpPr txBox="1"/>
          <p:nvPr/>
        </p:nvSpPr>
        <p:spPr>
          <a:xfrm>
            <a:off x="1921267" y="2691828"/>
            <a:ext cx="10270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 sujet = l'objet de votre réflexion, ce à quoi vous allez réfléchir et que vous allez traiter</a:t>
            </a:r>
            <a:endParaRPr lang="fr-FR" dirty="0"/>
          </a:p>
        </p:txBody>
      </p:sp>
      <p:sp>
        <p:nvSpPr>
          <p:cNvPr id="6" name="Flèche vers le haut 5">
            <a:extLst>
              <a:ext uri="{FF2B5EF4-FFF2-40B4-BE49-F238E27FC236}">
                <a16:creationId xmlns:a16="http://schemas.microsoft.com/office/drawing/2014/main" id="{B2DB07C6-A1CE-F54B-8073-65050497F987}"/>
              </a:ext>
            </a:extLst>
          </p:cNvPr>
          <p:cNvSpPr/>
          <p:nvPr/>
        </p:nvSpPr>
        <p:spPr>
          <a:xfrm rot="18859558">
            <a:off x="6852863" y="2291137"/>
            <a:ext cx="421240" cy="4006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1F68B43-0884-304E-91AC-A1450F3DE8C1}"/>
              </a:ext>
            </a:extLst>
          </p:cNvPr>
          <p:cNvSpPr txBox="1"/>
          <p:nvPr/>
        </p:nvSpPr>
        <p:spPr>
          <a:xfrm>
            <a:off x="3031802" y="5626177"/>
            <a:ext cx="806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la consigne = elle vous explique ce que vous devez faire, ce que l'on attend de vous</a:t>
            </a:r>
            <a:endParaRPr lang="fr-FR" dirty="0"/>
          </a:p>
        </p:txBody>
      </p:sp>
      <p:sp>
        <p:nvSpPr>
          <p:cNvPr id="8" name="Flèche vers le haut 7">
            <a:extLst>
              <a:ext uri="{FF2B5EF4-FFF2-40B4-BE49-F238E27FC236}">
                <a16:creationId xmlns:a16="http://schemas.microsoft.com/office/drawing/2014/main" id="{82BF37D6-57EE-AD46-B669-973457672EBB}"/>
              </a:ext>
            </a:extLst>
          </p:cNvPr>
          <p:cNvSpPr/>
          <p:nvPr/>
        </p:nvSpPr>
        <p:spPr>
          <a:xfrm rot="19227166">
            <a:off x="5528632" y="4645352"/>
            <a:ext cx="516574" cy="690802"/>
          </a:xfrm>
          <a:prstGeom prst="upArrow">
            <a:avLst>
              <a:gd name="adj1" fmla="val 4761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20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1A51A-F7C8-084D-B94D-5D8EFCF1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/>
              <a:t>Premières remarques 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Quel est l’objet d’étude ? Quel est le type de formulation 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C85C27-ABBA-484B-9392-BC6840BF9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OE: Le roman et le récit</a:t>
            </a:r>
          </a:p>
          <a:p>
            <a:r>
              <a:rPr lang="fr-FR" dirty="0"/>
              <a:t>Une question fermée qui propose un choix mais qui sous-entend d’autres choix possibles:</a:t>
            </a:r>
          </a:p>
          <a:p>
            <a:pPr lvl="1"/>
            <a:r>
              <a:rPr lang="fr-FR" b="1" dirty="0"/>
              <a:t>La Princesse de Clèves est une héroïne libre de ses choix dans la société de son temps </a:t>
            </a:r>
          </a:p>
          <a:p>
            <a:pPr lvl="1"/>
            <a:r>
              <a:rPr lang="fr-FR" b="1" dirty="0"/>
              <a:t>Elle n’est pas une héroïne libre de ses choix dans la société de son temps</a:t>
            </a:r>
          </a:p>
          <a:p>
            <a:pPr marL="457200" lvl="1" indent="0">
              <a:buNone/>
            </a:pPr>
            <a:endParaRPr lang="fr-FR" b="1" dirty="0"/>
          </a:p>
          <a:p>
            <a:pPr marL="457200" lvl="1" indent="0">
              <a:buNone/>
            </a:pPr>
            <a:r>
              <a:rPr lang="fr-FR" b="1" dirty="0"/>
              <a:t>Mais il y en a d’autres et c’est l’analyse du sujet qui soulèvera les questionnements et donc les problèmes cachés 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455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07A056-E2CA-2147-AABA-445FF0F34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789"/>
          </a:xfrm>
        </p:spPr>
        <p:txBody>
          <a:bodyPr>
            <a:normAutofit/>
          </a:bodyPr>
          <a:lstStyle/>
          <a:p>
            <a:r>
              <a:rPr lang="fr-FR" sz="3200" b="1" dirty="0"/>
              <a:t>J’ANALYSE LE SUJET  = mots clés et remue méninge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AE5583-28D0-314C-8359-7298F2B84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58096"/>
            <a:ext cx="12191999" cy="4572833"/>
          </a:xfrm>
          <a:noFill/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fr-FR" sz="2000" b="1" dirty="0"/>
              <a:t>La</a:t>
            </a:r>
            <a:r>
              <a:rPr lang="fr-FR" sz="2200" b="1" dirty="0"/>
              <a:t> 		         </a:t>
            </a:r>
            <a:r>
              <a:rPr lang="fr-FR" sz="2000" b="1" dirty="0"/>
              <a:t>est-elle, </a:t>
            </a:r>
            <a:r>
              <a:rPr lang="fr-FR" sz="2000" b="1" i="1" dirty="0"/>
              <a:t>selon vous</a:t>
            </a:r>
            <a:r>
              <a:rPr lang="fr-FR" sz="2000" b="1" dirty="0"/>
              <a:t>, une                 </a:t>
            </a:r>
            <a:r>
              <a:rPr lang="fr-FR" sz="2200" b="1" dirty="0"/>
              <a:t>	 </a:t>
            </a:r>
            <a:r>
              <a:rPr lang="fr-FR" sz="2000" b="1" dirty="0"/>
              <a:t>de ses  	          dans la                de son        	 ?</a:t>
            </a:r>
            <a:r>
              <a:rPr lang="fr-FR" sz="2000" dirty="0">
                <a:effectLst/>
              </a:rPr>
              <a:t>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D5132A4-7291-EF46-BFAD-7A394CECDAF3}"/>
              </a:ext>
            </a:extLst>
          </p:cNvPr>
          <p:cNvSpPr txBox="1"/>
          <p:nvPr/>
        </p:nvSpPr>
        <p:spPr>
          <a:xfrm>
            <a:off x="274617" y="1442774"/>
            <a:ext cx="2304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Princesse de Clèves</a:t>
            </a:r>
            <a:endParaRPr lang="fr-FR" sz="20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1887022-7FD5-4840-8DCB-A0E04AF8FAF3}"/>
              </a:ext>
            </a:extLst>
          </p:cNvPr>
          <p:cNvSpPr txBox="1"/>
          <p:nvPr/>
        </p:nvSpPr>
        <p:spPr>
          <a:xfrm>
            <a:off x="4990561" y="1459153"/>
            <a:ext cx="1083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héroïne</a:t>
            </a:r>
            <a:endParaRPr lang="fr-FR" sz="2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741C4F-8FAE-734F-95AE-1A02E3181661}"/>
              </a:ext>
            </a:extLst>
          </p:cNvPr>
          <p:cNvSpPr txBox="1"/>
          <p:nvPr/>
        </p:nvSpPr>
        <p:spPr>
          <a:xfrm>
            <a:off x="5899038" y="1459153"/>
            <a:ext cx="712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libre</a:t>
            </a:r>
            <a:endParaRPr lang="fr-FR" sz="20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61C0E73-9ABA-5645-8E63-621DCFABC73F}"/>
              </a:ext>
            </a:extLst>
          </p:cNvPr>
          <p:cNvSpPr txBox="1"/>
          <p:nvPr/>
        </p:nvSpPr>
        <p:spPr>
          <a:xfrm>
            <a:off x="7176303" y="1437973"/>
            <a:ext cx="809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choix</a:t>
            </a:r>
            <a:endParaRPr lang="fr-FR" sz="20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2F3BC4-FCED-3649-8D70-8866F65059AB}"/>
              </a:ext>
            </a:extLst>
          </p:cNvPr>
          <p:cNvSpPr txBox="1"/>
          <p:nvPr/>
        </p:nvSpPr>
        <p:spPr>
          <a:xfrm>
            <a:off x="8702755" y="1437817"/>
            <a:ext cx="934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société</a:t>
            </a:r>
            <a:endParaRPr lang="fr-FR" sz="20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A460801-485C-9E48-BA35-10A7653F0ED3}"/>
              </a:ext>
            </a:extLst>
          </p:cNvPr>
          <p:cNvSpPr txBox="1"/>
          <p:nvPr/>
        </p:nvSpPr>
        <p:spPr>
          <a:xfrm>
            <a:off x="10335797" y="1448767"/>
            <a:ext cx="84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temps</a:t>
            </a:r>
            <a:endParaRPr lang="fr-FR" sz="2000" dirty="0"/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B5948EEF-DC26-674A-ABC1-5465DAFA0358}"/>
              </a:ext>
            </a:extLst>
          </p:cNvPr>
          <p:cNvCxnSpPr/>
          <p:nvPr/>
        </p:nvCxnSpPr>
        <p:spPr>
          <a:xfrm flipH="1">
            <a:off x="1357894" y="1746607"/>
            <a:ext cx="138284" cy="5445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9E98E59E-B0F9-2E45-BBD7-A0557EB51C84}"/>
              </a:ext>
            </a:extLst>
          </p:cNvPr>
          <p:cNvCxnSpPr>
            <a:cxnSpLocks/>
          </p:cNvCxnSpPr>
          <p:nvPr/>
        </p:nvCxnSpPr>
        <p:spPr>
          <a:xfrm flipH="1">
            <a:off x="4183976" y="1746607"/>
            <a:ext cx="909087" cy="5077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E1CEB371-7A30-E941-854C-03F08B444A6B}"/>
              </a:ext>
            </a:extLst>
          </p:cNvPr>
          <p:cNvCxnSpPr>
            <a:cxnSpLocks/>
            <a:endCxn id="29" idx="0"/>
          </p:cNvCxnSpPr>
          <p:nvPr/>
        </p:nvCxnSpPr>
        <p:spPr>
          <a:xfrm flipH="1">
            <a:off x="5579223" y="1838468"/>
            <a:ext cx="462608" cy="511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5F81263-EFA8-4A45-A1A6-DE8219A91251}"/>
              </a:ext>
            </a:extLst>
          </p:cNvPr>
          <p:cNvCxnSpPr>
            <a:cxnSpLocks/>
          </p:cNvCxnSpPr>
          <p:nvPr/>
        </p:nvCxnSpPr>
        <p:spPr>
          <a:xfrm>
            <a:off x="7560733" y="1779142"/>
            <a:ext cx="0" cy="5770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A62FF51D-5DCD-2D4C-AF3B-E7F692BFF1CF}"/>
              </a:ext>
            </a:extLst>
          </p:cNvPr>
          <p:cNvCxnSpPr>
            <a:cxnSpLocks/>
          </p:cNvCxnSpPr>
          <p:nvPr/>
        </p:nvCxnSpPr>
        <p:spPr>
          <a:xfrm>
            <a:off x="9239100" y="1837927"/>
            <a:ext cx="82974" cy="453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78BC8753-03BD-964D-8D60-D3A22F94417B}"/>
              </a:ext>
            </a:extLst>
          </p:cNvPr>
          <p:cNvCxnSpPr>
            <a:cxnSpLocks/>
          </p:cNvCxnSpPr>
          <p:nvPr/>
        </p:nvCxnSpPr>
        <p:spPr>
          <a:xfrm>
            <a:off x="10808970" y="1779142"/>
            <a:ext cx="256297" cy="5770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D94BA171-91C8-D041-829B-C726E24AE910}"/>
              </a:ext>
            </a:extLst>
          </p:cNvPr>
          <p:cNvSpPr txBox="1"/>
          <p:nvPr/>
        </p:nvSpPr>
        <p:spPr>
          <a:xfrm>
            <a:off x="141054" y="2384145"/>
            <a:ext cx="1872478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-Titre de noblesse</a:t>
            </a:r>
          </a:p>
          <a:p>
            <a:r>
              <a:rPr lang="fr-FR" sz="1600" dirty="0"/>
              <a:t>-</a:t>
            </a:r>
            <a:r>
              <a:rPr lang="fr-FR" sz="1600" dirty="0" err="1"/>
              <a:t>Psge</a:t>
            </a:r>
            <a:r>
              <a:rPr lang="fr-FR" sz="1600" dirty="0"/>
              <a:t> </a:t>
            </a:r>
            <a:r>
              <a:rPr lang="fr-FR" sz="1600" dirty="0" err="1"/>
              <a:t>prin</a:t>
            </a:r>
            <a:endParaRPr lang="fr-FR" sz="1600" dirty="0"/>
          </a:p>
          <a:p>
            <a:r>
              <a:rPr lang="fr-FR" sz="1600" dirty="0"/>
              <a:t>-Titre éponyme</a:t>
            </a:r>
          </a:p>
          <a:p>
            <a:r>
              <a:rPr lang="fr-FR" sz="1600" dirty="0"/>
              <a:t>-Hauteur du </a:t>
            </a:r>
            <a:r>
              <a:rPr lang="fr-FR" sz="1600" dirty="0" err="1"/>
              <a:t>psge</a:t>
            </a:r>
            <a:endParaRPr lang="fr-FR" sz="1600" dirty="0"/>
          </a:p>
          <a:p>
            <a:r>
              <a:rPr lang="fr-FR" sz="1600" dirty="0"/>
              <a:t>-Imaginaire du lecteur : conte</a:t>
            </a:r>
          </a:p>
          <a:p>
            <a:endParaRPr lang="fr-FR" sz="1600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C695243-F676-5548-89AC-50A635B10FD7}"/>
              </a:ext>
            </a:extLst>
          </p:cNvPr>
          <p:cNvSpPr txBox="1"/>
          <p:nvPr/>
        </p:nvSpPr>
        <p:spPr>
          <a:xfrm>
            <a:off x="2078961" y="2254398"/>
            <a:ext cx="2352153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-Homme, femme qui incarne dans un certain système de valeurs un idéal de force d'âme et d'élévation morale</a:t>
            </a:r>
          </a:p>
          <a:p>
            <a:r>
              <a:rPr lang="fr-FR" sz="1600" dirty="0"/>
              <a:t>-Homme, femme qui fait preuve, dans certaines circonstances, d'une grande abnégation</a:t>
            </a:r>
          </a:p>
          <a:p>
            <a:r>
              <a:rPr lang="fr-FR" sz="1600" dirty="0"/>
              <a:t>-Combattant(e) remarquable par sa bravoure et son sens du sacrifice.</a:t>
            </a:r>
          </a:p>
          <a:p>
            <a:r>
              <a:rPr lang="fr-FR" sz="1600" dirty="0"/>
              <a:t>-Être fabuleux, la plupart du temps d'origine </a:t>
            </a:r>
            <a:r>
              <a:rPr lang="fr-FR" sz="1600" dirty="0" err="1"/>
              <a:t>mi-divine</a:t>
            </a:r>
            <a:r>
              <a:rPr lang="fr-FR" sz="1600" dirty="0"/>
              <a:t>, </a:t>
            </a:r>
            <a:r>
              <a:rPr lang="fr-FR" sz="1600" dirty="0" err="1"/>
              <a:t>mi-humaine</a:t>
            </a:r>
            <a:r>
              <a:rPr lang="fr-FR" sz="1600" dirty="0"/>
              <a:t>, divinisé après sa mort.</a:t>
            </a:r>
          </a:p>
          <a:p>
            <a:r>
              <a:rPr lang="fr-FR" sz="1600" dirty="0">
                <a:hlinkClick r:id="rId2"/>
              </a:rPr>
              <a:t>CNRTL</a:t>
            </a:r>
            <a:endParaRPr lang="fr-FR" sz="16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6FA6CF1-AFF6-3E4A-ACE9-B57CE69D0AD2}"/>
              </a:ext>
            </a:extLst>
          </p:cNvPr>
          <p:cNvSpPr txBox="1"/>
          <p:nvPr/>
        </p:nvSpPr>
        <p:spPr>
          <a:xfrm>
            <a:off x="4595989" y="2349899"/>
            <a:ext cx="1966468" cy="40318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- n'est pas soumis à une ou plusieurs contraintes externes</a:t>
            </a:r>
          </a:p>
          <a:p>
            <a:r>
              <a:rPr lang="fr-FR" sz="1600" dirty="0"/>
              <a:t>-Dont l'action ou l'expression ne rencontre pas d'obstacle</a:t>
            </a:r>
          </a:p>
          <a:p>
            <a:r>
              <a:rPr lang="fr-FR" sz="1600" dirty="0"/>
              <a:t>- décide et agit par soi-même</a:t>
            </a:r>
          </a:p>
          <a:p>
            <a:r>
              <a:rPr lang="fr-FR" sz="1600" dirty="0"/>
              <a:t>- n'est pas engagé, obligé moralement, juridiquement, religieusement.</a:t>
            </a:r>
          </a:p>
          <a:p>
            <a:r>
              <a:rPr lang="fr-FR" sz="1600" dirty="0"/>
              <a:t>- n'est pas marié; qui n'a pas de liaison amoureuse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EB4FC109-121A-B14E-87C1-0382B479DF60}"/>
              </a:ext>
            </a:extLst>
          </p:cNvPr>
          <p:cNvSpPr txBox="1"/>
          <p:nvPr/>
        </p:nvSpPr>
        <p:spPr>
          <a:xfrm>
            <a:off x="6684606" y="2443537"/>
            <a:ext cx="1692355" cy="2800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-Préférence</a:t>
            </a:r>
          </a:p>
          <a:p>
            <a:r>
              <a:rPr lang="fr-FR" sz="1600" dirty="0"/>
              <a:t>-Action de choisir</a:t>
            </a:r>
          </a:p>
          <a:p>
            <a:r>
              <a:rPr lang="fr-FR" sz="1600" dirty="0"/>
              <a:t>-Résultat de l’action</a:t>
            </a:r>
          </a:p>
          <a:p>
            <a:r>
              <a:rPr lang="fr-FR" sz="1600" dirty="0"/>
              <a:t>-Volonté</a:t>
            </a:r>
          </a:p>
          <a:p>
            <a:r>
              <a:rPr lang="fr-FR" sz="1600" dirty="0"/>
              <a:t>-Discernement</a:t>
            </a:r>
          </a:p>
          <a:p>
            <a:r>
              <a:rPr lang="fr-FR" sz="1600" dirty="0"/>
              <a:t>-Solution</a:t>
            </a:r>
          </a:p>
          <a:p>
            <a:r>
              <a:rPr lang="fr-FR" sz="1600" dirty="0"/>
              <a:t>-Liberté /possibilité</a:t>
            </a:r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FEEFE74-9A83-7A42-AF16-B648D152009D}"/>
              </a:ext>
            </a:extLst>
          </p:cNvPr>
          <p:cNvSpPr txBox="1"/>
          <p:nvPr/>
        </p:nvSpPr>
        <p:spPr>
          <a:xfrm>
            <a:off x="8599470" y="2384145"/>
            <a:ext cx="1591445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-Vie collective</a:t>
            </a:r>
          </a:p>
          <a:p>
            <a:r>
              <a:rPr lang="fr-FR" sz="1600" dirty="0"/>
              <a:t>-Mode d’existence</a:t>
            </a:r>
          </a:p>
          <a:p>
            <a:r>
              <a:rPr lang="fr-FR" sz="1600" dirty="0"/>
              <a:t>-Milieu dans lequel se développent la culture et la civilisation</a:t>
            </a:r>
          </a:p>
          <a:p>
            <a:r>
              <a:rPr lang="fr-FR" sz="1600" dirty="0"/>
              <a:t>-rapports organisés</a:t>
            </a:r>
          </a:p>
          <a:p>
            <a:r>
              <a:rPr lang="fr-FR" sz="1600" dirty="0"/>
              <a:t>-groupe de personnes entretenant des </a:t>
            </a:r>
            <a:r>
              <a:rPr lang="fr-FR" sz="1600" dirty="0" err="1"/>
              <a:t>rel</a:t>
            </a:r>
            <a:r>
              <a:rPr lang="fr-FR" sz="1600" dirty="0"/>
              <a:t> mondaines</a:t>
            </a:r>
          </a:p>
          <a:p>
            <a:r>
              <a:rPr lang="fr-FR" sz="1600" dirty="0"/>
              <a:t>-communauté organisée</a:t>
            </a:r>
          </a:p>
          <a:p>
            <a:endParaRPr lang="fr-FR" sz="1600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D926530-D96A-3A46-A643-3343D7AD9312}"/>
              </a:ext>
            </a:extLst>
          </p:cNvPr>
          <p:cNvSpPr txBox="1"/>
          <p:nvPr/>
        </p:nvSpPr>
        <p:spPr>
          <a:xfrm>
            <a:off x="10558653" y="2443537"/>
            <a:ext cx="1479725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-époque</a:t>
            </a:r>
          </a:p>
          <a:p>
            <a:r>
              <a:rPr lang="fr-FR" sz="1600" dirty="0"/>
              <a:t>-période définie</a:t>
            </a:r>
          </a:p>
          <a:p>
            <a:r>
              <a:rPr lang="fr-FR" sz="1600" dirty="0"/>
              <a:t>-mode de vie associé à une époque : mœurs</a:t>
            </a:r>
          </a:p>
          <a:p>
            <a:r>
              <a:rPr lang="fr-FR" sz="1600" dirty="0"/>
              <a:t>-passé et présent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13307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9" grpId="0" animBg="1"/>
      <p:bldP spid="32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19315F-AEB9-6D44-BC46-46636E52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31468"/>
          </a:xfrm>
        </p:spPr>
        <p:txBody>
          <a:bodyPr>
            <a:normAutofit/>
          </a:bodyPr>
          <a:lstStyle/>
          <a:p>
            <a:r>
              <a:rPr lang="fr-FR" sz="3200" b="1" dirty="0"/>
              <a:t>Je me questionne : paradoxes, problèmes soulevés par le sujet</a:t>
            </a:r>
            <a:r>
              <a:rPr lang="fr-FR" sz="3200" dirty="0">
                <a:effectLst/>
              </a:rPr>
              <a:t> </a:t>
            </a:r>
            <a:endParaRPr lang="fr-FR" sz="3200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65DE6063-A976-C84D-9B2E-A64F311E8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076995"/>
            <a:ext cx="5157787" cy="82391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dirty="0"/>
              <a:t>Le remue-méninge a montré que les mots renvoient à des idées qui se contredisent, se nuancent, se complètent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AEB029A3-7B17-E246-B025-BC0A1B732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6580" y="2505075"/>
            <a:ext cx="5750995" cy="3684588"/>
          </a:xfrm>
        </p:spPr>
        <p:txBody>
          <a:bodyPr>
            <a:noAutofit/>
          </a:bodyPr>
          <a:lstStyle/>
          <a:p>
            <a:r>
              <a:rPr lang="fr-FR" sz="1600" dirty="0"/>
              <a:t>Le héros = un être hors norme mais qui incarne un certain système de valeur et donc celui de son temps et de sa société</a:t>
            </a:r>
          </a:p>
          <a:p>
            <a:r>
              <a:rPr lang="fr-FR" sz="1600" dirty="0"/>
              <a:t>Un personnage dans l’action qui fait des choix exprimant ainsi sa liberté dans un temps défini qu’il peut donc contourner et s’approprier</a:t>
            </a:r>
          </a:p>
          <a:p>
            <a:r>
              <a:rPr lang="fr-FR" sz="1600" dirty="0"/>
              <a:t>Une société précise avec ses codes et ses contraintes mais qui vont forcément évoluer avec le temps: donc l’héroïne par ses choix est en mesure de faire évoluer sa société</a:t>
            </a:r>
          </a:p>
          <a:p>
            <a:r>
              <a:rPr lang="fr-FR" sz="1600" dirty="0"/>
              <a:t>Quels sont les normes, valeurs et codes sous-entendus dans le sujet?</a:t>
            </a:r>
          </a:p>
          <a:p>
            <a:r>
              <a:rPr lang="fr-FR" sz="1600" dirty="0"/>
              <a:t>L’héroïne parvient à exprimer sa volonté et donc à dépasser les pressions de son temps: c’est ce qui fait la grandeur de cette héroïne</a:t>
            </a:r>
          </a:p>
          <a:p>
            <a:r>
              <a:rPr lang="fr-FR" sz="1600" dirty="0"/>
              <a:t>…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0B819B4-C255-F54A-97CF-AE0D9C42C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2445" y="1177729"/>
            <a:ext cx="4918346" cy="631468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Ce qui me conduit à énoncer une problématisation du sujet</a:t>
            </a:r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FD12345A-7915-A749-BBC2-5155D6D7E47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Le sujet porte donc sur ce qui fait de Mme de Clèves une héroïne = un personnage hors norme</a:t>
            </a:r>
          </a:p>
          <a:p>
            <a:pPr lvl="1"/>
            <a:r>
              <a:rPr lang="fr-FR" sz="2000" dirty="0"/>
              <a:t>Les contraintes auxquelles elle se confronte</a:t>
            </a:r>
          </a:p>
          <a:p>
            <a:pPr lvl="1"/>
            <a:r>
              <a:rPr lang="fr-FR" sz="2000" dirty="0"/>
              <a:t>Les libertés qu’elle acquiert/conquiert et son itinéraire initiatique vers la libération</a:t>
            </a:r>
          </a:p>
        </p:txBody>
      </p:sp>
      <p:sp>
        <p:nvSpPr>
          <p:cNvPr id="15" name="Flèche vers le bas 14">
            <a:extLst>
              <a:ext uri="{FF2B5EF4-FFF2-40B4-BE49-F238E27FC236}">
                <a16:creationId xmlns:a16="http://schemas.microsoft.com/office/drawing/2014/main" id="{B7B27D10-A7E3-F54B-9A65-F9552E7D5F99}"/>
              </a:ext>
            </a:extLst>
          </p:cNvPr>
          <p:cNvSpPr/>
          <p:nvPr/>
        </p:nvSpPr>
        <p:spPr>
          <a:xfrm>
            <a:off x="3220295" y="1916854"/>
            <a:ext cx="452063" cy="501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a droite 15">
            <a:extLst>
              <a:ext uri="{FF2B5EF4-FFF2-40B4-BE49-F238E27FC236}">
                <a16:creationId xmlns:a16="http://schemas.microsoft.com/office/drawing/2014/main" id="{3F11CF79-A92F-8149-A1EE-92F4F6D9A805}"/>
              </a:ext>
            </a:extLst>
          </p:cNvPr>
          <p:cNvSpPr/>
          <p:nvPr/>
        </p:nvSpPr>
        <p:spPr>
          <a:xfrm>
            <a:off x="5815173" y="1268280"/>
            <a:ext cx="647272" cy="40088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a droite 17">
            <a:extLst>
              <a:ext uri="{FF2B5EF4-FFF2-40B4-BE49-F238E27FC236}">
                <a16:creationId xmlns:a16="http://schemas.microsoft.com/office/drawing/2014/main" id="{04832F9B-08BA-C840-BB8B-DC01E7E1CF82}"/>
              </a:ext>
            </a:extLst>
          </p:cNvPr>
          <p:cNvSpPr/>
          <p:nvPr/>
        </p:nvSpPr>
        <p:spPr>
          <a:xfrm>
            <a:off x="5815173" y="4181582"/>
            <a:ext cx="647272" cy="42124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>
            <a:extLst>
              <a:ext uri="{FF2B5EF4-FFF2-40B4-BE49-F238E27FC236}">
                <a16:creationId xmlns:a16="http://schemas.microsoft.com/office/drawing/2014/main" id="{79542765-168B-7647-A506-05D8AD5D81EF}"/>
              </a:ext>
            </a:extLst>
          </p:cNvPr>
          <p:cNvSpPr/>
          <p:nvPr/>
        </p:nvSpPr>
        <p:spPr>
          <a:xfrm>
            <a:off x="8578921" y="1832509"/>
            <a:ext cx="452063" cy="585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ccolade fermante 19">
            <a:extLst>
              <a:ext uri="{FF2B5EF4-FFF2-40B4-BE49-F238E27FC236}">
                <a16:creationId xmlns:a16="http://schemas.microsoft.com/office/drawing/2014/main" id="{7D214A1B-BD7A-4545-86E8-32EC6DBFDC66}"/>
              </a:ext>
            </a:extLst>
          </p:cNvPr>
          <p:cNvSpPr/>
          <p:nvPr/>
        </p:nvSpPr>
        <p:spPr>
          <a:xfrm rot="5400000">
            <a:off x="8846049" y="4010549"/>
            <a:ext cx="369870" cy="1679826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B354067-06D3-584C-8A8A-9FEC0891F485}"/>
              </a:ext>
            </a:extLst>
          </p:cNvPr>
          <p:cNvSpPr txBox="1"/>
          <p:nvPr/>
        </p:nvSpPr>
        <p:spPr>
          <a:xfrm>
            <a:off x="6739847" y="5361943"/>
            <a:ext cx="479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En quoi les choix faits par La Princesse font d’elle un personnage héroïque?</a:t>
            </a:r>
          </a:p>
        </p:txBody>
      </p:sp>
    </p:spTree>
    <p:extLst>
      <p:ext uri="{BB962C8B-B14F-4D97-AF65-F5344CB8AC3E}">
        <p14:creationId xmlns:p14="http://schemas.microsoft.com/office/powerpoint/2010/main" val="24937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  <p:bldP spid="14" grpId="0" uiExpand="1" build="p"/>
      <p:bldP spid="15" grpId="0" animBg="1"/>
      <p:bldP spid="16" grpId="0" animBg="1"/>
      <p:bldP spid="18" grpId="0" animBg="1"/>
      <p:bldP spid="19" grpId="0" animBg="1"/>
      <p:bldP spid="20" grpId="0" animBg="1"/>
      <p:bldP spid="21" grpId="0"/>
      <p:bldP spid="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C01703-D65C-C647-980C-D64CE2DBA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01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Je liste les premières idées</a:t>
            </a:r>
            <a:r>
              <a:rPr lang="fr-FR" dirty="0">
                <a:effectLst/>
              </a:rPr>
              <a:t> 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5B73E0-8F76-9D4F-B7DC-46F088816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0994" y="1078786"/>
            <a:ext cx="2568539" cy="42503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dirty="0"/>
              <a:t>Mes arguments</a:t>
            </a:r>
            <a:r>
              <a:rPr lang="fr-FR" dirty="0">
                <a:effectLst/>
              </a:rPr>
              <a:t> 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C589E2-74C2-0E47-8D3A-A7882FFE3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016" y="1756881"/>
            <a:ext cx="5884559" cy="443278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r-FR" dirty="0"/>
              <a:t>La pression sociale </a:t>
            </a:r>
          </a:p>
          <a:p>
            <a:pPr lvl="0"/>
            <a:r>
              <a:rPr lang="fr-FR" dirty="0"/>
              <a:t>La pression morale : La grandeur de l’héroïne (beauté, vertu, noblesse) et ses obligations : un modèle social et moral</a:t>
            </a:r>
          </a:p>
          <a:p>
            <a:pPr lvl="0"/>
            <a:r>
              <a:rPr lang="fr-FR" dirty="0"/>
              <a:t>Des normes intériorisées : la lutte contre sa conscience, guidée par les normes sociales et morales qu’elle a intériorisées</a:t>
            </a:r>
          </a:p>
          <a:p>
            <a:pPr lvl="0"/>
            <a:r>
              <a:rPr lang="fr-FR" dirty="0"/>
              <a:t>Une libération dans les choix qu’elle fait : le secret de sa passion </a:t>
            </a:r>
          </a:p>
          <a:p>
            <a:pPr lvl="0"/>
            <a:r>
              <a:rPr lang="fr-FR" dirty="0"/>
              <a:t>Un destin favorable aux sentiments</a:t>
            </a:r>
          </a:p>
          <a:p>
            <a:pPr lvl="0"/>
            <a:r>
              <a:rPr lang="fr-FR" dirty="0"/>
              <a:t>Le combat entre la passion et la raison : vivre sa passion en dépit des examens de conscience</a:t>
            </a:r>
          </a:p>
          <a:p>
            <a:pPr lvl="0"/>
            <a:r>
              <a:rPr lang="fr-FR" dirty="0"/>
              <a:t>Une meilleure connaissance de soi, notamment des sentiments amoureux </a:t>
            </a:r>
          </a:p>
          <a:p>
            <a:pPr lvl="0"/>
            <a:r>
              <a:rPr lang="fr-FR" dirty="0"/>
              <a:t>Une héroïne tragique : un destin, la fatalité</a:t>
            </a:r>
          </a:p>
          <a:p>
            <a:pPr lvl="0"/>
            <a:r>
              <a:rPr lang="fr-FR" dirty="0"/>
              <a:t>Un personnage littéraire qui a dépassé le simple espace de ce roman et de son époque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2EFA2C-A4D7-284C-A0FE-0EBCFF082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921375" y="1017142"/>
            <a:ext cx="3456240" cy="54832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dirty="0"/>
              <a:t>des exemples issus du livre et du parcours</a:t>
            </a:r>
            <a:r>
              <a:rPr lang="fr-FR" dirty="0">
                <a:effectLst/>
              </a:rPr>
              <a:t> 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052310-72DB-D648-8EB0-605C44626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56881"/>
            <a:ext cx="5183188" cy="4432782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l’aveu de la passion qu’elle porte à Nemours à son mari (les débats de l’époque autour de l’aveu)</a:t>
            </a:r>
          </a:p>
          <a:p>
            <a:r>
              <a:rPr lang="fr-FR" dirty="0"/>
              <a:t>la mort de sa mère et de son mari</a:t>
            </a:r>
          </a:p>
          <a:p>
            <a:r>
              <a:rPr lang="fr-FR" dirty="0"/>
              <a:t>les leçons de morale dans les récits secondaires ; sa mère et l’éducation qu’elle lui donne ; l’influence du jansénisme</a:t>
            </a:r>
          </a:p>
          <a:p>
            <a:r>
              <a:rPr lang="fr-FR" dirty="0"/>
              <a:t>la Cour et la vie mondaine ; la place et le rôle des femmes dans la société ; l’amour et le mariage</a:t>
            </a:r>
          </a:p>
          <a:p>
            <a:r>
              <a:rPr lang="fr-FR" dirty="0"/>
              <a:t>la découverte de l’amour mais aussi de la jalousie ; le choix de celui qu’elle aime ; le choix de se retirer pour ne plus souffrir d’aimer</a:t>
            </a:r>
          </a:p>
          <a:p>
            <a:r>
              <a:rPr lang="fr-FR" dirty="0"/>
              <a:t>Des personnages littéraires qui symbolisent l’émancipation: La Marquise de </a:t>
            </a:r>
            <a:r>
              <a:rPr lang="fr-FR" dirty="0" err="1"/>
              <a:t>Merteuil</a:t>
            </a:r>
            <a:endParaRPr lang="fr-FR" dirty="0"/>
          </a:p>
          <a:p>
            <a:r>
              <a:rPr lang="fr-FR" dirty="0"/>
              <a:t>Le cadre et les codes qui permettent au contraire la libération de conscience: les dépasser c’est se libérer: </a:t>
            </a:r>
            <a:r>
              <a:rPr lang="fr-FR" dirty="0" err="1"/>
              <a:t>Esclarmonde</a:t>
            </a:r>
            <a:r>
              <a:rPr lang="fr-FR" dirty="0"/>
              <a:t>, La Marquise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8576C87-2AE7-F941-9A60-3C6812CB90B1}"/>
              </a:ext>
            </a:extLst>
          </p:cNvPr>
          <p:cNvSpPr txBox="1"/>
          <p:nvPr/>
        </p:nvSpPr>
        <p:spPr>
          <a:xfrm>
            <a:off x="5275780" y="1085532"/>
            <a:ext cx="184934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que je prouve par </a:t>
            </a:r>
          </a:p>
        </p:txBody>
      </p:sp>
    </p:spTree>
    <p:extLst>
      <p:ext uri="{BB962C8B-B14F-4D97-AF65-F5344CB8AC3E}">
        <p14:creationId xmlns:p14="http://schemas.microsoft.com/office/powerpoint/2010/main" val="131589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99E3E8-59DC-A84C-BF3F-7D29CE2DE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26724"/>
          </a:xfrm>
        </p:spPr>
        <p:txBody>
          <a:bodyPr>
            <a:normAutofit fontScale="90000"/>
          </a:bodyPr>
          <a:lstStyle/>
          <a:p>
            <a:r>
              <a:rPr lang="fr-FR" dirty="0"/>
              <a:t>J’organise ma pensée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D247D6-F0A5-DC4C-BCEF-06F62628E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130157"/>
            <a:ext cx="5157787" cy="71919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Je hiérarchise et je regroupe mes arguments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267261-073E-A345-A9EB-2C2A0669C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9048" y="1987656"/>
            <a:ext cx="5411360" cy="4587805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Certes ses choix restent limités et contraints par sa société et la morale de son temps</a:t>
            </a:r>
          </a:p>
          <a:p>
            <a:pPr lvl="1"/>
            <a:r>
              <a:rPr lang="fr-FR" b="1" dirty="0"/>
              <a:t>ARGUMENTS en faveur de la contrainte</a:t>
            </a:r>
          </a:p>
          <a:p>
            <a:r>
              <a:rPr lang="fr-FR" b="1" dirty="0"/>
              <a:t>Toutefois La Princesse se pose en héroïne libre qui fait ses choix propres</a:t>
            </a:r>
          </a:p>
          <a:p>
            <a:pPr lvl="1"/>
            <a:r>
              <a:rPr lang="fr-FR" b="1" dirty="0"/>
              <a:t>ARGUMENTS en faveur de la liberté</a:t>
            </a:r>
            <a:endParaRPr lang="fr-FR" dirty="0"/>
          </a:p>
          <a:p>
            <a:r>
              <a:rPr lang="fr-FR" b="1" dirty="0"/>
              <a:t>En définitive n’est-ce pas  ce qui fait d’elle une héroïne tragique en lutte avec son temps et ses sentiments: le fait de lutter est un acte de liberté même si l‘issue restera tragique et celle d’une femme entravée dans son époque: elle devient un symbole ce qui lui permet de dépasser son temps et la libère en la rendant éternelle</a:t>
            </a:r>
          </a:p>
          <a:p>
            <a:endParaRPr lang="fr-FR" b="1" dirty="0"/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17BEB1-F466-E849-9237-889412B54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1492" y="1243148"/>
            <a:ext cx="5157787" cy="44558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Donc le plan qui convient le mieux est: 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AFE74BE4-E242-DF4E-9E02-47A598DC2DF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44282439"/>
              </p:ext>
            </p:extLst>
          </p:nvPr>
        </p:nvGraphicFramePr>
        <p:xfrm>
          <a:off x="6400801" y="1767155"/>
          <a:ext cx="5558478" cy="42643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58478">
                  <a:extLst>
                    <a:ext uri="{9D8B030D-6E8A-4147-A177-3AD203B41FA5}">
                      <a16:colId xmlns:a16="http://schemas.microsoft.com/office/drawing/2014/main" val="1819350993"/>
                    </a:ext>
                  </a:extLst>
                </a:gridCol>
              </a:tblGrid>
              <a:tr h="9452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Plan dialectique</a:t>
                      </a:r>
                    </a:p>
                    <a:p>
                      <a:pPr algn="ctr"/>
                      <a:r>
                        <a:rPr lang="fr-FR" sz="1800" dirty="0">
                          <a:effectLst/>
                        </a:rPr>
                        <a:t>Car le sujet invite à la discussion par une confrontation de points de vue argumentés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888533"/>
                  </a:ext>
                </a:extLst>
              </a:tr>
              <a:tr h="995737">
                <a:tc>
                  <a:txBody>
                    <a:bodyPr/>
                    <a:lstStyle/>
                    <a:p>
                      <a:r>
                        <a:rPr lang="fr-FR" sz="1800" dirty="0">
                          <a:effectLst/>
                        </a:rPr>
                        <a:t>Thèse</a:t>
                      </a:r>
                    </a:p>
                    <a:p>
                      <a:r>
                        <a:rPr lang="fr-FR" sz="1800" dirty="0">
                          <a:effectLst/>
                        </a:rPr>
                        <a:t>= développer la thèse qui est proposée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23531"/>
                  </a:ext>
                </a:extLst>
              </a:tr>
              <a:tr h="995737">
                <a:tc>
                  <a:txBody>
                    <a:bodyPr/>
                    <a:lstStyle/>
                    <a:p>
                      <a:r>
                        <a:rPr lang="fr-FR" sz="1800" dirty="0">
                          <a:effectLst/>
                        </a:rPr>
                        <a:t>Antithèse</a:t>
                      </a:r>
                    </a:p>
                    <a:p>
                      <a:r>
                        <a:rPr lang="fr-FR" sz="1800" dirty="0">
                          <a:effectLst/>
                        </a:rPr>
                        <a:t>= montrer les limites de la thèse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2790197"/>
                  </a:ext>
                </a:extLst>
              </a:tr>
              <a:tr h="1327651">
                <a:tc>
                  <a:txBody>
                    <a:bodyPr/>
                    <a:lstStyle/>
                    <a:p>
                      <a:r>
                        <a:rPr lang="fr-FR" sz="1800" dirty="0">
                          <a:effectLst/>
                        </a:rPr>
                        <a:t>Dépassement</a:t>
                      </a:r>
                    </a:p>
                    <a:p>
                      <a:r>
                        <a:rPr lang="fr-FR" sz="1800" dirty="0">
                          <a:effectLst/>
                        </a:rPr>
                        <a:t>= les deux points ne sont pas forcément contradictoires (prolongement/élargissement)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5460517"/>
                  </a:ext>
                </a:extLst>
              </a:tr>
            </a:tbl>
          </a:graphicData>
        </a:graphic>
      </p:graphicFrame>
      <p:sp>
        <p:nvSpPr>
          <p:cNvPr id="8" name="Flèche vers la droite 7">
            <a:extLst>
              <a:ext uri="{FF2B5EF4-FFF2-40B4-BE49-F238E27FC236}">
                <a16:creationId xmlns:a16="http://schemas.microsoft.com/office/drawing/2014/main" id="{96B5E685-45EA-D345-8308-CC9AA4B75BAA}"/>
              </a:ext>
            </a:extLst>
          </p:cNvPr>
          <p:cNvSpPr/>
          <p:nvPr/>
        </p:nvSpPr>
        <p:spPr>
          <a:xfrm>
            <a:off x="5750408" y="1196593"/>
            <a:ext cx="538786" cy="4566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a droite 8">
            <a:extLst>
              <a:ext uri="{FF2B5EF4-FFF2-40B4-BE49-F238E27FC236}">
                <a16:creationId xmlns:a16="http://schemas.microsoft.com/office/drawing/2014/main" id="{973AF820-6F51-244A-8D51-1D141C6B8D80}"/>
              </a:ext>
            </a:extLst>
          </p:cNvPr>
          <p:cNvSpPr/>
          <p:nvPr/>
        </p:nvSpPr>
        <p:spPr>
          <a:xfrm>
            <a:off x="5750408" y="3256909"/>
            <a:ext cx="568200" cy="544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76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0E952E-6980-4943-9A01-223EAF1C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conseils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877A79-05C0-7140-9999-7A9604496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dissertation requiert méthode et connaissances ce qui fait d’elle un exercice abordable et à ne surtout pas exclure.</a:t>
            </a:r>
          </a:p>
          <a:p>
            <a:r>
              <a:rPr lang="fr-FR" dirty="0"/>
              <a:t>L’étape de recherche au brouillon est fondamentale et prend au moins la moitié de votre temps de composition: comptez 2h/2h15</a:t>
            </a:r>
          </a:p>
          <a:p>
            <a:r>
              <a:rPr lang="fr-FR" dirty="0"/>
              <a:t>La rédaction </a:t>
            </a:r>
            <a:r>
              <a:rPr lang="fr-FR" i="1" dirty="0"/>
              <a:t>(objet du prochain module de travail)</a:t>
            </a:r>
            <a:r>
              <a:rPr lang="fr-FR" dirty="0"/>
              <a:t> permet de reprendre de façon organisée et expliquée vos recherches et votre pensée: comptez 1h30. </a:t>
            </a:r>
            <a:r>
              <a:rPr lang="fr-FR" i="1" dirty="0"/>
              <a:t>Les 15 minutes restantes seront consacrées à la relecture du devoir.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39CEA33-06AC-9649-8129-DD5059930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98578" y="5503863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284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1246</Words>
  <Application>Microsoft Office PowerPoint</Application>
  <PresentationFormat>Grand écran</PresentationFormat>
  <Paragraphs>113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METHODE DE LA DISSERTATION  Entraînement  </vt:lpstr>
      <vt:lpstr>Le sujet: identifiez le sujet et la consigne</vt:lpstr>
      <vt:lpstr>Premières remarques : Quel est l’objet d’étude ? Quel est le type de formulation ? </vt:lpstr>
      <vt:lpstr>J’ANALYSE LE SUJET  = mots clés et remue méninge</vt:lpstr>
      <vt:lpstr>Je me questionne : paradoxes, problèmes soulevés par le sujet </vt:lpstr>
      <vt:lpstr>Je liste les premières idées </vt:lpstr>
      <vt:lpstr>J’organise ma pensée</vt:lpstr>
      <vt:lpstr>Quelques conseils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 DE LA DISSERTATION  Entraînement</dc:title>
  <dc:creator>marie sicre</dc:creator>
  <cp:lastModifiedBy>laure.humblet</cp:lastModifiedBy>
  <cp:revision>31</cp:revision>
  <dcterms:created xsi:type="dcterms:W3CDTF">2020-11-22T06:43:19Z</dcterms:created>
  <dcterms:modified xsi:type="dcterms:W3CDTF">2021-01-06T19:42:58Z</dcterms:modified>
</cp:coreProperties>
</file>