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</p:sldMasterIdLst>
  <p:notesMasterIdLst>
    <p:notesMasterId r:id="rId8"/>
  </p:notesMasterIdLst>
  <p:handoutMasterIdLst>
    <p:handoutMasterId r:id="rId9"/>
  </p:handoutMasterIdLst>
  <p:sldIdLst>
    <p:sldId id="299" r:id="rId2"/>
    <p:sldId id="301" r:id="rId3"/>
    <p:sldId id="294" r:id="rId4"/>
    <p:sldId id="303" r:id="rId5"/>
    <p:sldId id="304" r:id="rId6"/>
    <p:sldId id="278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79B3"/>
    <a:srgbClr val="57BA8F"/>
    <a:srgbClr val="57B990"/>
    <a:srgbClr val="5AB88F"/>
    <a:srgbClr val="519A8F"/>
    <a:srgbClr val="E96667"/>
    <a:srgbClr val="005E8B"/>
    <a:srgbClr val="D7AD45"/>
    <a:srgbClr val="EE7444"/>
    <a:srgbClr val="5AA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43"/>
  </p:normalViewPr>
  <p:slideViewPr>
    <p:cSldViewPr snapToGrid="0" snapToObjects="1">
      <p:cViewPr varScale="1">
        <p:scale>
          <a:sx n="100" d="100"/>
          <a:sy n="100" d="100"/>
        </p:scale>
        <p:origin x="687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284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16/05/2019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16/05/2019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ctrTitle" hasCustomPrompt="1"/>
          </p:nvPr>
        </p:nvSpPr>
        <p:spPr>
          <a:xfrm>
            <a:off x="3090594" y="2238108"/>
            <a:ext cx="5826983" cy="1442078"/>
          </a:xfrm>
          <a:prstGeom prst="rect">
            <a:avLst/>
          </a:prstGeom>
        </p:spPr>
        <p:txBody>
          <a:bodyPr/>
          <a:lstStyle>
            <a:lvl1pPr>
              <a:defRPr sz="3200" b="1" i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fr-FR" dirty="0"/>
              <a:t>Cliquez et modifiez 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6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090594" y="3716042"/>
            <a:ext cx="5826983" cy="1387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</a:t>
            </a:r>
            <a:br>
              <a:rPr lang="fr-FR" dirty="0"/>
            </a:br>
            <a:r>
              <a:rPr lang="fr-FR" dirty="0"/>
              <a:t>des sous-titres du masque</a:t>
            </a: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2921547" y="487156"/>
            <a:ext cx="525531" cy="171686"/>
            <a:chOff x="5391302" y="1426464"/>
            <a:chExt cx="604579" cy="197510"/>
          </a:xfrm>
          <a:solidFill>
            <a:srgbClr val="8B2934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" name="Image 9" descr="2018_logo_academie_Toulous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96" y="5099601"/>
            <a:ext cx="1051197" cy="1416621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657905" y="2505670"/>
            <a:ext cx="1311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57BA8F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S</a:t>
            </a:r>
            <a:r>
              <a:rPr lang="fr-FR" sz="5400" b="1" cap="none" spc="0" dirty="0">
                <a:ln w="660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4F79B3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57B99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45397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 userDrawn="1"/>
        </p:nvGrpSpPr>
        <p:grpSpPr>
          <a:xfrm>
            <a:off x="1526251" y="159457"/>
            <a:ext cx="7221964" cy="1805820"/>
            <a:chOff x="1526251" y="159458"/>
            <a:chExt cx="7221964" cy="1805820"/>
          </a:xfrm>
        </p:grpSpPr>
        <p:pic>
          <p:nvPicPr>
            <p:cNvPr id="11" name="Image 10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526251" y="159458"/>
              <a:ext cx="7221964" cy="1805820"/>
            </a:xfrm>
            <a:prstGeom prst="rect">
              <a:avLst/>
            </a:prstGeom>
          </p:spPr>
        </p:pic>
        <p:grpSp>
          <p:nvGrpSpPr>
            <p:cNvPr id="7" name="Grouper 6"/>
            <p:cNvGrpSpPr/>
            <p:nvPr userDrawn="1"/>
          </p:nvGrpSpPr>
          <p:grpSpPr>
            <a:xfrm rot="10800000" flipV="1">
              <a:off x="8013564" y="1580720"/>
              <a:ext cx="525531" cy="171686"/>
              <a:chOff x="5391302" y="1426464"/>
              <a:chExt cx="604579" cy="197510"/>
            </a:xfrm>
            <a:solidFill>
              <a:srgbClr val="8B2934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" name="Grouper 6"/>
            <p:cNvGrpSpPr/>
            <p:nvPr userDrawn="1"/>
          </p:nvGrpSpPr>
          <p:grpSpPr>
            <a:xfrm rot="10800000" flipH="1">
              <a:off x="1662731" y="315471"/>
              <a:ext cx="525531" cy="171686"/>
              <a:chOff x="5391302" y="1426464"/>
              <a:chExt cx="604579" cy="197510"/>
            </a:xfrm>
            <a:solidFill>
              <a:srgbClr val="8B2934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pic>
        <p:nvPicPr>
          <p:cNvPr id="2" name="Image 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493"/>
          <a:stretch/>
        </p:blipFill>
        <p:spPr>
          <a:xfrm>
            <a:off x="0" y="0"/>
            <a:ext cx="1310185" cy="6858000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542540" y="768959"/>
            <a:ext cx="2885558" cy="5868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0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Sommaire</a:t>
            </a:r>
          </a:p>
        </p:txBody>
      </p:sp>
      <p:pic>
        <p:nvPicPr>
          <p:cNvPr id="10" name="Image 9" descr="2018_logo_academie_Toulous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93" y="5156851"/>
            <a:ext cx="1051197" cy="1416621"/>
          </a:xfrm>
          <a:prstGeom prst="rect">
            <a:avLst/>
          </a:prstGeom>
        </p:spPr>
      </p:pic>
      <p:sp>
        <p:nvSpPr>
          <p:cNvPr id="19" name="Espace réservé du texte 18"/>
          <p:cNvSpPr>
            <a:spLocks noGrp="1"/>
          </p:cNvSpPr>
          <p:nvPr>
            <p:ph type="body" sz="quarter" idx="11"/>
          </p:nvPr>
        </p:nvSpPr>
        <p:spPr>
          <a:xfrm>
            <a:off x="1525588" y="2121289"/>
            <a:ext cx="7223125" cy="45613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grpSp>
        <p:nvGrpSpPr>
          <p:cNvPr id="24" name="Groupe 23"/>
          <p:cNvGrpSpPr/>
          <p:nvPr userDrawn="1"/>
        </p:nvGrpSpPr>
        <p:grpSpPr>
          <a:xfrm>
            <a:off x="44273" y="514512"/>
            <a:ext cx="1180690" cy="645588"/>
            <a:chOff x="44273" y="514512"/>
            <a:chExt cx="1180690" cy="645588"/>
          </a:xfrm>
        </p:grpSpPr>
        <p:pic>
          <p:nvPicPr>
            <p:cNvPr id="23" name="Image 22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88545" y="681410"/>
              <a:ext cx="1092146" cy="438150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40827" y="998175"/>
              <a:ext cx="762000" cy="161925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 userDrawn="1"/>
          </p:nvSpPr>
          <p:spPr>
            <a:xfrm rot="10800000" flipV="1">
              <a:off x="44273" y="514512"/>
              <a:ext cx="1180690" cy="61555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fr-FR" sz="3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57BA8F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S</a:t>
              </a:r>
              <a:r>
                <a:rPr lang="fr-FR" sz="3400" b="1" cap="none" spc="0" dirty="0">
                  <a:ln w="6600">
                    <a:solidFill>
                      <a:schemeClr val="bg1">
                        <a:lumMod val="75000"/>
                      </a:schemeClr>
                    </a:solidFill>
                    <a:prstDash val="solid"/>
                  </a:ln>
                  <a:solidFill>
                    <a:srgbClr val="4F79B3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N</a:t>
              </a:r>
              <a:r>
                <a:rPr lang="fr-FR" sz="3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57B99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397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493"/>
          <a:stretch/>
        </p:blipFill>
        <p:spPr>
          <a:xfrm>
            <a:off x="0" y="0"/>
            <a:ext cx="1310185" cy="6858000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 descr="2018_logo_academie_Toulous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93" y="5156851"/>
            <a:ext cx="1051197" cy="1416621"/>
          </a:xfrm>
          <a:prstGeom prst="rect">
            <a:avLst/>
          </a:prstGeom>
        </p:spPr>
      </p:pic>
      <p:grpSp>
        <p:nvGrpSpPr>
          <p:cNvPr id="19" name="Groupe 18"/>
          <p:cNvGrpSpPr/>
          <p:nvPr userDrawn="1"/>
        </p:nvGrpSpPr>
        <p:grpSpPr>
          <a:xfrm>
            <a:off x="1526251" y="159458"/>
            <a:ext cx="7221964" cy="973306"/>
            <a:chOff x="1526251" y="159458"/>
            <a:chExt cx="7221964" cy="973306"/>
          </a:xfrm>
        </p:grpSpPr>
        <p:pic>
          <p:nvPicPr>
            <p:cNvPr id="11" name="Image 10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526251" y="159458"/>
              <a:ext cx="7221964" cy="973306"/>
            </a:xfrm>
            <a:prstGeom prst="rect">
              <a:avLst/>
            </a:prstGeom>
          </p:spPr>
        </p:pic>
        <p:grpSp>
          <p:nvGrpSpPr>
            <p:cNvPr id="7" name="Grouper 6"/>
            <p:cNvGrpSpPr/>
            <p:nvPr userDrawn="1"/>
          </p:nvGrpSpPr>
          <p:grpSpPr>
            <a:xfrm rot="10800000" flipV="1">
              <a:off x="7988859" y="816446"/>
              <a:ext cx="525531" cy="171686"/>
              <a:chOff x="5391302" y="1426464"/>
              <a:chExt cx="604579" cy="197510"/>
            </a:xfrm>
            <a:solidFill>
              <a:srgbClr val="8B2934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2" name="Grouper 6"/>
            <p:cNvGrpSpPr/>
            <p:nvPr userDrawn="1"/>
          </p:nvGrpSpPr>
          <p:grpSpPr>
            <a:xfrm rot="10800000" flipH="1">
              <a:off x="1662731" y="315471"/>
              <a:ext cx="525531" cy="171686"/>
              <a:chOff x="5391302" y="1426464"/>
              <a:chExt cx="604579" cy="197510"/>
            </a:xfrm>
            <a:solidFill>
              <a:srgbClr val="8B2934"/>
            </a:solidFill>
          </p:grpSpPr>
          <p:sp>
            <p:nvSpPr>
              <p:cNvPr id="13" name="Rectangle 12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17" name="Espace réservé du contenu 16"/>
          <p:cNvSpPr>
            <a:spLocks noGrp="1"/>
          </p:cNvSpPr>
          <p:nvPr>
            <p:ph sz="quarter" idx="11"/>
          </p:nvPr>
        </p:nvSpPr>
        <p:spPr>
          <a:xfrm>
            <a:off x="1525588" y="1377950"/>
            <a:ext cx="7223125" cy="4859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8" name="Titre 17"/>
          <p:cNvSpPr>
            <a:spLocks noGrp="1"/>
          </p:cNvSpPr>
          <p:nvPr>
            <p:ph type="title"/>
          </p:nvPr>
        </p:nvSpPr>
        <p:spPr>
          <a:xfrm>
            <a:off x="2154831" y="365126"/>
            <a:ext cx="5890919" cy="6230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grpSp>
        <p:nvGrpSpPr>
          <p:cNvPr id="20" name="Groupe 19"/>
          <p:cNvGrpSpPr/>
          <p:nvPr userDrawn="1"/>
        </p:nvGrpSpPr>
        <p:grpSpPr>
          <a:xfrm>
            <a:off x="44273" y="514512"/>
            <a:ext cx="1180690" cy="645588"/>
            <a:chOff x="44273" y="514512"/>
            <a:chExt cx="1180690" cy="645588"/>
          </a:xfrm>
        </p:grpSpPr>
        <p:pic>
          <p:nvPicPr>
            <p:cNvPr id="21" name="Image 20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88545" y="681410"/>
              <a:ext cx="1092146" cy="438150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40827" y="998175"/>
              <a:ext cx="762000" cy="161925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 userDrawn="1"/>
          </p:nvSpPr>
          <p:spPr>
            <a:xfrm rot="10800000" flipV="1">
              <a:off x="44273" y="514512"/>
              <a:ext cx="1180690" cy="61555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fr-FR" sz="3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57BA8F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S</a:t>
              </a:r>
              <a:r>
                <a:rPr lang="fr-FR" sz="3400" b="1" cap="none" spc="0" dirty="0">
                  <a:ln w="6600">
                    <a:solidFill>
                      <a:schemeClr val="bg1">
                        <a:lumMod val="75000"/>
                      </a:schemeClr>
                    </a:solidFill>
                    <a:prstDash val="solid"/>
                  </a:ln>
                  <a:solidFill>
                    <a:srgbClr val="4F79B3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N</a:t>
              </a:r>
              <a:r>
                <a:rPr lang="fr-FR" sz="3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57B99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139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présentation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493"/>
          <a:stretch/>
        </p:blipFill>
        <p:spPr>
          <a:xfrm>
            <a:off x="1" y="0"/>
            <a:ext cx="1180690" cy="6858000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 descr="2018_logo_academie_Toulous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5" y="5279683"/>
            <a:ext cx="1051197" cy="1416621"/>
          </a:xfrm>
          <a:prstGeom prst="rect">
            <a:avLst/>
          </a:prstGeom>
        </p:spPr>
      </p:pic>
      <p:sp>
        <p:nvSpPr>
          <p:cNvPr id="17" name="Espace réservé du contenu 16"/>
          <p:cNvSpPr>
            <a:spLocks noGrp="1"/>
          </p:cNvSpPr>
          <p:nvPr>
            <p:ph sz="quarter" idx="11"/>
          </p:nvPr>
        </p:nvSpPr>
        <p:spPr>
          <a:xfrm>
            <a:off x="1525588" y="218364"/>
            <a:ext cx="7223125" cy="60189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 rot="16200000">
            <a:off x="-1582760" y="2710132"/>
            <a:ext cx="4410380" cy="6230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titre</a:t>
            </a:r>
          </a:p>
        </p:txBody>
      </p:sp>
      <p:grpSp>
        <p:nvGrpSpPr>
          <p:cNvPr id="15" name="Groupe 14"/>
          <p:cNvGrpSpPr/>
          <p:nvPr userDrawn="1"/>
        </p:nvGrpSpPr>
        <p:grpSpPr>
          <a:xfrm>
            <a:off x="44273" y="514512"/>
            <a:ext cx="1054529" cy="645588"/>
            <a:chOff x="44273" y="514512"/>
            <a:chExt cx="1180690" cy="645588"/>
          </a:xfrm>
        </p:grpSpPr>
        <p:pic>
          <p:nvPicPr>
            <p:cNvPr id="16" name="Image 15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88545" y="681410"/>
              <a:ext cx="1092146" cy="438150"/>
            </a:xfrm>
            <a:prstGeom prst="rect">
              <a:avLst/>
            </a:prstGeom>
          </p:spPr>
        </p:pic>
        <p:pic>
          <p:nvPicPr>
            <p:cNvPr id="19" name="Image 18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440827" y="998175"/>
              <a:ext cx="762000" cy="161925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 userDrawn="1"/>
          </p:nvSpPr>
          <p:spPr>
            <a:xfrm rot="10800000" flipV="1">
              <a:off x="44273" y="514512"/>
              <a:ext cx="1180690" cy="61555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fr-FR" sz="3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57BA8F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S</a:t>
              </a:r>
              <a:r>
                <a:rPr lang="fr-FR" sz="3400" b="1" cap="none" spc="0" dirty="0">
                  <a:ln w="6600">
                    <a:solidFill>
                      <a:schemeClr val="bg1">
                        <a:lumMod val="75000"/>
                      </a:schemeClr>
                    </a:solidFill>
                    <a:prstDash val="solid"/>
                  </a:ln>
                  <a:solidFill>
                    <a:srgbClr val="4F79B3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N</a:t>
              </a:r>
              <a:r>
                <a:rPr lang="fr-FR" sz="3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solidFill>
                    <a:srgbClr val="57B990"/>
                  </a:solid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093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3457" y="162882"/>
            <a:ext cx="7973583" cy="58774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355600" y="955675"/>
            <a:ext cx="8491538" cy="5435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grpSp>
        <p:nvGrpSpPr>
          <p:cNvPr id="6" name="Groupe 5"/>
          <p:cNvGrpSpPr/>
          <p:nvPr userDrawn="1"/>
        </p:nvGrpSpPr>
        <p:grpSpPr>
          <a:xfrm>
            <a:off x="323690" y="112564"/>
            <a:ext cx="8540455" cy="678003"/>
            <a:chOff x="323690" y="112564"/>
            <a:chExt cx="8540455" cy="678003"/>
          </a:xfrm>
        </p:grpSpPr>
        <p:grpSp>
          <p:nvGrpSpPr>
            <p:cNvPr id="9" name="Grouper 9"/>
            <p:cNvGrpSpPr/>
            <p:nvPr userDrawn="1"/>
          </p:nvGrpSpPr>
          <p:grpSpPr>
            <a:xfrm flipV="1">
              <a:off x="323690" y="112564"/>
              <a:ext cx="525531" cy="171686"/>
              <a:chOff x="5391302" y="1426464"/>
              <a:chExt cx="604579" cy="197510"/>
            </a:xfrm>
            <a:solidFill>
              <a:srgbClr val="5AB88F"/>
            </a:solidFill>
          </p:grpSpPr>
          <p:sp>
            <p:nvSpPr>
              <p:cNvPr id="11" name="Rectangle 10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3" name="Grouper 9"/>
            <p:cNvGrpSpPr/>
            <p:nvPr userDrawn="1"/>
          </p:nvGrpSpPr>
          <p:grpSpPr>
            <a:xfrm rot="10800000" flipV="1">
              <a:off x="8338614" y="618881"/>
              <a:ext cx="525531" cy="171686"/>
              <a:chOff x="5391302" y="1426464"/>
              <a:chExt cx="604579" cy="197510"/>
            </a:xfrm>
            <a:solidFill>
              <a:srgbClr val="5AB88F"/>
            </a:solidFill>
          </p:grpSpPr>
          <p:sp>
            <p:nvSpPr>
              <p:cNvPr id="14" name="Rectangle 13"/>
              <p:cNvSpPr/>
              <p:nvPr/>
            </p:nvSpPr>
            <p:spPr>
              <a:xfrm>
                <a:off x="5391302" y="1426464"/>
                <a:ext cx="95098" cy="1975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438850" y="1525218"/>
                <a:ext cx="557031" cy="9875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1069" y="1855204"/>
            <a:ext cx="5590311" cy="200632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1069" y="4094327"/>
            <a:ext cx="5590311" cy="1975743"/>
          </a:xfrm>
          <a:prstGeom prst="rect">
            <a:avLst/>
          </a:prstGeo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AB88F"/>
              </a:buClr>
              <a:buSzPct val="114000"/>
              <a:buFont typeface="Wingdings" charset="2"/>
              <a:buChar char="§"/>
              <a:tabLst/>
              <a:defRPr>
                <a:solidFill>
                  <a:srgbClr val="5AB88F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AB88F"/>
              </a:buClr>
              <a:buSzPct val="135000"/>
              <a:buFont typeface="Arial" charset="0"/>
              <a:buChar char="•"/>
              <a:tabLst/>
              <a:defRPr b="1">
                <a:solidFill>
                  <a:schemeClr val="tx1"/>
                </a:solidFill>
              </a:defRPr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AB88F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marL="177800" marR="0" lvl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AB88F"/>
              </a:buClr>
              <a:buSzPct val="114000"/>
              <a:buFont typeface="Wingdings" charset="2"/>
              <a:buChar char="§"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5AB88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Cliquez pour modifier les styles du texte du masque</a:t>
            </a:r>
          </a:p>
          <a:p>
            <a:pPr marL="627063" marR="0" lvl="1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AB88F"/>
              </a:buClr>
              <a:buSzPct val="135000"/>
              <a:buFont typeface="Arial" charset="0"/>
              <a:buChar char="•"/>
              <a:tabLst/>
              <a:defRPr/>
            </a:pPr>
            <a:r>
              <a:rPr kumimoji="0" lang="fr-FR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marL="627063" marR="0" lvl="3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AB88F"/>
              </a:buClr>
              <a:buSzTx/>
              <a:buFont typeface="Arial"/>
              <a:buChar char="–"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1422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545910" y="409434"/>
            <a:ext cx="8140891" cy="5854888"/>
          </a:xfrm>
          <a:prstGeom prst="rect">
            <a:avLst/>
          </a:prstGeom>
        </p:spPr>
        <p:txBody>
          <a:bodyPr/>
          <a:lstStyle>
            <a:lvl1pPr>
              <a:buClr>
                <a:srgbClr val="5AB88F"/>
              </a:buClr>
              <a:defRPr>
                <a:solidFill>
                  <a:srgbClr val="005E8B"/>
                </a:solidFill>
              </a:defRPr>
            </a:lvl1pPr>
          </a:lstStyle>
          <a:p>
            <a:pPr lvl="0"/>
            <a:r>
              <a:rPr lang="fr-FR" dirty="0"/>
              <a:t> 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3908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329" y="2470883"/>
            <a:ext cx="3330342" cy="138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44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0000"/>
                </a:solidFill>
              </a:defRPr>
            </a:lvl1pPr>
          </a:lstStyle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98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30" r:id="rId2"/>
    <p:sldLayoutId id="2147483731" r:id="rId3"/>
    <p:sldLayoutId id="2147483732" r:id="rId4"/>
    <p:sldLayoutId id="2147483696" r:id="rId5"/>
    <p:sldLayoutId id="2147483728" r:id="rId6"/>
    <p:sldLayoutId id="2147483729" r:id="rId7"/>
    <p:sldLayoutId id="2147483727" r:id="rId8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rgbClr val="5AB88F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Informatique Embarquée et Objets Connectés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Robot </a:t>
            </a:r>
            <a:r>
              <a:rPr lang="fr-FR" dirty="0" err="1"/>
              <a:t>mBot</a:t>
            </a:r>
            <a:br>
              <a:rPr lang="fr-FR" dirty="0"/>
            </a:br>
            <a:r>
              <a:rPr lang="fr-FR" dirty="0"/>
              <a:t>Matériel – Programmations – Commande à distance (IHM)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888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 lIns="180000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/>
              <a:t>Analyse fonctionnelle et structurelle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/>
              <a:t>Programmation </a:t>
            </a:r>
            <a:r>
              <a:rPr lang="fr-FR" sz="2000" dirty="0" err="1"/>
              <a:t>mblock</a:t>
            </a:r>
            <a:r>
              <a:rPr lang="fr-FR" sz="2000" dirty="0"/>
              <a:t> 5 / </a:t>
            </a:r>
            <a:r>
              <a:rPr lang="fr-FR" sz="2000" dirty="0" err="1"/>
              <a:t>arduino</a:t>
            </a:r>
            <a:endParaRPr lang="fr-FR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/>
              <a:t>Interface Homme Machine App </a:t>
            </a:r>
            <a:r>
              <a:rPr lang="fr-FR" sz="2000" dirty="0" err="1"/>
              <a:t>Inventor</a:t>
            </a:r>
            <a:endParaRPr lang="fr-FR" sz="2000" dirty="0"/>
          </a:p>
          <a:p>
            <a:endParaRPr lang="fr-FR" dirty="0"/>
          </a:p>
        </p:txBody>
      </p:sp>
      <p:pic>
        <p:nvPicPr>
          <p:cNvPr id="14" name="Image 13" descr="2017_logo_academie_Toulouse-HORIZONT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51" y="6106607"/>
            <a:ext cx="1240225" cy="66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288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7B3CB-E3BA-F74C-AB76-86EFC5843CD6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1525588" y="1377950"/>
            <a:ext cx="7223125" cy="485933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Analyse fonctionnelle et structurelle d’un robot </a:t>
            </a:r>
            <a:r>
              <a:rPr lang="fr-FR" sz="1600" dirty="0" err="1"/>
              <a:t>Mbot</a:t>
            </a:r>
            <a:r>
              <a:rPr lang="fr-FR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Etude de la notion de capteurs et d’actionneurs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Exploitation de documentation technique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Présentation de l’</a:t>
            </a:r>
            <a:r>
              <a:rPr lang="fr-FR" sz="1600" dirty="0" err="1"/>
              <a:t>intéraction</a:t>
            </a:r>
            <a:r>
              <a:rPr lang="fr-FR" sz="1600" dirty="0"/>
              <a:t> logiciel/ matériel.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Nécessité de connaître les caractéristiques des signaux (binaire, analogique, numérique).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dirty="0"/>
              <a:t>Analyse fonctionnelle et </a:t>
            </a:r>
            <a:r>
              <a:rPr lang="fr-FR" sz="2000" dirty="0" err="1"/>
              <a:t>sucturelle</a:t>
            </a:r>
            <a:endParaRPr lang="fr-FR" sz="2000" dirty="0"/>
          </a:p>
        </p:txBody>
      </p:sp>
      <p:pic>
        <p:nvPicPr>
          <p:cNvPr id="8" name="Image 7" descr="2018_logo_academie_Toulouse_BLAN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78" y="5059680"/>
            <a:ext cx="1079185" cy="145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958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A9587CA3-AFD2-4532-A670-7BC35413DB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0C2800-9155-4632-A452-DB30A097B28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Mise en œuvre matérielle de capteurs et d’actionneurs réels, avec appréhension de la notion d’interfaçage et de nature des signaux.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Programmation </a:t>
            </a:r>
            <a:r>
              <a:rPr lang="fr-FR" sz="1600" dirty="0" err="1"/>
              <a:t>mblock</a:t>
            </a:r>
            <a:endParaRPr lang="fr-F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Analyse du code </a:t>
            </a:r>
            <a:r>
              <a:rPr lang="fr-FR" sz="1600" dirty="0" err="1"/>
              <a:t>arduino</a:t>
            </a:r>
            <a:r>
              <a:rPr lang="fr-FR" sz="1600" dirty="0"/>
              <a:t> sous-jacent.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Possibilité de carrément programmer en « </a:t>
            </a:r>
            <a:r>
              <a:rPr lang="fr-FR" sz="1600" dirty="0" err="1"/>
              <a:t>arduino</a:t>
            </a:r>
            <a:r>
              <a:rPr lang="fr-FR" sz="1600" dirty="0"/>
              <a:t> natif » (langage C) avec l’interface IDE.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82868FF-DF45-4457-9A3E-02EB5CCE6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dirty="0"/>
              <a:t>Programmation réelle, extension </a:t>
            </a:r>
            <a:r>
              <a:rPr lang="fr-FR" sz="2000" dirty="0" err="1"/>
              <a:t>arduino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4776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7B4CE0DB-D63A-46EA-A888-CE7F3AD27D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7CA9D0-D8E9-483C-8016-6BB001707BB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fr-FR" sz="1600" dirty="0"/>
              <a:t>Développement d’un IHM.</a:t>
            </a:r>
          </a:p>
          <a:p>
            <a:r>
              <a:rPr lang="fr-FR" sz="1600" dirty="0"/>
              <a:t>Commande du robot </a:t>
            </a:r>
            <a:r>
              <a:rPr lang="fr-FR" sz="1600" dirty="0" err="1"/>
              <a:t>mbot</a:t>
            </a:r>
            <a:r>
              <a:rPr lang="fr-FR" sz="1600" dirty="0"/>
              <a:t> avec un téléphone.</a:t>
            </a:r>
          </a:p>
          <a:p>
            <a:r>
              <a:rPr lang="fr-FR" sz="1600" dirty="0"/>
              <a:t>Il vaudrait mieux avoir préalablement fait quelques petits TP simples avec App </a:t>
            </a:r>
            <a:r>
              <a:rPr lang="fr-FR" sz="1600" dirty="0" err="1"/>
              <a:t>Inventor</a:t>
            </a:r>
            <a:r>
              <a:rPr lang="fr-FR" sz="1600" dirty="0"/>
              <a:t>.</a:t>
            </a:r>
          </a:p>
          <a:p>
            <a:r>
              <a:rPr lang="fr-FR" sz="1600" dirty="0"/>
              <a:t>Il s’agit de la fusion de deux notions : </a:t>
            </a:r>
          </a:p>
          <a:p>
            <a:r>
              <a:rPr lang="fr-FR" sz="1600" dirty="0"/>
              <a:t>•	Programmation avec App </a:t>
            </a:r>
            <a:r>
              <a:rPr lang="fr-FR" sz="1600" dirty="0" err="1"/>
              <a:t>Inventor</a:t>
            </a:r>
            <a:endParaRPr lang="fr-FR" sz="1600" dirty="0"/>
          </a:p>
          <a:p>
            <a:r>
              <a:rPr lang="fr-FR" sz="1600" dirty="0"/>
              <a:t>•	Fonctionnement d’un petit robot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1EA4BAF-146C-4FC8-B670-6FB442B98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dirty="0"/>
              <a:t>Interface Homme Machine App </a:t>
            </a:r>
            <a:r>
              <a:rPr lang="fr-FR" sz="2000" dirty="0" err="1"/>
              <a:t>Inventor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68895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2018_logo_academie_Toulou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394" y="5022626"/>
            <a:ext cx="1051197" cy="1416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581021"/>
      </p:ext>
    </p:extLst>
  </p:cSld>
  <p:clrMapOvr>
    <a:masterClrMapping/>
  </p:clrMapOvr>
</p:sld>
</file>

<file path=ppt/theme/theme1.xml><?xml version="1.0" encoding="utf-8"?>
<a:theme xmlns:a="http://schemas.openxmlformats.org/drawingml/2006/main" name="4_page de sous-partie">
  <a:themeElements>
    <a:clrScheme name="Personnalisé 1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B0D0E2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NT-EC-Toulouse.potx" id="{2142F267-15CC-4393-9581-7CE9BD6AC602}" vid="{1992DAB7-745A-42FC-AB48-4560CD9DE0D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SNT-EC-Toulouse</Template>
  <TotalTime>64</TotalTime>
  <Words>163</Words>
  <Application>Microsoft Office PowerPoint</Application>
  <PresentationFormat>Affichage à l'écran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4_page de sous-partie</vt:lpstr>
      <vt:lpstr>Informatique Embarquée et Objets Connectés</vt:lpstr>
      <vt:lpstr>Présentation PowerPoint</vt:lpstr>
      <vt:lpstr>Analyse fonctionnelle et sucturelle</vt:lpstr>
      <vt:lpstr>Programmation réelle, extension arduino</vt:lpstr>
      <vt:lpstr>Interface Homme Machine App Inventor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 présentation</dc:title>
  <dc:creator>bernard onno</dc:creator>
  <cp:lastModifiedBy>bernard onno</cp:lastModifiedBy>
  <cp:revision>7</cp:revision>
  <cp:lastPrinted>2015-02-04T16:19:06Z</cp:lastPrinted>
  <dcterms:created xsi:type="dcterms:W3CDTF">2019-04-05T15:48:18Z</dcterms:created>
  <dcterms:modified xsi:type="dcterms:W3CDTF">2019-05-16T01:25:52Z</dcterms:modified>
</cp:coreProperties>
</file>