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8" r:id="rId2"/>
    <p:sldId id="271" r:id="rId3"/>
    <p:sldId id="274" r:id="rId4"/>
    <p:sldId id="272"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sanz-ramos" initials="ls" lastIdx="2" clrIdx="0">
    <p:extLst>
      <p:ext uri="{19B8F6BF-5375-455C-9EA6-DF929625EA0E}">
        <p15:presenceInfo xmlns:p15="http://schemas.microsoft.com/office/powerpoint/2012/main" userId="lucas sanz-ramo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5D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21" autoAdjust="0"/>
    <p:restoredTop sz="94343" autoAdjust="0"/>
  </p:normalViewPr>
  <p:slideViewPr>
    <p:cSldViewPr snapToGrid="0">
      <p:cViewPr varScale="1">
        <p:scale>
          <a:sx n="69" d="100"/>
          <a:sy n="69" d="100"/>
        </p:scale>
        <p:origin x="1224"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19708-50DF-4B19-B906-8EF33F38F023}" type="datetimeFigureOut">
              <a:rPr lang="fr-FR" smtClean="0"/>
              <a:t>28/05/2021</a:t>
            </a:fld>
            <a:endParaRPr lang="fr-FR" dirty="0"/>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08A46-71A9-4CFF-AB5F-16908E78F317}" type="slidenum">
              <a:rPr lang="fr-FR" smtClean="0"/>
              <a:t>‹N°›</a:t>
            </a:fld>
            <a:endParaRPr lang="fr-FR" dirty="0"/>
          </a:p>
        </p:txBody>
      </p:sp>
    </p:spTree>
    <p:extLst>
      <p:ext uri="{BB962C8B-B14F-4D97-AF65-F5344CB8AC3E}">
        <p14:creationId xmlns:p14="http://schemas.microsoft.com/office/powerpoint/2010/main" val="1192616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A08A46-71A9-4CFF-AB5F-16908E78F317}" type="slidenum">
              <a:rPr lang="fr-FR" smtClean="0"/>
              <a:t>1</a:t>
            </a:fld>
            <a:endParaRPr lang="fr-FR" dirty="0"/>
          </a:p>
        </p:txBody>
      </p:sp>
    </p:spTree>
    <p:extLst>
      <p:ext uri="{BB962C8B-B14F-4D97-AF65-F5344CB8AC3E}">
        <p14:creationId xmlns:p14="http://schemas.microsoft.com/office/powerpoint/2010/main" val="1617427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not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DA08A46-71A9-4CFF-AB5F-16908E78F317}" type="slidenum">
              <a:rPr lang="fr-FR" smtClean="0"/>
              <a:t>2</a:t>
            </a:fld>
            <a:endParaRPr lang="fr-FR" dirty="0"/>
          </a:p>
        </p:txBody>
      </p:sp>
    </p:spTree>
    <p:extLst>
      <p:ext uri="{BB962C8B-B14F-4D97-AF65-F5344CB8AC3E}">
        <p14:creationId xmlns:p14="http://schemas.microsoft.com/office/powerpoint/2010/main" val="397580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not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DA08A46-71A9-4CFF-AB5F-16908E78F317}" type="slidenum">
              <a:rPr lang="fr-FR" smtClean="0"/>
              <a:t>3</a:t>
            </a:fld>
            <a:endParaRPr lang="fr-FR" dirty="0"/>
          </a:p>
        </p:txBody>
      </p:sp>
    </p:spTree>
    <p:extLst>
      <p:ext uri="{BB962C8B-B14F-4D97-AF65-F5344CB8AC3E}">
        <p14:creationId xmlns:p14="http://schemas.microsoft.com/office/powerpoint/2010/main" val="1872113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not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DA08A46-71A9-4CFF-AB5F-16908E78F317}" type="slidenum">
              <a:rPr lang="fr-FR" smtClean="0"/>
              <a:t>4</a:t>
            </a:fld>
            <a:endParaRPr lang="fr-FR" dirty="0"/>
          </a:p>
        </p:txBody>
      </p:sp>
    </p:spTree>
    <p:extLst>
      <p:ext uri="{BB962C8B-B14F-4D97-AF65-F5344CB8AC3E}">
        <p14:creationId xmlns:p14="http://schemas.microsoft.com/office/powerpoint/2010/main" val="54277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524613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105608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249727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236232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6533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410454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243160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126443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372841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220927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A0D5070-0C2D-4E86-AE23-4A8B234B7E0C}" type="datetimeFigureOut">
              <a:rPr lang="fr-FR" smtClean="0"/>
              <a:t>28/05/2021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124181-50F9-424C-A513-8AB4147AF0AA}" type="slidenum">
              <a:rPr lang="fr-FR" smtClean="0"/>
              <a:t>‹N°›</a:t>
            </a:fld>
            <a:endParaRPr lang="fr-FR" dirty="0"/>
          </a:p>
        </p:txBody>
      </p:sp>
    </p:spTree>
    <p:extLst>
      <p:ext uri="{BB962C8B-B14F-4D97-AF65-F5344CB8AC3E}">
        <p14:creationId xmlns:p14="http://schemas.microsoft.com/office/powerpoint/2010/main" val="351989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D5070-0C2D-4E86-AE23-4A8B234B7E0C}" type="datetimeFigureOut">
              <a:rPr lang="fr-FR" smtClean="0"/>
              <a:t>28/05/2021</a:t>
            </a:fld>
            <a:endParaRPr lang="fr-FR"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24181-50F9-424C-A513-8AB4147AF0AA}" type="slidenum">
              <a:rPr lang="fr-FR" smtClean="0"/>
              <a:t>‹N°›</a:t>
            </a:fld>
            <a:endParaRPr lang="fr-FR" dirty="0"/>
          </a:p>
        </p:txBody>
      </p:sp>
    </p:spTree>
    <p:extLst>
      <p:ext uri="{BB962C8B-B14F-4D97-AF65-F5344CB8AC3E}">
        <p14:creationId xmlns:p14="http://schemas.microsoft.com/office/powerpoint/2010/main" val="3569469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pnf_scenario_cecicela_corrige_09_01%20BIS%201.doc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ceci-et-cela.fr/" TargetMode="External"/><Relationship Id="rId5" Type="http://schemas.openxmlformats.org/officeDocument/2006/relationships/image" Target="../media/image2.png"/><Relationship Id="rId4" Type="http://schemas.openxmlformats.org/officeDocument/2006/relationships/hyperlink" Target="https://youtu.be/yvty3g9YaV4"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pnf_scenario_cecicela_corrige_09_01%20BIS%202.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pnf_scenario_cecicela_corrige_09_01%20BIS%203.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pnf_scenario_cecicela_corrige_09_01%20BIS%20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33103" y="326006"/>
            <a:ext cx="3438797" cy="323165"/>
          </a:xfrm>
          <a:prstGeom prst="rect">
            <a:avLst/>
          </a:prstGeom>
          <a:solidFill>
            <a:schemeClr val="accent2">
              <a:lumMod val="75000"/>
            </a:schemeClr>
          </a:solidFill>
        </p:spPr>
        <p:txBody>
          <a:bodyPr wrap="square" rtlCol="0">
            <a:spAutoFit/>
          </a:bodyPr>
          <a:lstStyle/>
          <a:p>
            <a:pPr algn="ctr"/>
            <a:r>
              <a:rPr lang="fr-FR" sz="1500" b="1" dirty="0">
                <a:solidFill>
                  <a:schemeClr val="bg1"/>
                </a:solidFill>
              </a:rPr>
              <a:t>Scénario pédagogique</a:t>
            </a:r>
          </a:p>
        </p:txBody>
      </p:sp>
      <p:sp>
        <p:nvSpPr>
          <p:cNvPr id="8" name="ZoneTexte 7"/>
          <p:cNvSpPr txBox="1"/>
          <p:nvPr/>
        </p:nvSpPr>
        <p:spPr>
          <a:xfrm>
            <a:off x="4001113" y="336935"/>
            <a:ext cx="4859383" cy="323165"/>
          </a:xfrm>
          <a:prstGeom prst="rect">
            <a:avLst/>
          </a:prstGeom>
          <a:solidFill>
            <a:schemeClr val="accent1">
              <a:lumMod val="75000"/>
            </a:schemeClr>
          </a:solidFill>
        </p:spPr>
        <p:txBody>
          <a:bodyPr wrap="square" rtlCol="0">
            <a:spAutoFit/>
          </a:bodyPr>
          <a:lstStyle/>
          <a:p>
            <a:pPr algn="ctr"/>
            <a:r>
              <a:rPr lang="fr-FR" sz="1500" b="1" dirty="0">
                <a:solidFill>
                  <a:schemeClr val="bg1"/>
                </a:solidFill>
              </a:rPr>
              <a:t>Référentiel de Compétences</a:t>
            </a:r>
          </a:p>
        </p:txBody>
      </p:sp>
      <p:sp>
        <p:nvSpPr>
          <p:cNvPr id="9" name="ZoneTexte 8"/>
          <p:cNvSpPr txBox="1"/>
          <p:nvPr/>
        </p:nvSpPr>
        <p:spPr>
          <a:xfrm>
            <a:off x="4009278" y="756277"/>
            <a:ext cx="4851218" cy="715581"/>
          </a:xfrm>
          <a:prstGeom prst="rect">
            <a:avLst/>
          </a:prstGeom>
          <a:solidFill>
            <a:schemeClr val="accent1">
              <a:lumMod val="60000"/>
              <a:lumOff val="40000"/>
            </a:schemeClr>
          </a:solidFill>
        </p:spPr>
        <p:txBody>
          <a:bodyPr wrap="square" rtlCol="0">
            <a:spAutoFit/>
          </a:bodyPr>
          <a:lstStyle/>
          <a:p>
            <a:pPr algn="ctr"/>
            <a:r>
              <a:rPr lang="fr-FR" sz="1350" b="1" dirty="0">
                <a:solidFill>
                  <a:schemeClr val="bg1"/>
                </a:solidFill>
              </a:rPr>
              <a:t>Bloc de compétences 2 : Mettre en valeur et approvisionner</a:t>
            </a:r>
          </a:p>
          <a:p>
            <a:pPr algn="ctr"/>
            <a:r>
              <a:rPr lang="fr-FR" sz="1350" dirty="0">
                <a:solidFill>
                  <a:schemeClr val="bg1"/>
                </a:solidFill>
              </a:rPr>
              <a:t>Bloc de compétences 3 : Conseiller et accompagner le client dans son parcours d’achat omnicanal</a:t>
            </a:r>
          </a:p>
        </p:txBody>
      </p:sp>
      <p:sp>
        <p:nvSpPr>
          <p:cNvPr id="11" name="ZoneTexte 10"/>
          <p:cNvSpPr txBox="1"/>
          <p:nvPr/>
        </p:nvSpPr>
        <p:spPr>
          <a:xfrm>
            <a:off x="333103" y="756277"/>
            <a:ext cx="3438797" cy="553998"/>
          </a:xfrm>
          <a:prstGeom prst="rect">
            <a:avLst/>
          </a:prstGeom>
          <a:solidFill>
            <a:schemeClr val="accent2">
              <a:lumMod val="60000"/>
              <a:lumOff val="40000"/>
            </a:schemeClr>
          </a:solidFill>
        </p:spPr>
        <p:txBody>
          <a:bodyPr wrap="square" rtlCol="0">
            <a:spAutoFit/>
          </a:bodyPr>
          <a:lstStyle/>
          <a:p>
            <a:pPr algn="ctr"/>
            <a:r>
              <a:rPr lang="fr-FR" sz="1500" b="1" dirty="0">
                <a:solidFill>
                  <a:schemeClr val="bg1"/>
                </a:solidFill>
              </a:rPr>
              <a:t>En épicerie bio « </a:t>
            </a:r>
            <a:r>
              <a:rPr lang="fr-FR" sz="1500" b="1" i="1" dirty="0">
                <a:solidFill>
                  <a:schemeClr val="bg1"/>
                </a:solidFill>
              </a:rPr>
              <a:t>zéro gaspillage </a:t>
            </a:r>
            <a:r>
              <a:rPr lang="fr-FR" sz="1500" b="1" dirty="0">
                <a:solidFill>
                  <a:schemeClr val="bg1"/>
                </a:solidFill>
              </a:rPr>
              <a:t>» </a:t>
            </a:r>
          </a:p>
          <a:p>
            <a:pPr algn="ctr"/>
            <a:r>
              <a:rPr lang="fr-FR" sz="1500" b="1" dirty="0">
                <a:solidFill>
                  <a:schemeClr val="bg1"/>
                </a:solidFill>
              </a:rPr>
              <a:t>et boutique virtuelle</a:t>
            </a:r>
          </a:p>
        </p:txBody>
      </p:sp>
      <p:cxnSp>
        <p:nvCxnSpPr>
          <p:cNvPr id="13" name="Connecteur droit 12"/>
          <p:cNvCxnSpPr/>
          <p:nvPr/>
        </p:nvCxnSpPr>
        <p:spPr>
          <a:xfrm flipH="1">
            <a:off x="3909060" y="1051588"/>
            <a:ext cx="4899" cy="980108"/>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ZoneTexte 1"/>
          <p:cNvSpPr txBox="1"/>
          <p:nvPr/>
        </p:nvSpPr>
        <p:spPr>
          <a:xfrm>
            <a:off x="6770135" y="4431927"/>
            <a:ext cx="1318193" cy="300082"/>
          </a:xfrm>
          <a:prstGeom prst="rect">
            <a:avLst/>
          </a:prstGeom>
          <a:solidFill>
            <a:schemeClr val="bg1"/>
          </a:solidFill>
        </p:spPr>
        <p:txBody>
          <a:bodyPr wrap="square" rtlCol="0">
            <a:spAutoFit/>
          </a:bodyPr>
          <a:lstStyle/>
          <a:p>
            <a:endParaRPr lang="fr-FR" sz="1350" dirty="0"/>
          </a:p>
        </p:txBody>
      </p:sp>
      <p:pic>
        <p:nvPicPr>
          <p:cNvPr id="3" name="Image 2"/>
          <p:cNvPicPr>
            <a:picLocks noChangeAspect="1"/>
          </p:cNvPicPr>
          <p:nvPr/>
        </p:nvPicPr>
        <p:blipFill>
          <a:blip r:embed="rId3"/>
          <a:stretch>
            <a:fillRect/>
          </a:stretch>
        </p:blipFill>
        <p:spPr>
          <a:xfrm>
            <a:off x="568630" y="1592785"/>
            <a:ext cx="7871662" cy="5175771"/>
          </a:xfrm>
          <a:prstGeom prst="rect">
            <a:avLst/>
          </a:prstGeom>
        </p:spPr>
      </p:pic>
      <p:sp>
        <p:nvSpPr>
          <p:cNvPr id="4" name="Ellipse 3"/>
          <p:cNvSpPr/>
          <p:nvPr/>
        </p:nvSpPr>
        <p:spPr>
          <a:xfrm>
            <a:off x="4952731" y="2013056"/>
            <a:ext cx="1175904" cy="8859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12" name="Ellipse 11"/>
          <p:cNvSpPr/>
          <p:nvPr/>
        </p:nvSpPr>
        <p:spPr>
          <a:xfrm>
            <a:off x="3143791" y="3348451"/>
            <a:ext cx="1256217" cy="983673"/>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14" name="Ellipse 13"/>
          <p:cNvSpPr/>
          <p:nvPr/>
        </p:nvSpPr>
        <p:spPr>
          <a:xfrm>
            <a:off x="1191490" y="3948545"/>
            <a:ext cx="997541" cy="1011381"/>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Tree>
    <p:extLst>
      <p:ext uri="{BB962C8B-B14F-4D97-AF65-F5344CB8AC3E}">
        <p14:creationId xmlns:p14="http://schemas.microsoft.com/office/powerpoint/2010/main" val="249714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064185" y="1645315"/>
            <a:ext cx="2174966" cy="415498"/>
          </a:xfrm>
          <a:prstGeom prst="rect">
            <a:avLst/>
          </a:prstGeom>
          <a:noFill/>
        </p:spPr>
        <p:txBody>
          <a:bodyPr wrap="square" rtlCol="0">
            <a:spAutoFit/>
          </a:bodyPr>
          <a:lstStyle/>
          <a:p>
            <a:r>
              <a:rPr lang="fr-FR" sz="1050" dirty="0"/>
              <a:t> </a:t>
            </a:r>
          </a:p>
          <a:p>
            <a:endParaRPr lang="fr-FR" sz="1050" dirty="0"/>
          </a:p>
        </p:txBody>
      </p:sp>
      <p:sp>
        <p:nvSpPr>
          <p:cNvPr id="5" name="ZoneTexte 4"/>
          <p:cNvSpPr txBox="1"/>
          <p:nvPr/>
        </p:nvSpPr>
        <p:spPr>
          <a:xfrm>
            <a:off x="6526461" y="1769114"/>
            <a:ext cx="2332837" cy="3277820"/>
          </a:xfrm>
          <a:prstGeom prst="rect">
            <a:avLst/>
          </a:prstGeom>
          <a:noFill/>
        </p:spPr>
        <p:txBody>
          <a:bodyPr wrap="square" rtlCol="0">
            <a:spAutoFit/>
          </a:bodyPr>
          <a:lstStyle/>
          <a:p>
            <a:pPr algn="just"/>
            <a:r>
              <a:rPr lang="fr-FR" sz="1050" b="1" dirty="0"/>
              <a:t>La demande du client</a:t>
            </a:r>
          </a:p>
          <a:p>
            <a:pPr algn="just"/>
            <a:r>
              <a:rPr lang="fr-FR" sz="1050" dirty="0"/>
              <a:t>Les nouveaux mode de consommation</a:t>
            </a:r>
          </a:p>
          <a:p>
            <a:pPr algn="just"/>
            <a:r>
              <a:rPr lang="fr-FR" sz="1050" dirty="0"/>
              <a:t>Les attentes</a:t>
            </a:r>
          </a:p>
          <a:p>
            <a:pPr algn="just"/>
            <a:r>
              <a:rPr lang="fr-FR" sz="1050" dirty="0"/>
              <a:t>Les profils</a:t>
            </a:r>
          </a:p>
          <a:p>
            <a:pPr algn="just"/>
            <a:r>
              <a:rPr lang="fr-FR" sz="1050" dirty="0"/>
              <a:t>Les motivations</a:t>
            </a:r>
          </a:p>
          <a:p>
            <a:pPr algn="just"/>
            <a:endParaRPr lang="fr-FR" sz="1050" dirty="0"/>
          </a:p>
          <a:p>
            <a:pPr algn="just"/>
            <a:r>
              <a:rPr lang="fr-FR" sz="1050" b="1" dirty="0"/>
              <a:t>L’entreprise et ses performances : </a:t>
            </a:r>
            <a:r>
              <a:rPr lang="fr-FR" sz="1050" dirty="0"/>
              <a:t>les spécificités du rôle économique, social et sociétal de l’entreprise</a:t>
            </a:r>
          </a:p>
          <a:p>
            <a:pPr algn="just"/>
            <a:endParaRPr lang="fr-FR" sz="1050" dirty="0"/>
          </a:p>
          <a:p>
            <a:pPr algn="just"/>
            <a:r>
              <a:rPr lang="fr-FR" sz="1050" b="1" dirty="0"/>
              <a:t>L’image de l’entreprise </a:t>
            </a:r>
          </a:p>
          <a:p>
            <a:pPr algn="just"/>
            <a:r>
              <a:rPr lang="fr-FR" sz="1050" dirty="0"/>
              <a:t>La définition et les enjeux de l’image de l’entreprise, les éléments qui concourent à son image</a:t>
            </a:r>
          </a:p>
          <a:p>
            <a:pPr algn="just"/>
            <a:endParaRPr lang="fr-FR" sz="1050" dirty="0"/>
          </a:p>
          <a:p>
            <a:pPr algn="just"/>
            <a:r>
              <a:rPr lang="fr-FR" sz="1050" b="1" dirty="0"/>
              <a:t>Les familles de produits </a:t>
            </a:r>
            <a:r>
              <a:rPr lang="fr-FR" sz="1050" dirty="0"/>
              <a:t>: classification, marques, labels, normes…</a:t>
            </a:r>
          </a:p>
          <a:p>
            <a:pPr algn="just"/>
            <a:r>
              <a:rPr lang="fr-FR" sz="1050" b="1" dirty="0"/>
              <a:t>Les  produits </a:t>
            </a:r>
            <a:r>
              <a:rPr lang="fr-FR" sz="1050" dirty="0"/>
              <a:t>: l’assortiment, la gamme</a:t>
            </a:r>
          </a:p>
          <a:p>
            <a:pPr algn="just"/>
            <a:endParaRPr lang="fr-FR" sz="900" b="1" dirty="0"/>
          </a:p>
          <a:p>
            <a:pPr algn="just"/>
            <a:endParaRPr lang="fr-FR" sz="900" b="1" dirty="0"/>
          </a:p>
        </p:txBody>
      </p:sp>
      <p:sp>
        <p:nvSpPr>
          <p:cNvPr id="6" name="ZoneTexte 5"/>
          <p:cNvSpPr txBox="1"/>
          <p:nvPr/>
        </p:nvSpPr>
        <p:spPr>
          <a:xfrm>
            <a:off x="368956" y="1428205"/>
            <a:ext cx="3487783" cy="3970318"/>
          </a:xfrm>
          <a:prstGeom prst="rect">
            <a:avLst/>
          </a:prstGeom>
          <a:noFill/>
        </p:spPr>
        <p:txBody>
          <a:bodyPr wrap="square" rtlCol="0">
            <a:spAutoFit/>
          </a:bodyPr>
          <a:lstStyle/>
          <a:p>
            <a:pPr algn="just"/>
            <a:r>
              <a:rPr lang="fr-FR" sz="1600" b="1" dirty="0"/>
              <a:t>MISSION 1 : Caractériser le contexte professionnel</a:t>
            </a:r>
          </a:p>
          <a:p>
            <a:pPr algn="just"/>
            <a:endParaRPr lang="fr-FR" sz="1600" dirty="0"/>
          </a:p>
          <a:p>
            <a:pPr algn="just">
              <a:spcAft>
                <a:spcPts val="450"/>
              </a:spcAft>
            </a:pPr>
            <a:r>
              <a:rPr lang="fr-FR" sz="1600" dirty="0"/>
              <a:t>Activité 1 : Identifier le contexte professionnel</a:t>
            </a:r>
          </a:p>
          <a:p>
            <a:pPr algn="just">
              <a:spcAft>
                <a:spcPts val="450"/>
              </a:spcAft>
            </a:pPr>
            <a:r>
              <a:rPr lang="fr-FR" sz="1600" dirty="0"/>
              <a:t>Activité 2 : Présenter le contexte professionnel</a:t>
            </a:r>
          </a:p>
          <a:p>
            <a:pPr algn="just">
              <a:spcAft>
                <a:spcPts val="450"/>
              </a:spcAft>
            </a:pPr>
            <a:r>
              <a:rPr lang="fr-FR" sz="1600" dirty="0"/>
              <a:t>Activité 3: Reconnaitre et classifier l’assortiment de l’épicerie Ceci &amp; Cela</a:t>
            </a:r>
          </a:p>
          <a:p>
            <a:pPr algn="just">
              <a:spcAft>
                <a:spcPts val="450"/>
              </a:spcAft>
            </a:pPr>
            <a:r>
              <a:rPr lang="fr-FR" sz="1600" dirty="0"/>
              <a:t>Activité 4 : Décrire les évolutions des modes de consommation</a:t>
            </a:r>
          </a:p>
          <a:p>
            <a:pPr algn="just">
              <a:spcAft>
                <a:spcPts val="450"/>
              </a:spcAft>
            </a:pPr>
            <a:endParaRPr lang="fr-FR" sz="1350" dirty="0"/>
          </a:p>
          <a:p>
            <a:pPr algn="ctr">
              <a:spcAft>
                <a:spcPts val="450"/>
              </a:spcAft>
            </a:pPr>
            <a:r>
              <a:rPr lang="fr-FR" sz="2400" dirty="0">
                <a:sym typeface="Wingdings" panose="05000000000000000000" pitchFamily="2" charset="2"/>
                <a:hlinkClick r:id="rId3" action="ppaction://hlinkfile"/>
              </a:rPr>
              <a:t></a:t>
            </a:r>
            <a:endParaRPr lang="fr-FR" sz="2400" dirty="0"/>
          </a:p>
          <a:p>
            <a:pPr algn="just">
              <a:spcAft>
                <a:spcPts val="450"/>
              </a:spcAft>
            </a:pPr>
            <a:endParaRPr lang="fr-FR" sz="1350" dirty="0"/>
          </a:p>
        </p:txBody>
      </p:sp>
      <p:sp>
        <p:nvSpPr>
          <p:cNvPr id="7" name="ZoneTexte 6"/>
          <p:cNvSpPr txBox="1"/>
          <p:nvPr/>
        </p:nvSpPr>
        <p:spPr>
          <a:xfrm>
            <a:off x="355147" y="361221"/>
            <a:ext cx="3438797" cy="323165"/>
          </a:xfrm>
          <a:prstGeom prst="rect">
            <a:avLst/>
          </a:prstGeom>
          <a:solidFill>
            <a:schemeClr val="accent2">
              <a:lumMod val="75000"/>
            </a:schemeClr>
          </a:solidFill>
        </p:spPr>
        <p:txBody>
          <a:bodyPr wrap="square" rtlCol="0">
            <a:spAutoFit/>
          </a:bodyPr>
          <a:lstStyle/>
          <a:p>
            <a:pPr algn="ctr"/>
            <a:r>
              <a:rPr lang="fr-FR" sz="1500" b="1" dirty="0">
                <a:solidFill>
                  <a:schemeClr val="bg1"/>
                </a:solidFill>
              </a:rPr>
              <a:t>SCENARIO CECI &amp; CELA</a:t>
            </a:r>
          </a:p>
        </p:txBody>
      </p:sp>
      <p:sp>
        <p:nvSpPr>
          <p:cNvPr id="8" name="ZoneTexte 7"/>
          <p:cNvSpPr txBox="1"/>
          <p:nvPr/>
        </p:nvSpPr>
        <p:spPr>
          <a:xfrm>
            <a:off x="3996835" y="379387"/>
            <a:ext cx="4910048" cy="323165"/>
          </a:xfrm>
          <a:prstGeom prst="rect">
            <a:avLst/>
          </a:prstGeom>
          <a:solidFill>
            <a:schemeClr val="accent1">
              <a:lumMod val="75000"/>
            </a:schemeClr>
          </a:solidFill>
        </p:spPr>
        <p:txBody>
          <a:bodyPr wrap="square" rtlCol="0">
            <a:spAutoFit/>
          </a:bodyPr>
          <a:lstStyle/>
          <a:p>
            <a:pPr algn="ctr"/>
            <a:r>
              <a:rPr lang="fr-FR" sz="1500" b="1" dirty="0">
                <a:solidFill>
                  <a:schemeClr val="bg1"/>
                </a:solidFill>
              </a:rPr>
              <a:t>Découverte du contexte professionnel</a:t>
            </a:r>
          </a:p>
        </p:txBody>
      </p:sp>
      <p:sp>
        <p:nvSpPr>
          <p:cNvPr id="11" name="ZoneTexte 10"/>
          <p:cNvSpPr txBox="1"/>
          <p:nvPr/>
        </p:nvSpPr>
        <p:spPr>
          <a:xfrm>
            <a:off x="354327" y="831027"/>
            <a:ext cx="3438797" cy="323165"/>
          </a:xfrm>
          <a:prstGeom prst="rect">
            <a:avLst/>
          </a:prstGeom>
          <a:solidFill>
            <a:schemeClr val="accent2">
              <a:lumMod val="40000"/>
              <a:lumOff val="60000"/>
            </a:schemeClr>
          </a:solidFill>
        </p:spPr>
        <p:txBody>
          <a:bodyPr wrap="square" rtlCol="0">
            <a:spAutoFit/>
          </a:bodyPr>
          <a:lstStyle/>
          <a:p>
            <a:pPr algn="ctr"/>
            <a:r>
              <a:rPr lang="fr-FR" sz="1500" b="1" dirty="0">
                <a:solidFill>
                  <a:schemeClr val="bg1"/>
                </a:solidFill>
              </a:rPr>
              <a:t>MISSIONS</a:t>
            </a:r>
          </a:p>
        </p:txBody>
      </p:sp>
      <p:cxnSp>
        <p:nvCxnSpPr>
          <p:cNvPr id="13" name="Connecteur droit 12"/>
          <p:cNvCxnSpPr/>
          <p:nvPr/>
        </p:nvCxnSpPr>
        <p:spPr>
          <a:xfrm>
            <a:off x="3913959" y="1051589"/>
            <a:ext cx="29391" cy="4766100"/>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ZoneTexte 13"/>
          <p:cNvSpPr txBox="1"/>
          <p:nvPr/>
        </p:nvSpPr>
        <p:spPr>
          <a:xfrm>
            <a:off x="3994164" y="885409"/>
            <a:ext cx="2274570" cy="323165"/>
          </a:xfrm>
          <a:prstGeom prst="rect">
            <a:avLst/>
          </a:prstGeom>
          <a:solidFill>
            <a:schemeClr val="accent1">
              <a:lumMod val="60000"/>
              <a:lumOff val="40000"/>
            </a:schemeClr>
          </a:solidFill>
        </p:spPr>
        <p:txBody>
          <a:bodyPr wrap="square" rtlCol="0">
            <a:spAutoFit/>
          </a:bodyPr>
          <a:lstStyle/>
          <a:p>
            <a:pPr algn="ctr"/>
            <a:r>
              <a:rPr lang="fr-FR" sz="1500" b="1" dirty="0">
                <a:solidFill>
                  <a:schemeClr val="bg1"/>
                </a:solidFill>
              </a:rPr>
              <a:t>Intentions pédagogiques</a:t>
            </a:r>
          </a:p>
        </p:txBody>
      </p:sp>
      <p:sp>
        <p:nvSpPr>
          <p:cNvPr id="15" name="ZoneTexte 14"/>
          <p:cNvSpPr txBox="1"/>
          <p:nvPr/>
        </p:nvSpPr>
        <p:spPr>
          <a:xfrm>
            <a:off x="6510202" y="1266623"/>
            <a:ext cx="2096589" cy="323165"/>
          </a:xfrm>
          <a:prstGeom prst="rect">
            <a:avLst/>
          </a:prstGeom>
          <a:solidFill>
            <a:schemeClr val="accent1">
              <a:lumMod val="60000"/>
              <a:lumOff val="40000"/>
            </a:schemeClr>
          </a:solidFill>
        </p:spPr>
        <p:txBody>
          <a:bodyPr wrap="square" rtlCol="0">
            <a:spAutoFit/>
          </a:bodyPr>
          <a:lstStyle/>
          <a:p>
            <a:pPr algn="ctr"/>
            <a:r>
              <a:rPr lang="fr-FR" sz="1500" b="1" dirty="0">
                <a:solidFill>
                  <a:schemeClr val="bg1"/>
                </a:solidFill>
              </a:rPr>
              <a:t>Savoirs associés</a:t>
            </a:r>
          </a:p>
        </p:txBody>
      </p:sp>
      <p:sp>
        <p:nvSpPr>
          <p:cNvPr id="16" name="ZoneTexte 15"/>
          <p:cNvSpPr txBox="1"/>
          <p:nvPr/>
        </p:nvSpPr>
        <p:spPr>
          <a:xfrm>
            <a:off x="7636872" y="1566706"/>
            <a:ext cx="1319349" cy="276999"/>
          </a:xfrm>
          <a:prstGeom prst="rect">
            <a:avLst/>
          </a:prstGeom>
          <a:solidFill>
            <a:schemeClr val="accent1">
              <a:lumMod val="20000"/>
              <a:lumOff val="80000"/>
            </a:schemeClr>
          </a:solidFill>
        </p:spPr>
        <p:txBody>
          <a:bodyPr wrap="square" rtlCol="0">
            <a:spAutoFit/>
          </a:bodyPr>
          <a:lstStyle/>
          <a:p>
            <a:pPr algn="ctr"/>
            <a:r>
              <a:rPr lang="fr-FR" sz="1200" b="1" dirty="0">
                <a:solidFill>
                  <a:schemeClr val="bg1"/>
                </a:solidFill>
              </a:rPr>
              <a:t>Limites de savoirs</a:t>
            </a:r>
          </a:p>
        </p:txBody>
      </p:sp>
      <p:sp>
        <p:nvSpPr>
          <p:cNvPr id="17" name="Rectangle 6"/>
          <p:cNvSpPr>
            <a:spLocks noChangeArrowheads="1"/>
          </p:cNvSpPr>
          <p:nvPr/>
        </p:nvSpPr>
        <p:spPr bwMode="auto">
          <a:xfrm>
            <a:off x="3954139" y="3900647"/>
            <a:ext cx="2446020" cy="1705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marL="214313" indent="-214313" eaLnBrk="0" fontAlgn="base" hangingPunct="0">
              <a:spcBef>
                <a:spcPct val="0"/>
              </a:spcBef>
              <a:spcAft>
                <a:spcPts val="450"/>
              </a:spcAft>
              <a:buFont typeface="Arial" panose="020B0604020202020204" pitchFamily="34" charset="0"/>
              <a:buChar char="•"/>
            </a:pPr>
            <a:r>
              <a:rPr lang="fr-FR" altLang="fr-FR" sz="1400" i="1" dirty="0">
                <a:solidFill>
                  <a:schemeClr val="tx1">
                    <a:lumMod val="85000"/>
                    <a:lumOff val="15000"/>
                  </a:schemeClr>
                </a:solidFill>
                <a:latin typeface="Calibri" panose="020F0502020204030204" pitchFamily="34" charset="0"/>
                <a:ea typeface="MS Mincho"/>
                <a:cs typeface="Times New Roman" panose="02020603050405020304" pitchFamily="18" charset="0"/>
              </a:rPr>
              <a:t>Scénario pédagogique dit « classique » (Cf. scénario joint)</a:t>
            </a:r>
          </a:p>
          <a:p>
            <a:pPr marL="214313" indent="-214313" eaLnBrk="0" fontAlgn="base" hangingPunct="0">
              <a:spcBef>
                <a:spcPct val="0"/>
              </a:spcBef>
              <a:spcAft>
                <a:spcPts val="450"/>
              </a:spcAft>
              <a:buFont typeface="Arial" panose="020B0604020202020204" pitchFamily="34" charset="0"/>
              <a:buChar char="•"/>
            </a:pPr>
            <a:r>
              <a:rPr lang="fr-FR" altLang="fr-FR" sz="1400" i="1" dirty="0">
                <a:solidFill>
                  <a:schemeClr val="tx1">
                    <a:lumMod val="85000"/>
                    <a:lumOff val="15000"/>
                  </a:schemeClr>
                </a:solidFill>
                <a:latin typeface="Calibri" panose="020F0502020204030204" pitchFamily="34" charset="0"/>
                <a:ea typeface="MS Mincho"/>
                <a:cs typeface="Times New Roman" panose="02020603050405020304" pitchFamily="18" charset="0"/>
              </a:rPr>
              <a:t>Pédagogies coopératives</a:t>
            </a:r>
          </a:p>
          <a:p>
            <a:pPr marL="214313" indent="-214313" algn="just" eaLnBrk="0" fontAlgn="base" hangingPunct="0">
              <a:spcBef>
                <a:spcPct val="0"/>
              </a:spcBef>
              <a:spcAft>
                <a:spcPts val="450"/>
              </a:spcAft>
              <a:buFont typeface="Arial" panose="020B0604020202020204" pitchFamily="34" charset="0"/>
              <a:buChar char="•"/>
            </a:pPr>
            <a:r>
              <a:rPr lang="fr-FR" altLang="fr-FR" sz="1400" i="1" dirty="0">
                <a:solidFill>
                  <a:schemeClr val="tx1">
                    <a:lumMod val="85000"/>
                    <a:lumOff val="15000"/>
                  </a:schemeClr>
                </a:solidFill>
                <a:latin typeface="Calibri" panose="020F0502020204030204" pitchFamily="34" charset="0"/>
                <a:cs typeface="Times New Roman" panose="02020603050405020304" pitchFamily="18" charset="0"/>
              </a:rPr>
              <a:t>Exploitation du site internet de l’entreprise et/ou de son système d’information </a:t>
            </a:r>
            <a:endParaRPr lang="fr-FR" altLang="fr-FR" sz="1400" dirty="0">
              <a:solidFill>
                <a:schemeClr val="tx1">
                  <a:lumMod val="85000"/>
                  <a:lumOff val="15000"/>
                </a:schemeClr>
              </a:solidFill>
              <a:latin typeface="Arial" panose="020B0604020202020204" pitchFamily="34" charset="0"/>
            </a:endParaRPr>
          </a:p>
        </p:txBody>
      </p:sp>
      <p:sp>
        <p:nvSpPr>
          <p:cNvPr id="2" name="ZoneTexte 1"/>
          <p:cNvSpPr txBox="1"/>
          <p:nvPr/>
        </p:nvSpPr>
        <p:spPr>
          <a:xfrm>
            <a:off x="3943350" y="1392618"/>
            <a:ext cx="2274570" cy="1508105"/>
          </a:xfrm>
          <a:prstGeom prst="rect">
            <a:avLst/>
          </a:prstGeom>
          <a:noFill/>
        </p:spPr>
        <p:txBody>
          <a:bodyPr wrap="square" rtlCol="0">
            <a:spAutoFit/>
          </a:bodyPr>
          <a:lstStyle/>
          <a:p>
            <a:pPr algn="just"/>
            <a:r>
              <a:rPr lang="fr-FR" sz="1400" dirty="0"/>
              <a:t>Comment l’immersion dans un contexte professionnel peut-elle convoquer les savoirs associés ?</a:t>
            </a:r>
          </a:p>
          <a:p>
            <a:pPr algn="just"/>
            <a:endParaRPr lang="fr-FR" sz="1200" dirty="0"/>
          </a:p>
          <a:p>
            <a:pPr algn="just"/>
            <a:endParaRPr lang="fr-FR" sz="1200" dirty="0"/>
          </a:p>
          <a:p>
            <a:pPr algn="just"/>
            <a:endParaRPr lang="fr-FR" sz="1200" dirty="0"/>
          </a:p>
        </p:txBody>
      </p:sp>
      <p:pic>
        <p:nvPicPr>
          <p:cNvPr id="18" name="Image 1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77348" y="2392737"/>
            <a:ext cx="548640" cy="548640"/>
          </a:xfrm>
          <a:prstGeom prst="rect">
            <a:avLst/>
          </a:prstGeom>
        </p:spPr>
      </p:pic>
      <p:sp>
        <p:nvSpPr>
          <p:cNvPr id="19" name="ZoneTexte 18"/>
          <p:cNvSpPr txBox="1"/>
          <p:nvPr/>
        </p:nvSpPr>
        <p:spPr>
          <a:xfrm>
            <a:off x="4046173" y="3188955"/>
            <a:ext cx="2301743" cy="523220"/>
          </a:xfrm>
          <a:prstGeom prst="rect">
            <a:avLst/>
          </a:prstGeom>
          <a:solidFill>
            <a:schemeClr val="accent1">
              <a:lumMod val="60000"/>
              <a:lumOff val="40000"/>
            </a:schemeClr>
          </a:solidFill>
        </p:spPr>
        <p:txBody>
          <a:bodyPr wrap="square" rtlCol="0">
            <a:spAutoFit/>
          </a:bodyPr>
          <a:lstStyle/>
          <a:p>
            <a:pPr algn="ctr"/>
            <a:r>
              <a:rPr lang="fr-FR" sz="1400" b="1" dirty="0">
                <a:solidFill>
                  <a:schemeClr val="bg1"/>
                </a:solidFill>
              </a:rPr>
              <a:t>3 propositions de modalités pédagogiques</a:t>
            </a:r>
          </a:p>
        </p:txBody>
      </p:sp>
      <p:sp>
        <p:nvSpPr>
          <p:cNvPr id="20" name="ZoneTexte 19"/>
          <p:cNvSpPr txBox="1"/>
          <p:nvPr/>
        </p:nvSpPr>
        <p:spPr>
          <a:xfrm>
            <a:off x="6584171" y="4960804"/>
            <a:ext cx="2301743" cy="288541"/>
          </a:xfrm>
          <a:prstGeom prst="rect">
            <a:avLst/>
          </a:prstGeom>
          <a:solidFill>
            <a:schemeClr val="accent1">
              <a:lumMod val="60000"/>
              <a:lumOff val="40000"/>
            </a:schemeClr>
          </a:solidFill>
        </p:spPr>
        <p:txBody>
          <a:bodyPr wrap="square" rtlCol="0">
            <a:spAutoFit/>
          </a:bodyPr>
          <a:lstStyle/>
          <a:p>
            <a:pPr algn="ctr"/>
            <a:r>
              <a:rPr lang="fr-FR" sz="1275" b="1" dirty="0">
                <a:solidFill>
                  <a:schemeClr val="bg1"/>
                </a:solidFill>
              </a:rPr>
              <a:t>Compétences du XXIème siècle</a:t>
            </a:r>
          </a:p>
        </p:txBody>
      </p:sp>
      <p:sp>
        <p:nvSpPr>
          <p:cNvPr id="21" name="Rectangle 6"/>
          <p:cNvSpPr>
            <a:spLocks noChangeArrowheads="1"/>
          </p:cNvSpPr>
          <p:nvPr/>
        </p:nvSpPr>
        <p:spPr bwMode="auto">
          <a:xfrm>
            <a:off x="6451859" y="5270861"/>
            <a:ext cx="244602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fr-FR" altLang="fr-FR" sz="1200" i="1" dirty="0">
                <a:solidFill>
                  <a:schemeClr val="tx1">
                    <a:lumMod val="85000"/>
                    <a:lumOff val="15000"/>
                  </a:schemeClr>
                </a:solidFill>
                <a:latin typeface="Calibri" panose="020F0502020204030204" pitchFamily="34" charset="0"/>
                <a:cs typeface="Times New Roman" panose="02020603050405020304" pitchFamily="18" charset="0"/>
              </a:rPr>
              <a:t>Coopération, créativité, rigueur</a:t>
            </a:r>
            <a:endParaRPr lang="fr-FR" altLang="fr-FR" sz="1200" dirty="0">
              <a:solidFill>
                <a:schemeClr val="tx1">
                  <a:lumMod val="85000"/>
                  <a:lumOff val="15000"/>
                </a:schemeClr>
              </a:solidFill>
              <a:latin typeface="Arial" panose="020B0604020202020204" pitchFamily="34" charset="0"/>
            </a:endParaRPr>
          </a:p>
        </p:txBody>
      </p:sp>
      <p:pic>
        <p:nvPicPr>
          <p:cNvPr id="22" name="Image 21">
            <a:hlinkClick r:id="rId6"/>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75125" y="5924258"/>
            <a:ext cx="548640" cy="548640"/>
          </a:xfrm>
          <a:prstGeom prst="rect">
            <a:avLst/>
          </a:prstGeom>
        </p:spPr>
      </p:pic>
    </p:spTree>
    <p:extLst>
      <p:ext uri="{BB962C8B-B14F-4D97-AF65-F5344CB8AC3E}">
        <p14:creationId xmlns:p14="http://schemas.microsoft.com/office/powerpoint/2010/main" val="3516040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045104" y="1618394"/>
            <a:ext cx="2231300" cy="4325671"/>
          </a:xfrm>
          <a:prstGeom prst="rect">
            <a:avLst/>
          </a:prstGeom>
          <a:noFill/>
        </p:spPr>
        <p:txBody>
          <a:bodyPr wrap="square" rtlCol="0">
            <a:spAutoFit/>
          </a:bodyPr>
          <a:lstStyle/>
          <a:p>
            <a:pPr algn="just"/>
            <a:r>
              <a:rPr lang="fr-FR" sz="1200" b="1" dirty="0"/>
              <a:t>Participer aux opérations de conditionnement des produits</a:t>
            </a:r>
            <a:endParaRPr lang="fr-FR" sz="1200" dirty="0"/>
          </a:p>
          <a:p>
            <a:r>
              <a:rPr lang="fr-FR" sz="1200" dirty="0"/>
              <a:t> </a:t>
            </a:r>
          </a:p>
          <a:p>
            <a:pPr marL="214313" indent="-214313" algn="just">
              <a:spcAft>
                <a:spcPts val="450"/>
              </a:spcAft>
              <a:buFont typeface="Arial" panose="020B0604020202020204" pitchFamily="34" charset="0"/>
              <a:buChar char="•"/>
            </a:pPr>
            <a:r>
              <a:rPr lang="fr-FR" sz="1200" dirty="0"/>
              <a:t>Rassembler le matériel et fournitures nécessaires à l’opération de conditionnement</a:t>
            </a:r>
          </a:p>
          <a:p>
            <a:pPr marL="214313" indent="-214313" algn="just">
              <a:spcAft>
                <a:spcPts val="450"/>
              </a:spcAft>
              <a:buFont typeface="Arial" panose="020B0604020202020204" pitchFamily="34" charset="0"/>
              <a:buChar char="•"/>
            </a:pPr>
            <a:r>
              <a:rPr lang="fr-FR" sz="1200" dirty="0"/>
              <a:t>Sélectionner le(s) produit(s) selon les références, les quantités, les prix</a:t>
            </a:r>
          </a:p>
          <a:p>
            <a:pPr marL="214313" indent="-214313" algn="just">
              <a:spcAft>
                <a:spcPts val="450"/>
              </a:spcAft>
              <a:buFont typeface="Arial" panose="020B0604020202020204" pitchFamily="34" charset="0"/>
              <a:buChar char="•"/>
            </a:pPr>
            <a:r>
              <a:rPr lang="fr-FR" sz="1200" dirty="0"/>
              <a:t>Conditionner et/ou emballer le produit</a:t>
            </a:r>
          </a:p>
          <a:p>
            <a:pPr marL="214313" indent="-214313" algn="just">
              <a:spcAft>
                <a:spcPts val="450"/>
              </a:spcAft>
              <a:buFont typeface="Arial" panose="020B0604020202020204" pitchFamily="34" charset="0"/>
              <a:buChar char="•"/>
            </a:pPr>
            <a:r>
              <a:rPr lang="fr-FR" sz="1200" dirty="0"/>
              <a:t>Calculer le prix de vente</a:t>
            </a:r>
          </a:p>
          <a:p>
            <a:pPr marL="214313" indent="-214313" algn="just">
              <a:spcAft>
                <a:spcPts val="450"/>
              </a:spcAft>
              <a:buFont typeface="Arial" panose="020B0604020202020204" pitchFamily="34" charset="0"/>
              <a:buChar char="•"/>
            </a:pPr>
            <a:r>
              <a:rPr lang="fr-FR" sz="1200" dirty="0"/>
              <a:t>Appliquer les règles d’hygiène, de sécurité et de conservation du produit et le protocole de traçabilité tout au long du processus selon le produit</a:t>
            </a:r>
          </a:p>
          <a:p>
            <a:r>
              <a:rPr lang="fr-FR" sz="1050" dirty="0"/>
              <a:t> </a:t>
            </a:r>
          </a:p>
          <a:p>
            <a:pPr lvl="0"/>
            <a:endParaRPr lang="fr-FR" sz="788" dirty="0"/>
          </a:p>
          <a:p>
            <a:endParaRPr lang="fr-FR" sz="788" dirty="0"/>
          </a:p>
        </p:txBody>
      </p:sp>
      <p:sp>
        <p:nvSpPr>
          <p:cNvPr id="5" name="ZoneTexte 4"/>
          <p:cNvSpPr txBox="1"/>
          <p:nvPr/>
        </p:nvSpPr>
        <p:spPr>
          <a:xfrm>
            <a:off x="6588578" y="1522835"/>
            <a:ext cx="2332837" cy="1315745"/>
          </a:xfrm>
          <a:prstGeom prst="rect">
            <a:avLst/>
          </a:prstGeom>
          <a:noFill/>
        </p:spPr>
        <p:txBody>
          <a:bodyPr wrap="square" rtlCol="0">
            <a:spAutoFit/>
          </a:bodyPr>
          <a:lstStyle/>
          <a:p>
            <a:pPr algn="just"/>
            <a:r>
              <a:rPr lang="fr-FR" sz="1050" b="1" dirty="0"/>
              <a:t>L’emballage et le conditionnement</a:t>
            </a:r>
            <a:endParaRPr lang="fr-FR" sz="1050" dirty="0"/>
          </a:p>
          <a:p>
            <a:pPr lvl="0" algn="just" fontAlgn="base"/>
            <a:endParaRPr lang="fr-FR" sz="1050" dirty="0"/>
          </a:p>
          <a:p>
            <a:pPr algn="just"/>
            <a:r>
              <a:rPr lang="fr-FR" sz="1050" b="1" dirty="0"/>
              <a:t>Le calcul du prix</a:t>
            </a:r>
            <a:endParaRPr lang="fr-FR" sz="1050" dirty="0"/>
          </a:p>
          <a:p>
            <a:pPr algn="just"/>
            <a:endParaRPr lang="fr-FR" sz="1050" dirty="0"/>
          </a:p>
          <a:p>
            <a:pPr algn="just"/>
            <a:r>
              <a:rPr lang="fr-FR" sz="1050" b="1" dirty="0"/>
              <a:t>La TVA</a:t>
            </a:r>
            <a:endParaRPr lang="fr-FR" sz="1050" dirty="0"/>
          </a:p>
          <a:p>
            <a:pPr lvl="0" algn="just" fontAlgn="base"/>
            <a:endParaRPr lang="fr-FR" sz="1050" dirty="0"/>
          </a:p>
          <a:p>
            <a:pPr algn="just"/>
            <a:r>
              <a:rPr lang="fr-FR" sz="1050" b="1" dirty="0"/>
              <a:t>Les règles d’hygiène et de sécurité</a:t>
            </a:r>
          </a:p>
          <a:p>
            <a:pPr algn="just"/>
            <a:endParaRPr lang="fr-FR" sz="600" dirty="0"/>
          </a:p>
        </p:txBody>
      </p:sp>
      <p:sp>
        <p:nvSpPr>
          <p:cNvPr id="6" name="ZoneTexte 5"/>
          <p:cNvSpPr txBox="1"/>
          <p:nvPr/>
        </p:nvSpPr>
        <p:spPr>
          <a:xfrm>
            <a:off x="313507" y="1411421"/>
            <a:ext cx="3487783" cy="3141886"/>
          </a:xfrm>
          <a:prstGeom prst="rect">
            <a:avLst/>
          </a:prstGeom>
          <a:noFill/>
        </p:spPr>
        <p:txBody>
          <a:bodyPr wrap="square" rtlCol="0">
            <a:spAutoFit/>
          </a:bodyPr>
          <a:lstStyle/>
          <a:p>
            <a:pPr algn="just">
              <a:spcAft>
                <a:spcPts val="450"/>
              </a:spcAft>
            </a:pPr>
            <a:r>
              <a:rPr lang="fr-FR" sz="1600" b="1" dirty="0"/>
              <a:t>Mission 2 - Composer des coffrets de produits cosmétiques</a:t>
            </a:r>
            <a:endParaRPr lang="fr-FR" sz="1600" dirty="0"/>
          </a:p>
          <a:p>
            <a:pPr algn="just">
              <a:spcAft>
                <a:spcPts val="450"/>
              </a:spcAft>
            </a:pPr>
            <a:r>
              <a:rPr lang="fr-FR" sz="1600" dirty="0"/>
              <a:t>Activité 1 - Réaliser un coffret de produits cosmétiques</a:t>
            </a:r>
          </a:p>
          <a:p>
            <a:pPr algn="just">
              <a:spcAft>
                <a:spcPts val="450"/>
              </a:spcAft>
            </a:pPr>
            <a:r>
              <a:rPr lang="fr-FR" sz="1600" dirty="0"/>
              <a:t>Activité 2 - Calculer le montant de chaque coffret</a:t>
            </a:r>
          </a:p>
          <a:p>
            <a:pPr algn="just">
              <a:spcAft>
                <a:spcPts val="450"/>
              </a:spcAft>
            </a:pPr>
            <a:r>
              <a:rPr lang="fr-FR" sz="1600" dirty="0"/>
              <a:t>Activité 3 -  Sélectionner le conditionnement et l’emballage adapté au produit</a:t>
            </a:r>
          </a:p>
          <a:p>
            <a:pPr algn="ctr"/>
            <a:r>
              <a:rPr lang="fr-FR" sz="2400" dirty="0">
                <a:sym typeface="Wingdings" panose="05000000000000000000" pitchFamily="2" charset="2"/>
                <a:hlinkClick r:id="rId3" action="ppaction://hlinkfile"/>
              </a:rPr>
              <a:t></a:t>
            </a:r>
            <a:endParaRPr lang="fr-FR" sz="2400" dirty="0"/>
          </a:p>
          <a:p>
            <a:endParaRPr lang="fr-FR" sz="1350" dirty="0"/>
          </a:p>
        </p:txBody>
      </p:sp>
      <p:sp>
        <p:nvSpPr>
          <p:cNvPr id="7" name="ZoneTexte 6"/>
          <p:cNvSpPr txBox="1"/>
          <p:nvPr/>
        </p:nvSpPr>
        <p:spPr>
          <a:xfrm>
            <a:off x="333103" y="358608"/>
            <a:ext cx="3438797" cy="323165"/>
          </a:xfrm>
          <a:prstGeom prst="rect">
            <a:avLst/>
          </a:prstGeom>
          <a:solidFill>
            <a:schemeClr val="accent2">
              <a:lumMod val="75000"/>
            </a:schemeClr>
          </a:solidFill>
        </p:spPr>
        <p:txBody>
          <a:bodyPr wrap="square" rtlCol="0">
            <a:spAutoFit/>
          </a:bodyPr>
          <a:lstStyle/>
          <a:p>
            <a:pPr algn="ctr"/>
            <a:r>
              <a:rPr lang="fr-FR" sz="1500" b="1" dirty="0">
                <a:solidFill>
                  <a:schemeClr val="bg1"/>
                </a:solidFill>
              </a:rPr>
              <a:t>SCENARIO CECI &amp; CELA</a:t>
            </a:r>
          </a:p>
        </p:txBody>
      </p:sp>
      <p:sp>
        <p:nvSpPr>
          <p:cNvPr id="11" name="ZoneTexte 10"/>
          <p:cNvSpPr txBox="1"/>
          <p:nvPr/>
        </p:nvSpPr>
        <p:spPr>
          <a:xfrm>
            <a:off x="309500" y="834287"/>
            <a:ext cx="3438797" cy="323165"/>
          </a:xfrm>
          <a:prstGeom prst="rect">
            <a:avLst/>
          </a:prstGeom>
          <a:solidFill>
            <a:schemeClr val="accent2">
              <a:lumMod val="40000"/>
              <a:lumOff val="60000"/>
            </a:schemeClr>
          </a:solidFill>
        </p:spPr>
        <p:txBody>
          <a:bodyPr wrap="square" rtlCol="0">
            <a:spAutoFit/>
          </a:bodyPr>
          <a:lstStyle/>
          <a:p>
            <a:pPr algn="ctr"/>
            <a:r>
              <a:rPr lang="fr-FR" sz="1500" b="1" dirty="0">
                <a:solidFill>
                  <a:schemeClr val="bg1"/>
                </a:solidFill>
              </a:rPr>
              <a:t>MISSIONS</a:t>
            </a:r>
          </a:p>
        </p:txBody>
      </p:sp>
      <p:cxnSp>
        <p:nvCxnSpPr>
          <p:cNvPr id="13" name="Connecteur droit 12"/>
          <p:cNvCxnSpPr/>
          <p:nvPr/>
        </p:nvCxnSpPr>
        <p:spPr>
          <a:xfrm>
            <a:off x="3913959" y="1051589"/>
            <a:ext cx="29391" cy="4766100"/>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ZoneTexte 11"/>
          <p:cNvSpPr txBox="1"/>
          <p:nvPr/>
        </p:nvSpPr>
        <p:spPr>
          <a:xfrm>
            <a:off x="3957354" y="359366"/>
            <a:ext cx="4859383" cy="323165"/>
          </a:xfrm>
          <a:prstGeom prst="rect">
            <a:avLst/>
          </a:prstGeom>
          <a:solidFill>
            <a:schemeClr val="accent1">
              <a:lumMod val="75000"/>
            </a:schemeClr>
          </a:solidFill>
        </p:spPr>
        <p:txBody>
          <a:bodyPr wrap="square" rtlCol="0">
            <a:spAutoFit/>
          </a:bodyPr>
          <a:lstStyle/>
          <a:p>
            <a:pPr algn="ctr"/>
            <a:r>
              <a:rPr lang="fr-FR" sz="1500" b="1" dirty="0">
                <a:solidFill>
                  <a:schemeClr val="bg1"/>
                </a:solidFill>
              </a:rPr>
              <a:t>Référentiel de Compétences</a:t>
            </a:r>
          </a:p>
        </p:txBody>
      </p:sp>
      <p:sp>
        <p:nvSpPr>
          <p:cNvPr id="14" name="ZoneTexte 13"/>
          <p:cNvSpPr txBox="1"/>
          <p:nvPr/>
        </p:nvSpPr>
        <p:spPr>
          <a:xfrm>
            <a:off x="3996445" y="827297"/>
            <a:ext cx="2096589" cy="323165"/>
          </a:xfrm>
          <a:prstGeom prst="rect">
            <a:avLst/>
          </a:prstGeom>
          <a:solidFill>
            <a:schemeClr val="accent1">
              <a:lumMod val="60000"/>
              <a:lumOff val="40000"/>
            </a:schemeClr>
          </a:solidFill>
        </p:spPr>
        <p:txBody>
          <a:bodyPr wrap="square" rtlCol="0">
            <a:spAutoFit/>
          </a:bodyPr>
          <a:lstStyle/>
          <a:p>
            <a:pPr algn="ctr"/>
            <a:r>
              <a:rPr lang="fr-FR" sz="1500" b="1" dirty="0">
                <a:solidFill>
                  <a:schemeClr val="bg1"/>
                </a:solidFill>
              </a:rPr>
              <a:t>Compétences détaillées</a:t>
            </a:r>
          </a:p>
        </p:txBody>
      </p:sp>
      <p:sp>
        <p:nvSpPr>
          <p:cNvPr id="15" name="ZoneTexte 14"/>
          <p:cNvSpPr txBox="1"/>
          <p:nvPr/>
        </p:nvSpPr>
        <p:spPr>
          <a:xfrm>
            <a:off x="6483530" y="852648"/>
            <a:ext cx="2096589" cy="323165"/>
          </a:xfrm>
          <a:prstGeom prst="rect">
            <a:avLst/>
          </a:prstGeom>
          <a:solidFill>
            <a:schemeClr val="accent1">
              <a:lumMod val="60000"/>
              <a:lumOff val="40000"/>
            </a:schemeClr>
          </a:solidFill>
        </p:spPr>
        <p:txBody>
          <a:bodyPr wrap="square" rtlCol="0">
            <a:spAutoFit/>
          </a:bodyPr>
          <a:lstStyle/>
          <a:p>
            <a:pPr algn="ctr"/>
            <a:r>
              <a:rPr lang="fr-FR" sz="1500" b="1" dirty="0">
                <a:solidFill>
                  <a:schemeClr val="bg1"/>
                </a:solidFill>
              </a:rPr>
              <a:t>Savoirs associés</a:t>
            </a:r>
          </a:p>
        </p:txBody>
      </p:sp>
      <p:sp>
        <p:nvSpPr>
          <p:cNvPr id="16" name="ZoneTexte 15"/>
          <p:cNvSpPr txBox="1"/>
          <p:nvPr/>
        </p:nvSpPr>
        <p:spPr>
          <a:xfrm>
            <a:off x="7531824" y="1191880"/>
            <a:ext cx="1319349" cy="276999"/>
          </a:xfrm>
          <a:prstGeom prst="rect">
            <a:avLst/>
          </a:prstGeom>
          <a:solidFill>
            <a:schemeClr val="accent1">
              <a:lumMod val="20000"/>
              <a:lumOff val="80000"/>
            </a:schemeClr>
          </a:solidFill>
        </p:spPr>
        <p:txBody>
          <a:bodyPr wrap="square" rtlCol="0">
            <a:spAutoFit/>
          </a:bodyPr>
          <a:lstStyle/>
          <a:p>
            <a:pPr algn="ctr"/>
            <a:r>
              <a:rPr lang="fr-FR" sz="1200" b="1" dirty="0">
                <a:solidFill>
                  <a:schemeClr val="bg1"/>
                </a:solidFill>
              </a:rPr>
              <a:t>Limites de savoirs</a:t>
            </a:r>
          </a:p>
        </p:txBody>
      </p:sp>
      <p:sp>
        <p:nvSpPr>
          <p:cNvPr id="17" name="ZoneTexte 16"/>
          <p:cNvSpPr txBox="1"/>
          <p:nvPr/>
        </p:nvSpPr>
        <p:spPr>
          <a:xfrm>
            <a:off x="6588578" y="2816239"/>
            <a:ext cx="2096589" cy="323165"/>
          </a:xfrm>
          <a:prstGeom prst="rect">
            <a:avLst/>
          </a:prstGeom>
          <a:solidFill>
            <a:schemeClr val="accent1">
              <a:lumMod val="60000"/>
              <a:lumOff val="40000"/>
            </a:schemeClr>
          </a:solidFill>
        </p:spPr>
        <p:txBody>
          <a:bodyPr wrap="square" rtlCol="0">
            <a:spAutoFit/>
          </a:bodyPr>
          <a:lstStyle/>
          <a:p>
            <a:pPr algn="ctr"/>
            <a:r>
              <a:rPr lang="fr-FR" sz="1500" b="1" dirty="0">
                <a:solidFill>
                  <a:schemeClr val="bg1"/>
                </a:solidFill>
              </a:rPr>
              <a:t>Critères d’évaluation</a:t>
            </a:r>
          </a:p>
        </p:txBody>
      </p:sp>
      <p:sp>
        <p:nvSpPr>
          <p:cNvPr id="2" name="ZoneTexte 1"/>
          <p:cNvSpPr txBox="1"/>
          <p:nvPr/>
        </p:nvSpPr>
        <p:spPr>
          <a:xfrm>
            <a:off x="6485708" y="3185603"/>
            <a:ext cx="2254460" cy="2316019"/>
          </a:xfrm>
          <a:prstGeom prst="rect">
            <a:avLst/>
          </a:prstGeom>
          <a:noFill/>
        </p:spPr>
        <p:txBody>
          <a:bodyPr wrap="square" rtlCol="0">
            <a:spAutoFit/>
          </a:bodyPr>
          <a:lstStyle/>
          <a:p>
            <a:pPr marL="214313" indent="-214313" algn="just">
              <a:spcAft>
                <a:spcPts val="450"/>
              </a:spcAft>
              <a:buFont typeface="Arial" panose="020B0604020202020204" pitchFamily="34" charset="0"/>
              <a:buChar char="•"/>
            </a:pPr>
            <a:r>
              <a:rPr lang="fr-FR" sz="1100" dirty="0"/>
              <a:t>Les produits retenus sont conformes aux consignes et procédures en quantité et qualité</a:t>
            </a:r>
          </a:p>
          <a:p>
            <a:pPr marL="214313" indent="-214313" algn="just">
              <a:spcAft>
                <a:spcPts val="450"/>
              </a:spcAft>
              <a:buFont typeface="Arial" panose="020B0604020202020204" pitchFamily="34" charset="0"/>
              <a:buChar char="•"/>
            </a:pPr>
            <a:r>
              <a:rPr lang="fr-FR" sz="1100" dirty="0"/>
              <a:t>Le conditionnement et l’emballage choisis sont adaptés au produit</a:t>
            </a:r>
          </a:p>
          <a:p>
            <a:pPr marL="214313" indent="-214313" algn="just">
              <a:spcAft>
                <a:spcPts val="450"/>
              </a:spcAft>
              <a:buFont typeface="Arial" panose="020B0604020202020204" pitchFamily="34" charset="0"/>
              <a:buChar char="•"/>
            </a:pPr>
            <a:r>
              <a:rPr lang="fr-FR" sz="1100" dirty="0"/>
              <a:t>Le produit conditionné est mis en valeur et étiqueté correctement</a:t>
            </a:r>
          </a:p>
          <a:p>
            <a:pPr marL="214313" indent="-214313" algn="just">
              <a:spcAft>
                <a:spcPts val="450"/>
              </a:spcAft>
              <a:buFont typeface="Arial" panose="020B0604020202020204" pitchFamily="34" charset="0"/>
              <a:buChar char="•"/>
            </a:pPr>
            <a:r>
              <a:rPr lang="fr-FR" sz="1100" dirty="0"/>
              <a:t>Le prix du produit affiché est juste</a:t>
            </a:r>
          </a:p>
        </p:txBody>
      </p:sp>
      <p:sp>
        <p:nvSpPr>
          <p:cNvPr id="18" name="Rectangle 5"/>
          <p:cNvSpPr>
            <a:spLocks noChangeArrowheads="1"/>
          </p:cNvSpPr>
          <p:nvPr/>
        </p:nvSpPr>
        <p:spPr bwMode="auto">
          <a:xfrm>
            <a:off x="247333" y="3999309"/>
            <a:ext cx="35645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fr-FR" sz="1350" dirty="0"/>
          </a:p>
        </p:txBody>
      </p:sp>
      <p:sp>
        <p:nvSpPr>
          <p:cNvPr id="19" name="Rectangle 6"/>
          <p:cNvSpPr>
            <a:spLocks noChangeArrowheads="1"/>
          </p:cNvSpPr>
          <p:nvPr/>
        </p:nvSpPr>
        <p:spPr bwMode="auto">
          <a:xfrm>
            <a:off x="329848" y="4553307"/>
            <a:ext cx="3482014" cy="1869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eaLnBrk="0" fontAlgn="base" hangingPunct="0">
              <a:spcBef>
                <a:spcPct val="0"/>
              </a:spcBef>
              <a:spcAft>
                <a:spcPct val="0"/>
              </a:spcAft>
            </a:pPr>
            <a:r>
              <a:rPr lang="fr-FR" altLang="fr-FR" sz="1300" i="1" dirty="0">
                <a:solidFill>
                  <a:schemeClr val="tx1">
                    <a:lumMod val="85000"/>
                    <a:lumOff val="15000"/>
                  </a:schemeClr>
                </a:solidFill>
                <a:latin typeface="Calibri" panose="020F0502020204030204" pitchFamily="34" charset="0"/>
                <a:ea typeface="MS Mincho"/>
                <a:cs typeface="Times New Roman" panose="02020603050405020304" pitchFamily="18" charset="0"/>
              </a:rPr>
              <a:t>          Approche spiralaire : ce scénario peut être réalisé dès la première année de CAP. On peut imaginer de le travailler à nouveau en deuxième année avec la constitution de paniers de produits alimentaires frais, pour lesquels le respect de la traçabilité ainsi que les règles d’hygiène devront s’appliquer. L’achat de produits en vrac permet de mobiliser les calculs de prix au poids (co-intervention en mathématiques envisagée)</a:t>
            </a:r>
            <a:endParaRPr lang="fr-FR" altLang="fr-FR" sz="1300" dirty="0">
              <a:solidFill>
                <a:schemeClr val="tx1">
                  <a:lumMod val="85000"/>
                  <a:lumOff val="15000"/>
                </a:schemeClr>
              </a:solidFill>
              <a:latin typeface="Arial" panose="020B0604020202020204" pitchFamily="34" charset="0"/>
            </a:endParaRPr>
          </a:p>
        </p:txBody>
      </p:sp>
      <p:sp>
        <p:nvSpPr>
          <p:cNvPr id="20" name="ZoneTexte 19"/>
          <p:cNvSpPr txBox="1"/>
          <p:nvPr/>
        </p:nvSpPr>
        <p:spPr>
          <a:xfrm>
            <a:off x="4256646" y="5565900"/>
            <a:ext cx="4506000" cy="830997"/>
          </a:xfrm>
          <a:prstGeom prst="rect">
            <a:avLst/>
          </a:prstGeom>
          <a:noFill/>
        </p:spPr>
        <p:txBody>
          <a:bodyPr wrap="square" rtlCol="0">
            <a:spAutoFit/>
          </a:bodyPr>
          <a:lstStyle/>
          <a:p>
            <a:pPr algn="just"/>
            <a:r>
              <a:rPr lang="fr-FR" sz="1200" i="1" dirty="0"/>
              <a:t>                          </a:t>
            </a:r>
            <a:r>
              <a:rPr lang="fr-FR" sz="1200" i="1" dirty="0">
                <a:solidFill>
                  <a:schemeClr val="tx1">
                    <a:lumMod val="85000"/>
                    <a:lumOff val="15000"/>
                  </a:schemeClr>
                </a:solidFill>
              </a:rPr>
              <a:t>La complexité progressive, associées à la constitution de chacun des 5 paniers puis du panier découverte, autorise la personnalisation des activités dans le cadre d’un parcours différencié (données différenciées ; gradation dans la complexité des consignes…)</a:t>
            </a:r>
            <a:endParaRPr lang="fr-FR" sz="1200" dirty="0">
              <a:solidFill>
                <a:schemeClr val="tx1">
                  <a:lumMod val="85000"/>
                  <a:lumOff val="15000"/>
                </a:schemeClr>
              </a:solidFill>
            </a:endParaRPr>
          </a:p>
        </p:txBody>
      </p:sp>
      <p:pic>
        <p:nvPicPr>
          <p:cNvPr id="21" name="Image 20"/>
          <p:cNvPicPr>
            <a:picLocks noChangeAspect="1"/>
          </p:cNvPicPr>
          <p:nvPr/>
        </p:nvPicPr>
        <p:blipFill>
          <a:blip r:embed="rId4"/>
          <a:stretch>
            <a:fillRect/>
          </a:stretch>
        </p:blipFill>
        <p:spPr>
          <a:xfrm>
            <a:off x="4320224" y="5603376"/>
            <a:ext cx="857250" cy="214313"/>
          </a:xfrm>
          <a:prstGeom prst="rect">
            <a:avLst/>
          </a:prstGeom>
        </p:spPr>
      </p:pic>
      <p:pic>
        <p:nvPicPr>
          <p:cNvPr id="9" name="Image 8"/>
          <p:cNvPicPr>
            <a:picLocks noChangeAspect="1"/>
          </p:cNvPicPr>
          <p:nvPr/>
        </p:nvPicPr>
        <p:blipFill>
          <a:blip r:embed="rId5"/>
          <a:stretch>
            <a:fillRect/>
          </a:stretch>
        </p:blipFill>
        <p:spPr>
          <a:xfrm>
            <a:off x="440684" y="4493144"/>
            <a:ext cx="239443" cy="314132"/>
          </a:xfrm>
          <a:prstGeom prst="rect">
            <a:avLst/>
          </a:prstGeom>
        </p:spPr>
      </p:pic>
    </p:spTree>
    <p:extLst>
      <p:ext uri="{BB962C8B-B14F-4D97-AF65-F5344CB8AC3E}">
        <p14:creationId xmlns:p14="http://schemas.microsoft.com/office/powerpoint/2010/main" val="565861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001913" y="1362321"/>
            <a:ext cx="2343442" cy="6224781"/>
          </a:xfrm>
          <a:prstGeom prst="rect">
            <a:avLst/>
          </a:prstGeom>
          <a:noFill/>
        </p:spPr>
        <p:txBody>
          <a:bodyPr wrap="square" rtlCol="0">
            <a:spAutoFit/>
          </a:bodyPr>
          <a:lstStyle/>
          <a:p>
            <a:pPr algn="just"/>
            <a:r>
              <a:rPr lang="fr-FR" sz="1200" b="1" dirty="0"/>
              <a:t>Installer et mettre à jour la signalétique</a:t>
            </a:r>
          </a:p>
          <a:p>
            <a:pPr algn="just"/>
            <a:endParaRPr lang="fr-FR" sz="1200" b="1" dirty="0"/>
          </a:p>
          <a:p>
            <a:pPr marL="214313" indent="-214313">
              <a:spcAft>
                <a:spcPts val="450"/>
              </a:spcAft>
              <a:buFont typeface="Arial" panose="020B0604020202020204" pitchFamily="34" charset="0"/>
              <a:buChar char="•"/>
            </a:pPr>
            <a:r>
              <a:rPr lang="fr-FR" sz="1200" dirty="0"/>
              <a:t>Editer des étiquettes prix, produits étiquettes promotionnelles</a:t>
            </a:r>
          </a:p>
          <a:p>
            <a:pPr marL="214313" indent="-214313">
              <a:spcAft>
                <a:spcPts val="450"/>
              </a:spcAft>
              <a:buFont typeface="Arial" panose="020B0604020202020204" pitchFamily="34" charset="0"/>
              <a:buChar char="•"/>
            </a:pPr>
            <a:r>
              <a:rPr lang="fr-FR" sz="1200" dirty="0"/>
              <a:t>Installer et mettre à jour l’ILV et la PLV</a:t>
            </a:r>
          </a:p>
          <a:p>
            <a:pPr algn="just"/>
            <a:endParaRPr lang="fr-FR" sz="1050" dirty="0"/>
          </a:p>
          <a:p>
            <a:r>
              <a:rPr lang="fr-FR" sz="1050" dirty="0"/>
              <a:t> </a:t>
            </a:r>
            <a:endParaRPr lang="fr-FR" sz="1050" dirty="0" smtClean="0"/>
          </a:p>
          <a:p>
            <a:endParaRPr lang="fr-FR" sz="1050" dirty="0"/>
          </a:p>
          <a:p>
            <a:endParaRPr lang="fr-FR" sz="1050" dirty="0" smtClean="0"/>
          </a:p>
          <a:p>
            <a:endParaRPr lang="fr-FR" sz="1050" dirty="0"/>
          </a:p>
          <a:p>
            <a:endParaRPr lang="fr-FR" sz="1050" dirty="0"/>
          </a:p>
          <a:p>
            <a:endParaRPr lang="fr-FR" sz="1050" dirty="0"/>
          </a:p>
          <a:p>
            <a:pPr marL="214313" indent="-214313" algn="just">
              <a:spcAft>
                <a:spcPts val="450"/>
              </a:spcAft>
              <a:buFont typeface="Arial" panose="020B0604020202020204" pitchFamily="34" charset="0"/>
              <a:buChar char="•"/>
            </a:pPr>
            <a:r>
              <a:rPr lang="fr-FR" sz="1200" dirty="0"/>
              <a:t>La signalétique est conforme aux préconisations, fiable et visible</a:t>
            </a:r>
          </a:p>
          <a:p>
            <a:pPr marL="214313" indent="-214313" algn="just">
              <a:spcAft>
                <a:spcPts val="450"/>
              </a:spcAft>
              <a:buFont typeface="Arial" panose="020B0604020202020204" pitchFamily="34" charset="0"/>
              <a:buChar char="•"/>
            </a:pPr>
            <a:r>
              <a:rPr lang="fr-FR" sz="1200" dirty="0"/>
              <a:t>Les supports d’information et de communication sont conformes aux consignes et à la réglementation</a:t>
            </a:r>
          </a:p>
          <a:p>
            <a:pPr marL="214313" indent="-214313" algn="just">
              <a:spcAft>
                <a:spcPts val="450"/>
              </a:spcAft>
              <a:buFont typeface="Arial" panose="020B0604020202020204" pitchFamily="34" charset="0"/>
              <a:buChar char="•"/>
            </a:pPr>
            <a:r>
              <a:rPr lang="fr-FR" sz="1200" dirty="0"/>
              <a:t>La signalétique est correctement mise à jour et fiable</a:t>
            </a:r>
          </a:p>
          <a:p>
            <a:pPr algn="just">
              <a:spcAft>
                <a:spcPts val="450"/>
              </a:spcAft>
            </a:pPr>
            <a:endParaRPr lang="fr-FR" sz="1050" dirty="0"/>
          </a:p>
          <a:p>
            <a:endParaRPr lang="fr-FR" sz="1050" dirty="0"/>
          </a:p>
          <a:p>
            <a:endParaRPr lang="fr-FR" sz="1050" dirty="0"/>
          </a:p>
          <a:p>
            <a:endParaRPr lang="fr-FR" sz="1050" dirty="0"/>
          </a:p>
          <a:p>
            <a:endParaRPr lang="fr-FR" sz="1050" dirty="0"/>
          </a:p>
          <a:p>
            <a:endParaRPr lang="fr-FR" sz="1050" dirty="0"/>
          </a:p>
          <a:p>
            <a:endParaRPr lang="fr-FR" sz="1050" dirty="0"/>
          </a:p>
        </p:txBody>
      </p:sp>
      <p:sp>
        <p:nvSpPr>
          <p:cNvPr id="5" name="ZoneTexte 4"/>
          <p:cNvSpPr txBox="1"/>
          <p:nvPr/>
        </p:nvSpPr>
        <p:spPr>
          <a:xfrm>
            <a:off x="6528459" y="2488225"/>
            <a:ext cx="2332837" cy="2562240"/>
          </a:xfrm>
          <a:prstGeom prst="rect">
            <a:avLst/>
          </a:prstGeom>
          <a:noFill/>
        </p:spPr>
        <p:txBody>
          <a:bodyPr wrap="square" rtlCol="0">
            <a:spAutoFit/>
          </a:bodyPr>
          <a:lstStyle/>
          <a:p>
            <a:pPr marL="128588" indent="-128588" algn="just">
              <a:spcAft>
                <a:spcPts val="900"/>
              </a:spcAft>
              <a:buFont typeface="Arial" panose="020B0604020202020204" pitchFamily="34" charset="0"/>
              <a:buChar char="•"/>
            </a:pPr>
            <a:r>
              <a:rPr lang="fr-FR" sz="1200" b="1" dirty="0"/>
              <a:t>L’information et la publicité sur le lieu de vente</a:t>
            </a:r>
          </a:p>
          <a:p>
            <a:pPr marL="128588" indent="-128588" algn="just">
              <a:spcAft>
                <a:spcPts val="900"/>
              </a:spcAft>
              <a:buFont typeface="Arial" panose="020B0604020202020204" pitchFamily="34" charset="0"/>
              <a:buChar char="•"/>
            </a:pPr>
            <a:r>
              <a:rPr lang="fr-FR" sz="1200" b="1" dirty="0"/>
              <a:t>La communication commerciale</a:t>
            </a:r>
            <a:endParaRPr lang="fr-FR" sz="1200" dirty="0"/>
          </a:p>
          <a:p>
            <a:pPr marL="128588" indent="-128588" algn="just" fontAlgn="base">
              <a:spcAft>
                <a:spcPts val="900"/>
              </a:spcAft>
              <a:buFont typeface="Arial" panose="020B0604020202020204" pitchFamily="34" charset="0"/>
              <a:buChar char="•"/>
            </a:pPr>
            <a:r>
              <a:rPr lang="fr-FR" sz="1200" b="1" dirty="0"/>
              <a:t>L’organisation de l’espace commercial virtuel</a:t>
            </a:r>
            <a:endParaRPr lang="fr-FR" sz="1200" dirty="0"/>
          </a:p>
          <a:p>
            <a:pPr marL="128588" indent="-128588" algn="just">
              <a:spcAft>
                <a:spcPts val="900"/>
              </a:spcAft>
              <a:buFont typeface="Arial" panose="020B0604020202020204" pitchFamily="34" charset="0"/>
              <a:buChar char="•"/>
            </a:pPr>
            <a:r>
              <a:rPr lang="fr-FR" sz="1200" b="1" dirty="0"/>
              <a:t>L’étiquetage et la traçabilité</a:t>
            </a:r>
            <a:endParaRPr lang="fr-FR" sz="1200" dirty="0"/>
          </a:p>
          <a:p>
            <a:pPr marL="128588" indent="-128588" algn="just">
              <a:spcAft>
                <a:spcPts val="900"/>
              </a:spcAft>
              <a:buFont typeface="Arial" panose="020B0604020202020204" pitchFamily="34" charset="0"/>
              <a:buChar char="•"/>
            </a:pPr>
            <a:r>
              <a:rPr lang="fr-FR" sz="1200" b="1" dirty="0"/>
              <a:t>La protection du consommateur</a:t>
            </a:r>
          </a:p>
          <a:p>
            <a:pPr algn="just"/>
            <a:endParaRPr lang="fr-FR" sz="900" b="1" dirty="0"/>
          </a:p>
          <a:p>
            <a:pPr algn="just"/>
            <a:endParaRPr lang="fr-FR" sz="900" dirty="0"/>
          </a:p>
          <a:p>
            <a:endParaRPr lang="fr-FR" sz="900" dirty="0"/>
          </a:p>
        </p:txBody>
      </p:sp>
      <p:sp>
        <p:nvSpPr>
          <p:cNvPr id="6" name="ZoneTexte 5"/>
          <p:cNvSpPr txBox="1"/>
          <p:nvPr/>
        </p:nvSpPr>
        <p:spPr>
          <a:xfrm>
            <a:off x="337999" y="1223822"/>
            <a:ext cx="3487783" cy="2162130"/>
          </a:xfrm>
          <a:prstGeom prst="rect">
            <a:avLst/>
          </a:prstGeom>
          <a:noFill/>
        </p:spPr>
        <p:txBody>
          <a:bodyPr wrap="square" rtlCol="0">
            <a:spAutoFit/>
          </a:bodyPr>
          <a:lstStyle/>
          <a:p>
            <a:r>
              <a:rPr lang="fr-FR" sz="1400" b="1" dirty="0"/>
              <a:t>MISSION 3 – Mettre à jour la signalétique</a:t>
            </a:r>
            <a:endParaRPr lang="fr-FR" sz="1400" dirty="0"/>
          </a:p>
          <a:p>
            <a:pPr algn="just">
              <a:spcAft>
                <a:spcPts val="450"/>
              </a:spcAft>
            </a:pPr>
            <a:r>
              <a:rPr lang="fr-FR" sz="1400" dirty="0"/>
              <a:t>Activité 1 - Réaliser une ILV</a:t>
            </a:r>
          </a:p>
          <a:p>
            <a:pPr algn="just">
              <a:spcAft>
                <a:spcPts val="450"/>
              </a:spcAft>
            </a:pPr>
            <a:r>
              <a:rPr lang="fr-FR" sz="1400" dirty="0"/>
              <a:t>Activité 2 - Mettre à jour la page d’information sur le site annonçant l’arrivée des coffrets en magasin</a:t>
            </a:r>
          </a:p>
          <a:p>
            <a:pPr algn="just">
              <a:spcAft>
                <a:spcPts val="450"/>
              </a:spcAft>
            </a:pPr>
            <a:r>
              <a:rPr lang="fr-FR" sz="1400" dirty="0"/>
              <a:t>Activité 3 - Actualiser la page « Nouveautés » du site Ceci &amp; Cela</a:t>
            </a:r>
          </a:p>
          <a:p>
            <a:pPr algn="ctr"/>
            <a:r>
              <a:rPr lang="fr-FR" sz="2400" dirty="0">
                <a:sym typeface="Wingdings" panose="05000000000000000000" pitchFamily="2" charset="2"/>
                <a:hlinkClick r:id="rId3" action="ppaction://hlinkfile"/>
              </a:rPr>
              <a:t></a:t>
            </a:r>
            <a:endParaRPr lang="fr-FR" sz="2400" dirty="0"/>
          </a:p>
        </p:txBody>
      </p:sp>
      <p:sp>
        <p:nvSpPr>
          <p:cNvPr id="7" name="ZoneTexte 6"/>
          <p:cNvSpPr txBox="1"/>
          <p:nvPr/>
        </p:nvSpPr>
        <p:spPr>
          <a:xfrm>
            <a:off x="379639" y="256108"/>
            <a:ext cx="3438797" cy="323165"/>
          </a:xfrm>
          <a:prstGeom prst="rect">
            <a:avLst/>
          </a:prstGeom>
          <a:solidFill>
            <a:schemeClr val="accent2">
              <a:lumMod val="75000"/>
            </a:schemeClr>
          </a:solidFill>
        </p:spPr>
        <p:txBody>
          <a:bodyPr wrap="square" rtlCol="0">
            <a:spAutoFit/>
          </a:bodyPr>
          <a:lstStyle/>
          <a:p>
            <a:pPr algn="ctr"/>
            <a:r>
              <a:rPr lang="fr-FR" sz="1500" b="1" dirty="0">
                <a:solidFill>
                  <a:schemeClr val="bg1"/>
                </a:solidFill>
              </a:rPr>
              <a:t>SCENARIO CECI &amp; CELA</a:t>
            </a:r>
          </a:p>
        </p:txBody>
      </p:sp>
      <p:sp>
        <p:nvSpPr>
          <p:cNvPr id="11" name="ZoneTexte 10"/>
          <p:cNvSpPr txBox="1"/>
          <p:nvPr/>
        </p:nvSpPr>
        <p:spPr>
          <a:xfrm>
            <a:off x="362493" y="739965"/>
            <a:ext cx="3438797" cy="323165"/>
          </a:xfrm>
          <a:prstGeom prst="rect">
            <a:avLst/>
          </a:prstGeom>
          <a:solidFill>
            <a:schemeClr val="accent2">
              <a:lumMod val="40000"/>
              <a:lumOff val="60000"/>
            </a:schemeClr>
          </a:solidFill>
        </p:spPr>
        <p:txBody>
          <a:bodyPr wrap="square" rtlCol="0">
            <a:spAutoFit/>
          </a:bodyPr>
          <a:lstStyle/>
          <a:p>
            <a:pPr algn="ctr"/>
            <a:r>
              <a:rPr lang="fr-FR" sz="1500" b="1" dirty="0">
                <a:solidFill>
                  <a:schemeClr val="bg1"/>
                </a:solidFill>
              </a:rPr>
              <a:t>MISSIONS</a:t>
            </a:r>
          </a:p>
        </p:txBody>
      </p:sp>
      <p:cxnSp>
        <p:nvCxnSpPr>
          <p:cNvPr id="13" name="Connecteur droit 12"/>
          <p:cNvCxnSpPr/>
          <p:nvPr/>
        </p:nvCxnSpPr>
        <p:spPr>
          <a:xfrm>
            <a:off x="3913959" y="1051589"/>
            <a:ext cx="29391" cy="4766100"/>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ZoneTexte 11"/>
          <p:cNvSpPr txBox="1"/>
          <p:nvPr/>
        </p:nvSpPr>
        <p:spPr>
          <a:xfrm>
            <a:off x="4001913" y="266759"/>
            <a:ext cx="4859383" cy="323165"/>
          </a:xfrm>
          <a:prstGeom prst="rect">
            <a:avLst/>
          </a:prstGeom>
          <a:solidFill>
            <a:schemeClr val="accent1">
              <a:lumMod val="75000"/>
            </a:schemeClr>
          </a:solidFill>
        </p:spPr>
        <p:txBody>
          <a:bodyPr wrap="square" rtlCol="0">
            <a:spAutoFit/>
          </a:bodyPr>
          <a:lstStyle/>
          <a:p>
            <a:pPr algn="ctr"/>
            <a:r>
              <a:rPr lang="fr-FR" sz="1500" b="1" dirty="0">
                <a:solidFill>
                  <a:schemeClr val="bg1"/>
                </a:solidFill>
              </a:rPr>
              <a:t>Référentiel de Compétences</a:t>
            </a:r>
          </a:p>
        </p:txBody>
      </p:sp>
      <p:sp>
        <p:nvSpPr>
          <p:cNvPr id="14" name="ZoneTexte 13"/>
          <p:cNvSpPr txBox="1"/>
          <p:nvPr/>
        </p:nvSpPr>
        <p:spPr>
          <a:xfrm>
            <a:off x="4023214" y="766691"/>
            <a:ext cx="2096589" cy="323165"/>
          </a:xfrm>
          <a:prstGeom prst="rect">
            <a:avLst/>
          </a:prstGeom>
          <a:solidFill>
            <a:schemeClr val="accent1">
              <a:lumMod val="60000"/>
              <a:lumOff val="40000"/>
            </a:schemeClr>
          </a:solidFill>
        </p:spPr>
        <p:txBody>
          <a:bodyPr wrap="square" rtlCol="0">
            <a:spAutoFit/>
          </a:bodyPr>
          <a:lstStyle/>
          <a:p>
            <a:pPr algn="ctr"/>
            <a:r>
              <a:rPr lang="fr-FR" sz="1500" b="1" dirty="0">
                <a:solidFill>
                  <a:schemeClr val="bg1"/>
                </a:solidFill>
              </a:rPr>
              <a:t>Compétences détaillées</a:t>
            </a:r>
          </a:p>
        </p:txBody>
      </p:sp>
      <p:sp>
        <p:nvSpPr>
          <p:cNvPr id="15" name="ZoneTexte 14"/>
          <p:cNvSpPr txBox="1"/>
          <p:nvPr/>
        </p:nvSpPr>
        <p:spPr>
          <a:xfrm>
            <a:off x="6528459" y="766691"/>
            <a:ext cx="2096589" cy="323165"/>
          </a:xfrm>
          <a:prstGeom prst="rect">
            <a:avLst/>
          </a:prstGeom>
          <a:solidFill>
            <a:schemeClr val="accent1">
              <a:lumMod val="60000"/>
              <a:lumOff val="40000"/>
            </a:schemeClr>
          </a:solidFill>
        </p:spPr>
        <p:txBody>
          <a:bodyPr wrap="square" rtlCol="0">
            <a:spAutoFit/>
          </a:bodyPr>
          <a:lstStyle/>
          <a:p>
            <a:pPr algn="ctr"/>
            <a:r>
              <a:rPr lang="fr-FR" sz="1500" b="1" dirty="0">
                <a:solidFill>
                  <a:schemeClr val="bg1"/>
                </a:solidFill>
              </a:rPr>
              <a:t>Savoirs associés</a:t>
            </a:r>
          </a:p>
        </p:txBody>
      </p:sp>
      <p:sp>
        <p:nvSpPr>
          <p:cNvPr id="16" name="ZoneTexte 15"/>
          <p:cNvSpPr txBox="1"/>
          <p:nvPr/>
        </p:nvSpPr>
        <p:spPr>
          <a:xfrm>
            <a:off x="7541947" y="1085322"/>
            <a:ext cx="1319349" cy="276999"/>
          </a:xfrm>
          <a:prstGeom prst="rect">
            <a:avLst/>
          </a:prstGeom>
          <a:solidFill>
            <a:schemeClr val="accent1">
              <a:lumMod val="20000"/>
              <a:lumOff val="80000"/>
            </a:schemeClr>
          </a:solidFill>
        </p:spPr>
        <p:txBody>
          <a:bodyPr wrap="square" rtlCol="0">
            <a:spAutoFit/>
          </a:bodyPr>
          <a:lstStyle/>
          <a:p>
            <a:pPr algn="ctr"/>
            <a:r>
              <a:rPr lang="fr-FR" sz="1200" b="1" dirty="0">
                <a:solidFill>
                  <a:schemeClr val="bg1"/>
                </a:solidFill>
              </a:rPr>
              <a:t>Limites de savoirs</a:t>
            </a:r>
          </a:p>
        </p:txBody>
      </p:sp>
      <p:sp>
        <p:nvSpPr>
          <p:cNvPr id="17" name="ZoneTexte 16"/>
          <p:cNvSpPr txBox="1"/>
          <p:nvPr/>
        </p:nvSpPr>
        <p:spPr>
          <a:xfrm>
            <a:off x="4125339" y="3468313"/>
            <a:ext cx="2096589" cy="323165"/>
          </a:xfrm>
          <a:prstGeom prst="rect">
            <a:avLst/>
          </a:prstGeom>
          <a:solidFill>
            <a:schemeClr val="accent1">
              <a:lumMod val="60000"/>
              <a:lumOff val="40000"/>
            </a:schemeClr>
          </a:solidFill>
        </p:spPr>
        <p:txBody>
          <a:bodyPr wrap="square" rtlCol="0">
            <a:spAutoFit/>
          </a:bodyPr>
          <a:lstStyle/>
          <a:p>
            <a:pPr algn="ctr"/>
            <a:r>
              <a:rPr lang="fr-FR" sz="1500" b="1" dirty="0">
                <a:solidFill>
                  <a:schemeClr val="bg1"/>
                </a:solidFill>
              </a:rPr>
              <a:t>Résultats attendus</a:t>
            </a:r>
          </a:p>
        </p:txBody>
      </p:sp>
      <p:sp>
        <p:nvSpPr>
          <p:cNvPr id="18" name="ZoneTexte 17"/>
          <p:cNvSpPr txBox="1"/>
          <p:nvPr/>
        </p:nvSpPr>
        <p:spPr>
          <a:xfrm>
            <a:off x="341741" y="3823313"/>
            <a:ext cx="3438797" cy="323165"/>
          </a:xfrm>
          <a:prstGeom prst="rect">
            <a:avLst/>
          </a:prstGeom>
          <a:solidFill>
            <a:schemeClr val="accent2">
              <a:lumMod val="40000"/>
              <a:lumOff val="60000"/>
            </a:schemeClr>
          </a:solidFill>
        </p:spPr>
        <p:txBody>
          <a:bodyPr wrap="square" rtlCol="0">
            <a:spAutoFit/>
          </a:bodyPr>
          <a:lstStyle/>
          <a:p>
            <a:pPr algn="ctr"/>
            <a:r>
              <a:rPr lang="fr-FR" sz="1500" b="1" dirty="0">
                <a:solidFill>
                  <a:schemeClr val="bg1"/>
                </a:solidFill>
              </a:rPr>
              <a:t>LIEN AVEC LA PFMP</a:t>
            </a:r>
          </a:p>
        </p:txBody>
      </p:sp>
      <p:sp>
        <p:nvSpPr>
          <p:cNvPr id="2" name="ZoneTexte 1"/>
          <p:cNvSpPr txBox="1"/>
          <p:nvPr/>
        </p:nvSpPr>
        <p:spPr>
          <a:xfrm>
            <a:off x="333102" y="4362803"/>
            <a:ext cx="3416753" cy="1261884"/>
          </a:xfrm>
          <a:prstGeom prst="rect">
            <a:avLst/>
          </a:prstGeom>
          <a:noFill/>
        </p:spPr>
        <p:txBody>
          <a:bodyPr wrap="square" rtlCol="0">
            <a:spAutoFit/>
          </a:bodyPr>
          <a:lstStyle/>
          <a:p>
            <a:pPr marL="214313" indent="-214313">
              <a:buFont typeface="Arial" panose="020B0604020202020204" pitchFamily="34" charset="0"/>
              <a:buChar char="•"/>
            </a:pPr>
            <a:r>
              <a:rPr lang="fr-FR" sz="1400" dirty="0"/>
              <a:t>Accompagner la pratique réflexive de l’apprenant</a:t>
            </a:r>
          </a:p>
          <a:p>
            <a:endParaRPr lang="fr-FR" sz="1350" dirty="0"/>
          </a:p>
          <a:p>
            <a:pPr algn="ctr"/>
            <a:r>
              <a:rPr lang="fr-FR" sz="2100" dirty="0">
                <a:sym typeface="Wingdings" panose="05000000000000000000" pitchFamily="2" charset="2"/>
                <a:hlinkClick r:id="rId4" action="ppaction://hlinkfile"/>
              </a:rPr>
              <a:t></a:t>
            </a:r>
            <a:endParaRPr lang="fr-FR" sz="2100" dirty="0"/>
          </a:p>
          <a:p>
            <a:endParaRPr lang="fr-FR" sz="1350" dirty="0"/>
          </a:p>
        </p:txBody>
      </p:sp>
    </p:spTree>
    <p:extLst>
      <p:ext uri="{BB962C8B-B14F-4D97-AF65-F5344CB8AC3E}">
        <p14:creationId xmlns:p14="http://schemas.microsoft.com/office/powerpoint/2010/main" val="1219439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3306</TotalTime>
  <Words>689</Words>
  <Application>Microsoft Office PowerPoint</Application>
  <PresentationFormat>Affichage à l'écran (4:3)</PresentationFormat>
  <Paragraphs>120</Paragraphs>
  <Slides>4</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vt:i4>
      </vt:variant>
    </vt:vector>
  </HeadingPairs>
  <TitlesOfParts>
    <vt:vector size="11" baseType="lpstr">
      <vt:lpstr>Arial</vt:lpstr>
      <vt:lpstr>Calibri</vt:lpstr>
      <vt:lpstr>Calibri Light</vt:lpstr>
      <vt:lpstr>MS Mincho</vt:lpstr>
      <vt:lpstr>Times New Roman</vt:lpstr>
      <vt:lpstr>Wingdings</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lucas sanz-ramos</dc:creator>
  <cp:lastModifiedBy>Buisson Fabienne</cp:lastModifiedBy>
  <cp:revision>90</cp:revision>
  <dcterms:created xsi:type="dcterms:W3CDTF">2019-11-18T15:24:32Z</dcterms:created>
  <dcterms:modified xsi:type="dcterms:W3CDTF">2021-05-28T07:52:35Z</dcterms:modified>
</cp:coreProperties>
</file>