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Lst>
  <p:notesMasterIdLst>
    <p:notesMasterId r:id="rId13"/>
  </p:notesMasterIdLst>
  <p:handoutMasterIdLst>
    <p:handoutMasterId r:id="rId14"/>
  </p:handoutMasterIdLst>
  <p:sldIdLst>
    <p:sldId id="271" r:id="rId5"/>
    <p:sldId id="275" r:id="rId6"/>
    <p:sldId id="276" r:id="rId7"/>
    <p:sldId id="296" r:id="rId8"/>
    <p:sldId id="298" r:id="rId9"/>
    <p:sldId id="297" r:id="rId10"/>
    <p:sldId id="289" r:id="rId11"/>
    <p:sldId id="292" r:id="rId1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0A0F"/>
    <a:srgbClr val="683086"/>
    <a:srgbClr val="1A86D0"/>
    <a:srgbClr val="1FA1E5"/>
    <a:srgbClr val="9B008A"/>
    <a:srgbClr val="7800FF"/>
    <a:srgbClr val="8800D1"/>
    <a:srgbClr val="7B00AC"/>
    <a:srgbClr val="6E008E"/>
    <a:srgbClr val="8211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72080" autoAdjust="0"/>
  </p:normalViewPr>
  <p:slideViewPr>
    <p:cSldViewPr snapToGrid="0" snapToObjects="1">
      <p:cViewPr varScale="1">
        <p:scale>
          <a:sx n="49" d="100"/>
          <a:sy n="49" d="100"/>
        </p:scale>
        <p:origin x="12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90" d="100"/>
          <a:sy n="90" d="100"/>
        </p:scale>
        <p:origin x="2112" y="-1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t>07/05/2018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t>07/05/2018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3932707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lvl="0" indent="-171450">
              <a:buFont typeface="Arial" panose="020B0604020202020204" pitchFamily="34" charset="0"/>
              <a:buChar char="•"/>
            </a:pPr>
            <a:r>
              <a:rPr lang="fr-FR" dirty="0"/>
              <a:t>constituer une équipe pluridisciplinaire incluant  les disciplines d’enseignement général et les disciplines professionnelles. Elle donnera du sens aux apprentissages.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établir un calendrier de formation incluant les CCF ou les épreuves d’examens, les semaines d’alternance,  les temps forts de l’établissement de formation en lien avec l’activité du fleuriste (fêtes des mères, de la Saint Valentin, portes ouvertes…)</a:t>
            </a:r>
          </a:p>
          <a:p>
            <a:pPr marL="171450" lvl="0" indent="-171450">
              <a:buFont typeface="Arial" panose="020B0604020202020204" pitchFamily="34" charset="0"/>
              <a:buChar char="•"/>
            </a:pPr>
            <a:r>
              <a:rPr lang="fr-FR" dirty="0"/>
              <a:t>partir de la réalité des tâches effectuées en entreprise. De ce fait, il est intéressant, en LP,  de faire partir les élèves en PFMP dès que possible, même sur un temps très court (en respectant un minimum de 2 semaines.)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développer toutes les compétences du référentiel pour la fin du cycle de formation.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dirty="0"/>
              <a:t>Impliquer les</a:t>
            </a:r>
            <a:r>
              <a:rPr lang="fr-FR" baseline="0" dirty="0"/>
              <a:t> apprenants par une transparence des compétences visées. </a:t>
            </a: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34469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fr-FR" sz="1200" kern="1200" dirty="0" smtClean="0">
                <a:solidFill>
                  <a:schemeClr val="tx1"/>
                </a:solidFill>
                <a:effectLst/>
                <a:latin typeface="+mn-lt"/>
                <a:ea typeface="+mn-ea"/>
                <a:cs typeface="+mn-cs"/>
              </a:rPr>
              <a:t>Les temps forts au mois de sept, les tâches et activités, les compétences, les savoirs associés (</a:t>
            </a:r>
            <a:r>
              <a:rPr lang="fr-FR" sz="1200" kern="1200" dirty="0" err="1" smtClean="0">
                <a:solidFill>
                  <a:schemeClr val="tx1"/>
                </a:solidFill>
                <a:effectLst/>
                <a:latin typeface="+mn-lt"/>
                <a:ea typeface="+mn-ea"/>
                <a:cs typeface="+mn-cs"/>
              </a:rPr>
              <a:t>bota</a:t>
            </a:r>
            <a:r>
              <a:rPr lang="fr-FR" sz="1200" kern="1200" dirty="0" smtClean="0">
                <a:solidFill>
                  <a:schemeClr val="tx1"/>
                </a:solidFill>
                <a:effectLst/>
                <a:latin typeface="+mn-lt"/>
                <a:ea typeface="+mn-ea"/>
                <a:cs typeface="+mn-cs"/>
              </a:rPr>
              <a:t>, techno, arts appliqués, vente, </a:t>
            </a:r>
            <a:r>
              <a:rPr lang="fr-FR" sz="1200" kern="1200" dirty="0" err="1" smtClean="0">
                <a:solidFill>
                  <a:schemeClr val="tx1"/>
                </a:solidFill>
                <a:effectLst/>
                <a:latin typeface="+mn-lt"/>
                <a:ea typeface="+mn-ea"/>
                <a:cs typeface="+mn-cs"/>
              </a:rPr>
              <a:t>ejes</a:t>
            </a:r>
            <a:r>
              <a:rPr lang="fr-FR" sz="1200" kern="1200" dirty="0" smtClean="0">
                <a:solidFill>
                  <a:schemeClr val="tx1"/>
                </a:solidFill>
                <a:effectLst/>
                <a:latin typeface="+mn-lt"/>
                <a:ea typeface="+mn-ea"/>
                <a:cs typeface="+mn-cs"/>
              </a:rPr>
              <a:t>), à eux de construire ensemble une situation professionnelle avec un positionnement clair : une histoire qu’on construit, travail important et indispensable (on travaille chez et voila ce qui arrive). Ca donne du sens car on travaille dans le même entreprise et cadre sur 6 semaines par ex</a:t>
            </a:r>
          </a:p>
          <a:p>
            <a:r>
              <a:rPr lang="fr-FR" sz="1200" kern="1200" dirty="0" smtClean="0">
                <a:solidFill>
                  <a:schemeClr val="tx1"/>
                </a:solidFill>
                <a:effectLst/>
                <a:latin typeface="+mn-lt"/>
                <a:ea typeface="+mn-ea"/>
                <a:cs typeface="+mn-cs"/>
              </a:rPr>
              <a:t>Non obligatoire mais il faudra un document qui récapitule tout cela !</a:t>
            </a:r>
          </a:p>
          <a:p>
            <a:r>
              <a:rPr lang="fr-FR" sz="1200" kern="1200" dirty="0" smtClean="0">
                <a:solidFill>
                  <a:schemeClr val="tx1"/>
                </a:solidFill>
                <a:effectLst/>
                <a:latin typeface="+mn-lt"/>
                <a:ea typeface="+mn-ea"/>
                <a:cs typeface="+mn-cs"/>
              </a:rPr>
              <a:t>Une situation prof chaque semaine trop lourd à mettre en place</a:t>
            </a:r>
          </a:p>
          <a:p>
            <a:r>
              <a:rPr lang="fr-FR" sz="1200" kern="1200" dirty="0" smtClean="0">
                <a:solidFill>
                  <a:schemeClr val="tx1"/>
                </a:solidFill>
                <a:effectLst/>
                <a:latin typeface="+mn-lt"/>
                <a:ea typeface="+mn-ea"/>
                <a:cs typeface="+mn-cs"/>
              </a:rPr>
              <a:t>Ne pas garder la même situation prof sur 1 an (trop ennuyeux),</a:t>
            </a:r>
          </a:p>
          <a:p>
            <a:r>
              <a:rPr lang="fr-FR" sz="1200" kern="1200" dirty="0" smtClean="0">
                <a:solidFill>
                  <a:schemeClr val="tx1"/>
                </a:solidFill>
                <a:effectLst/>
                <a:latin typeface="+mn-lt"/>
                <a:ea typeface="+mn-ea"/>
                <a:cs typeface="+mn-cs"/>
              </a:rPr>
              <a:t>6 ou 7 situations professionnelles sur l’année.</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297649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2317010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a:t>CLIQUEZ ET MODIFIEZ LE TITRE</a:t>
            </a:r>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de fin - Contact">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6" name="Espace réservé du numéro de diapositive 5"/>
          <p:cNvSpPr>
            <a:spLocks noGrp="1"/>
          </p:cNvSpPr>
          <p:nvPr>
            <p:ph type="sldNum" sz="quarter" idx="4"/>
          </p:nvPr>
        </p:nvSpPr>
        <p:spPr>
          <a:xfrm>
            <a:off x="8197502" y="6390910"/>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cxnSp>
        <p:nvCxnSpPr>
          <p:cNvPr id="16" name="Connecteur droit 15"/>
          <p:cNvCxnSpPr/>
          <p:nvPr userDrawn="1"/>
        </p:nvCxnSpPr>
        <p:spPr>
          <a:xfrm>
            <a:off x="698885" y="5516417"/>
            <a:ext cx="629073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3" y="4489080"/>
            <a:ext cx="1519767" cy="102446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5" y="0"/>
            <a:ext cx="295" cy="550795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4322619" y="6336105"/>
            <a:ext cx="3432478" cy="365125"/>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FR" dirty="0">
              <a:solidFill>
                <a:srgbClr val="1B8ED9"/>
              </a:solidFill>
            </a:endParaRPr>
          </a:p>
          <a:p>
            <a:pPr>
              <a:lnSpc>
                <a:spcPts val="1320"/>
              </a:lnSpc>
            </a:pPr>
            <a:r>
              <a:rPr lang="fr-FR" dirty="0">
                <a:solidFill>
                  <a:schemeClr val="tx1">
                    <a:lumMod val="75000"/>
                    <a:lumOff val="25000"/>
                  </a:schemeClr>
                </a:solidFill>
              </a:rPr>
              <a:t>Séminaire national CAP </a:t>
            </a:r>
            <a:r>
              <a:rPr lang="fr-FR" dirty="0" smtClean="0">
                <a:solidFill>
                  <a:schemeClr val="tx1">
                    <a:lumMod val="75000"/>
                    <a:lumOff val="25000"/>
                  </a:schemeClr>
                </a:solidFill>
              </a:rPr>
              <a:t>Fleuriste</a:t>
            </a:r>
            <a:endParaRPr lang="fr-FR" dirty="0">
              <a:solidFill>
                <a:schemeClr val="tx1">
                  <a:lumMod val="75000"/>
                  <a:lumOff val="25000"/>
                </a:schemeClr>
              </a:solidFill>
            </a:endParaRPr>
          </a:p>
          <a:p>
            <a:endParaRPr lang="fr-FR" dirty="0"/>
          </a:p>
        </p:txBody>
      </p:sp>
      <p:pic>
        <p:nvPicPr>
          <p:cNvPr id="11" name="Image 10" descr="2017_MEN_horizontal_logo.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66933" y="6132905"/>
            <a:ext cx="146367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683086"/>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pPr algn="ctr"/>
            <a:r>
              <a:rPr lang="fr-FR" sz="3200" b="1" dirty="0"/>
              <a:t>Stratégie Globale de Formation</a:t>
            </a:r>
            <a:br>
              <a:rPr lang="fr-FR" sz="3200" b="1" dirty="0"/>
            </a:br>
            <a:r>
              <a:rPr lang="fr-FR" sz="3200" b="1" dirty="0" smtClean="0"/>
              <a:t/>
            </a:r>
            <a:br>
              <a:rPr lang="fr-FR" sz="3200" b="1" dirty="0" smtClean="0"/>
            </a:br>
            <a:r>
              <a:rPr lang="fr-FR" sz="3200" b="1" dirty="0" smtClean="0"/>
              <a:t>Certificat </a:t>
            </a:r>
            <a:r>
              <a:rPr lang="fr-FR" sz="3200" b="1" dirty="0"/>
              <a:t>d’aptitude professionnelle </a:t>
            </a:r>
            <a:r>
              <a:rPr lang="fr-FR" sz="4000" b="1" dirty="0">
                <a:solidFill>
                  <a:schemeClr val="tx2">
                    <a:lumMod val="75000"/>
                  </a:schemeClr>
                </a:solidFill>
              </a:rPr>
              <a:t>Fleuriste</a:t>
            </a:r>
            <a:endParaRPr lang="fr-FR" sz="4000" dirty="0"/>
          </a:p>
        </p:txBody>
      </p:sp>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spTree>
    <p:extLst>
      <p:ext uri="{BB962C8B-B14F-4D97-AF65-F5344CB8AC3E}">
        <p14:creationId xmlns:p14="http://schemas.microsoft.com/office/powerpoint/2010/main" val="513529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2</a:t>
            </a:fld>
            <a:endParaRPr lang="fr-FR" dirty="0"/>
          </a:p>
        </p:txBody>
      </p:sp>
      <p:sp>
        <p:nvSpPr>
          <p:cNvPr id="3" name="ZoneTexte 2"/>
          <p:cNvSpPr txBox="1"/>
          <p:nvPr/>
        </p:nvSpPr>
        <p:spPr>
          <a:xfrm>
            <a:off x="858495" y="1537676"/>
            <a:ext cx="7983940" cy="3416320"/>
          </a:xfrm>
          <a:prstGeom prst="rect">
            <a:avLst/>
          </a:prstGeom>
          <a:noFill/>
        </p:spPr>
        <p:txBody>
          <a:bodyPr wrap="square" rtlCol="0">
            <a:spAutoFit/>
          </a:bodyPr>
          <a:lstStyle/>
          <a:p>
            <a:r>
              <a:rPr lang="fr-FR" sz="2400" dirty="0"/>
              <a:t>              </a:t>
            </a:r>
            <a:r>
              <a:rPr lang="fr-FR" sz="2400" b="1" dirty="0"/>
              <a:t>Cette démarche implique </a:t>
            </a:r>
            <a:r>
              <a:rPr lang="fr-FR" sz="2400" b="1" dirty="0" smtClean="0"/>
              <a:t>notamment :</a:t>
            </a:r>
            <a:endParaRPr lang="fr-FR" sz="2400" b="1" dirty="0"/>
          </a:p>
          <a:p>
            <a:endParaRPr lang="fr-FR" sz="2400" b="1" dirty="0"/>
          </a:p>
          <a:p>
            <a:pPr marL="285750" lvl="0" indent="-285750" algn="just">
              <a:buFont typeface="Arial" panose="020B0604020202020204" pitchFamily="34" charset="0"/>
              <a:buChar char="•"/>
            </a:pPr>
            <a:r>
              <a:rPr lang="fr-FR" sz="2400" b="1" dirty="0"/>
              <a:t>Une transversalité pluridisciplinaire </a:t>
            </a:r>
            <a:r>
              <a:rPr lang="fr-FR" sz="2400" b="1" dirty="0" smtClean="0"/>
              <a:t>indispensable,</a:t>
            </a:r>
            <a:r>
              <a:rPr lang="fr-FR" sz="2400" b="1" dirty="0"/>
              <a:t> </a:t>
            </a:r>
          </a:p>
          <a:p>
            <a:pPr marL="285750" lvl="0" indent="-285750" algn="just">
              <a:buFont typeface="Arial" panose="020B0604020202020204" pitchFamily="34" charset="0"/>
              <a:buChar char="•"/>
            </a:pPr>
            <a:endParaRPr lang="fr-FR" sz="2400" b="1" dirty="0"/>
          </a:p>
          <a:p>
            <a:pPr marL="285750" lvl="0" indent="-285750" algn="just">
              <a:buFont typeface="Arial" panose="020B0604020202020204" pitchFamily="34" charset="0"/>
              <a:buChar char="•"/>
            </a:pPr>
            <a:r>
              <a:rPr lang="fr-FR" sz="2400" b="1" dirty="0"/>
              <a:t>Une logique de construction sur 2 ans </a:t>
            </a:r>
            <a:r>
              <a:rPr lang="fr-FR" sz="2400" b="1" dirty="0" smtClean="0"/>
              <a:t>(cycle </a:t>
            </a:r>
            <a:r>
              <a:rPr lang="fr-FR" sz="2400" b="1" dirty="0"/>
              <a:t>de formation</a:t>
            </a:r>
            <a:r>
              <a:rPr lang="fr-FR" sz="2400" b="1" dirty="0" smtClean="0"/>
              <a:t>),</a:t>
            </a:r>
            <a:r>
              <a:rPr lang="fr-FR" sz="2400" b="1" dirty="0"/>
              <a:t>  </a:t>
            </a:r>
          </a:p>
          <a:p>
            <a:pPr lvl="0" algn="just"/>
            <a:endParaRPr lang="fr-FR" sz="2400" b="1" dirty="0"/>
          </a:p>
          <a:p>
            <a:pPr marL="285750" lvl="0" indent="-285750" algn="just">
              <a:buFont typeface="Arial" panose="020B0604020202020204" pitchFamily="34" charset="0"/>
              <a:buChar char="•"/>
            </a:pPr>
            <a:r>
              <a:rPr lang="fr-FR" sz="2400" b="1" dirty="0"/>
              <a:t>Une innovation dans la réflexion didactique </a:t>
            </a:r>
            <a:r>
              <a:rPr lang="fr-FR" sz="2400" b="1" dirty="0" smtClean="0"/>
              <a:t>pédagogique,</a:t>
            </a:r>
            <a:r>
              <a:rPr lang="fr-FR" sz="2400" b="1" dirty="0"/>
              <a:t> </a:t>
            </a:r>
          </a:p>
          <a:p>
            <a:pPr marL="285750" lvl="0" indent="-285750" algn="just">
              <a:buFont typeface="Arial" panose="020B0604020202020204" pitchFamily="34" charset="0"/>
              <a:buChar char="•"/>
            </a:pPr>
            <a:endParaRPr lang="fr-FR" sz="2400" b="1" dirty="0"/>
          </a:p>
          <a:p>
            <a:pPr marL="285750" lvl="0" indent="-285750" algn="just">
              <a:buFont typeface="Arial" panose="020B0604020202020204" pitchFamily="34" charset="0"/>
              <a:buChar char="•"/>
            </a:pPr>
            <a:r>
              <a:rPr lang="fr-FR" sz="2400" b="1" dirty="0"/>
              <a:t>Des évaluations par </a:t>
            </a:r>
            <a:r>
              <a:rPr lang="fr-FR" sz="2400" b="1" dirty="0" smtClean="0"/>
              <a:t>compétences.</a:t>
            </a:r>
            <a:r>
              <a:rPr lang="fr-FR" sz="2400" b="1" dirty="0"/>
              <a:t> </a:t>
            </a:r>
          </a:p>
        </p:txBody>
      </p:sp>
      <p:sp>
        <p:nvSpPr>
          <p:cNvPr id="4" name="ZoneTexte 3"/>
          <p:cNvSpPr txBox="1"/>
          <p:nvPr/>
        </p:nvSpPr>
        <p:spPr>
          <a:xfrm>
            <a:off x="914400" y="152651"/>
            <a:ext cx="7058250" cy="461665"/>
          </a:xfrm>
          <a:prstGeom prst="rect">
            <a:avLst/>
          </a:prstGeom>
          <a:noFill/>
        </p:spPr>
        <p:txBody>
          <a:bodyPr wrap="square" rtlCol="0">
            <a:spAutoFit/>
          </a:bodyPr>
          <a:lstStyle/>
          <a:p>
            <a:pPr algn="ctr"/>
            <a:r>
              <a:rPr lang="fr-FR" sz="2400" b="1" dirty="0"/>
              <a:t>Stratégie Globale de Formation</a:t>
            </a:r>
          </a:p>
        </p:txBody>
      </p:sp>
    </p:spTree>
    <p:extLst>
      <p:ext uri="{BB962C8B-B14F-4D97-AF65-F5344CB8AC3E}">
        <p14:creationId xmlns:p14="http://schemas.microsoft.com/office/powerpoint/2010/main" val="277990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3</a:t>
            </a:fld>
            <a:endParaRPr lang="fr-FR" dirty="0"/>
          </a:p>
        </p:txBody>
      </p:sp>
      <p:sp>
        <p:nvSpPr>
          <p:cNvPr id="3" name="ZoneTexte 2"/>
          <p:cNvSpPr txBox="1"/>
          <p:nvPr/>
        </p:nvSpPr>
        <p:spPr>
          <a:xfrm>
            <a:off x="739757" y="1045836"/>
            <a:ext cx="7659684" cy="4708981"/>
          </a:xfrm>
          <a:prstGeom prst="rect">
            <a:avLst/>
          </a:prstGeom>
          <a:noFill/>
        </p:spPr>
        <p:txBody>
          <a:bodyPr wrap="square" rtlCol="0">
            <a:spAutoFit/>
          </a:bodyPr>
          <a:lstStyle/>
          <a:p>
            <a:r>
              <a:rPr lang="fr-FR" sz="2400" dirty="0"/>
              <a:t>                                     </a:t>
            </a:r>
            <a:r>
              <a:rPr lang="fr-FR" sz="2400" dirty="0" smtClean="0"/>
              <a:t>Le processus</a:t>
            </a:r>
            <a:r>
              <a:rPr lang="fr-FR" sz="2400" dirty="0"/>
              <a:t> </a:t>
            </a:r>
          </a:p>
          <a:p>
            <a:endParaRPr lang="fr-FR" sz="2400" dirty="0"/>
          </a:p>
          <a:p>
            <a:pPr>
              <a:lnSpc>
                <a:spcPct val="150000"/>
              </a:lnSpc>
            </a:pPr>
            <a:r>
              <a:rPr lang="fr-FR" sz="2400" dirty="0"/>
              <a:t>    </a:t>
            </a:r>
            <a:r>
              <a:rPr lang="fr-FR" sz="2400" dirty="0" smtClean="0"/>
              <a:t>Pour </a:t>
            </a:r>
            <a:r>
              <a:rPr lang="fr-FR" sz="2400" dirty="0"/>
              <a:t>chaque pôle :</a:t>
            </a:r>
          </a:p>
          <a:p>
            <a:pPr marL="285750" lvl="0" indent="-285750">
              <a:lnSpc>
                <a:spcPct val="150000"/>
              </a:lnSpc>
              <a:buFont typeface="Arial" panose="020B0604020202020204" pitchFamily="34" charset="0"/>
              <a:buChar char="•"/>
            </a:pPr>
            <a:r>
              <a:rPr lang="fr-FR" sz="2400" dirty="0"/>
              <a:t>Construire des situations professionnelles en lien avec le métier de </a:t>
            </a:r>
            <a:r>
              <a:rPr lang="fr-FR" sz="2400" dirty="0" smtClean="0"/>
              <a:t>fleuriste,</a:t>
            </a:r>
            <a:endParaRPr lang="fr-FR" sz="2400" dirty="0"/>
          </a:p>
          <a:p>
            <a:pPr marL="285750" lvl="0" indent="-285750">
              <a:lnSpc>
                <a:spcPct val="150000"/>
              </a:lnSpc>
              <a:buFont typeface="Arial" panose="020B0604020202020204" pitchFamily="34" charset="0"/>
              <a:buChar char="•"/>
            </a:pPr>
            <a:r>
              <a:rPr lang="fr-FR" sz="2400" dirty="0"/>
              <a:t>Faire apparaître les objectifs visés, les compétences à développer dans le cadre d’une progression </a:t>
            </a:r>
            <a:r>
              <a:rPr lang="fr-FR" sz="2400" dirty="0" smtClean="0"/>
              <a:t>réfléchie</a:t>
            </a:r>
          </a:p>
          <a:p>
            <a:pPr marL="285750" indent="-285750">
              <a:lnSpc>
                <a:spcPct val="150000"/>
              </a:lnSpc>
              <a:buFont typeface="Arial" panose="020B0604020202020204" pitchFamily="34" charset="0"/>
              <a:buChar char="•"/>
            </a:pPr>
            <a:r>
              <a:rPr lang="fr-FR" sz="2400" dirty="0"/>
              <a:t>6 ou 7 situations professionnelles sur l’année.</a:t>
            </a:r>
          </a:p>
          <a:p>
            <a:pPr marL="285750" lvl="0" indent="-285750">
              <a:lnSpc>
                <a:spcPct val="150000"/>
              </a:lnSpc>
              <a:buFont typeface="Arial" panose="020B0604020202020204" pitchFamily="34" charset="0"/>
              <a:buChar char="•"/>
            </a:pPr>
            <a:endParaRPr lang="fr-FR" sz="2400" dirty="0"/>
          </a:p>
        </p:txBody>
      </p:sp>
      <p:sp>
        <p:nvSpPr>
          <p:cNvPr id="4" name="ZoneTexte 3"/>
          <p:cNvSpPr txBox="1"/>
          <p:nvPr/>
        </p:nvSpPr>
        <p:spPr>
          <a:xfrm>
            <a:off x="427101" y="584171"/>
            <a:ext cx="7644984" cy="461665"/>
          </a:xfrm>
          <a:prstGeom prst="rect">
            <a:avLst/>
          </a:prstGeom>
          <a:noFill/>
        </p:spPr>
        <p:txBody>
          <a:bodyPr wrap="square" rtlCol="0">
            <a:spAutoFit/>
          </a:bodyPr>
          <a:lstStyle/>
          <a:p>
            <a:pPr algn="ctr"/>
            <a:r>
              <a:rPr lang="fr-FR" sz="2400" b="1" dirty="0"/>
              <a:t>Stratégie Globale de Formation</a:t>
            </a:r>
          </a:p>
        </p:txBody>
      </p:sp>
    </p:spTree>
    <p:extLst>
      <p:ext uri="{BB962C8B-B14F-4D97-AF65-F5344CB8AC3E}">
        <p14:creationId xmlns:p14="http://schemas.microsoft.com/office/powerpoint/2010/main" val="80470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4</a:t>
            </a:fld>
            <a:endParaRPr lang="fr-FR" dirty="0"/>
          </a:p>
        </p:txBody>
      </p:sp>
      <p:sp>
        <p:nvSpPr>
          <p:cNvPr id="3" name="ZoneTexte 2"/>
          <p:cNvSpPr txBox="1"/>
          <p:nvPr/>
        </p:nvSpPr>
        <p:spPr>
          <a:xfrm>
            <a:off x="1146629" y="420914"/>
            <a:ext cx="6386285" cy="461665"/>
          </a:xfrm>
          <a:prstGeom prst="rect">
            <a:avLst/>
          </a:prstGeom>
          <a:noFill/>
        </p:spPr>
        <p:txBody>
          <a:bodyPr wrap="square" rtlCol="0">
            <a:spAutoFit/>
          </a:bodyPr>
          <a:lstStyle/>
          <a:p>
            <a:r>
              <a:rPr lang="fr-FR" sz="2400" b="1" dirty="0"/>
              <a:t>Stratégie globale de formation: </a:t>
            </a:r>
            <a:r>
              <a:rPr lang="fr-FR" dirty="0"/>
              <a:t>un exemple</a:t>
            </a:r>
          </a:p>
        </p:txBody>
      </p:sp>
      <p:graphicFrame>
        <p:nvGraphicFramePr>
          <p:cNvPr id="4" name="Tableau 3"/>
          <p:cNvGraphicFramePr>
            <a:graphicFrameLocks noGrp="1"/>
          </p:cNvGraphicFramePr>
          <p:nvPr>
            <p:extLst>
              <p:ext uri="{D42A27DB-BD31-4B8C-83A1-F6EECF244321}">
                <p14:modId xmlns:p14="http://schemas.microsoft.com/office/powerpoint/2010/main" val="815681540"/>
              </p:ext>
            </p:extLst>
          </p:nvPr>
        </p:nvGraphicFramePr>
        <p:xfrm>
          <a:off x="429837" y="1019346"/>
          <a:ext cx="8316686" cy="4830198"/>
        </p:xfrm>
        <a:graphic>
          <a:graphicData uri="http://schemas.openxmlformats.org/drawingml/2006/table">
            <a:tbl>
              <a:tblPr firstRow="1" firstCol="1" lastRow="1" lastCol="1" bandRow="1" bandCol="1">
                <a:tableStyleId>{5C22544A-7EE6-4342-B048-85BDC9FD1C3A}</a:tableStyleId>
              </a:tblPr>
              <a:tblGrid>
                <a:gridCol w="1268335">
                  <a:extLst>
                    <a:ext uri="{9D8B030D-6E8A-4147-A177-3AD203B41FA5}">
                      <a16:colId xmlns:a16="http://schemas.microsoft.com/office/drawing/2014/main" val="3825802443"/>
                    </a:ext>
                  </a:extLst>
                </a:gridCol>
                <a:gridCol w="1652989">
                  <a:extLst>
                    <a:ext uri="{9D8B030D-6E8A-4147-A177-3AD203B41FA5}">
                      <a16:colId xmlns:a16="http://schemas.microsoft.com/office/drawing/2014/main" val="4159767120"/>
                    </a:ext>
                  </a:extLst>
                </a:gridCol>
                <a:gridCol w="2102462">
                  <a:extLst>
                    <a:ext uri="{9D8B030D-6E8A-4147-A177-3AD203B41FA5}">
                      <a16:colId xmlns:a16="http://schemas.microsoft.com/office/drawing/2014/main" val="406906512"/>
                    </a:ext>
                  </a:extLst>
                </a:gridCol>
                <a:gridCol w="1867184">
                  <a:extLst>
                    <a:ext uri="{9D8B030D-6E8A-4147-A177-3AD203B41FA5}">
                      <a16:colId xmlns:a16="http://schemas.microsoft.com/office/drawing/2014/main" val="79761614"/>
                    </a:ext>
                  </a:extLst>
                </a:gridCol>
                <a:gridCol w="1425716">
                  <a:extLst>
                    <a:ext uri="{9D8B030D-6E8A-4147-A177-3AD203B41FA5}">
                      <a16:colId xmlns:a16="http://schemas.microsoft.com/office/drawing/2014/main" val="581360265"/>
                    </a:ext>
                  </a:extLst>
                </a:gridCol>
              </a:tblGrid>
              <a:tr h="539633">
                <a:tc rowSpan="5">
                  <a:txBody>
                    <a:bodyPr/>
                    <a:lstStyle/>
                    <a:p>
                      <a:pPr algn="ctr">
                        <a:spcAft>
                          <a:spcPts val="0"/>
                        </a:spcAft>
                      </a:pPr>
                      <a:r>
                        <a:rPr lang="fr-FR" sz="1400" dirty="0">
                          <a:effectLst/>
                        </a:rPr>
                        <a:t>36</a:t>
                      </a:r>
                    </a:p>
                    <a:p>
                      <a:pPr algn="ctr">
                        <a:spcAft>
                          <a:spcPts val="0"/>
                        </a:spcAft>
                      </a:pPr>
                      <a:endParaRPr lang="fr-FR" sz="1400" dirty="0">
                        <a:effectLst/>
                      </a:endParaRPr>
                    </a:p>
                    <a:p>
                      <a:pPr algn="ctr">
                        <a:spcAft>
                          <a:spcPts val="0"/>
                        </a:spcAft>
                      </a:pPr>
                      <a:r>
                        <a:rPr lang="fr-FR" sz="1400" u="sng" dirty="0">
                          <a:effectLst/>
                        </a:rPr>
                        <a:t>03 Septembre </a:t>
                      </a:r>
                      <a:endParaRPr lang="fr-FR" sz="1400" dirty="0">
                        <a:effectLst/>
                      </a:endParaRPr>
                    </a:p>
                    <a:p>
                      <a:pPr algn="ctr">
                        <a:spcAft>
                          <a:spcPts val="0"/>
                        </a:spcAft>
                      </a:pPr>
                      <a:r>
                        <a:rPr lang="fr-FR" sz="1400" u="none" strike="noStrike" dirty="0">
                          <a:effectLst/>
                        </a:rPr>
                        <a:t>  </a:t>
                      </a:r>
                      <a:r>
                        <a:rPr lang="fr-FR" sz="1400" dirty="0">
                          <a:effectLst/>
                        </a:rPr>
                        <a:t>Fêtes calendaires</a:t>
                      </a:r>
                    </a:p>
                    <a:p>
                      <a:pPr algn="ctr">
                        <a:spcAft>
                          <a:spcPts val="0"/>
                        </a:spcAft>
                      </a:pPr>
                      <a:r>
                        <a:rPr lang="fr-FR" sz="1400" dirty="0" smtClean="0">
                          <a:effectLst/>
                        </a:rPr>
                        <a:t>(saint </a:t>
                      </a:r>
                      <a:r>
                        <a:rPr lang="fr-FR" sz="1400" dirty="0">
                          <a:effectLst/>
                        </a:rPr>
                        <a:t>Fiacre, sainte Fleur,  Toussaint)</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5">
                  <a:txBody>
                    <a:bodyPr/>
                    <a:lstStyle/>
                    <a:p>
                      <a:pPr algn="l">
                        <a:spcAft>
                          <a:spcPts val="0"/>
                        </a:spcAft>
                      </a:pPr>
                      <a:r>
                        <a:rPr lang="fr-FR" sz="1400" dirty="0">
                          <a:effectLst/>
                        </a:rPr>
                        <a:t>Réception des végétaux et des produits.</a:t>
                      </a: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5">
                  <a:txBody>
                    <a:bodyPr/>
                    <a:lstStyle/>
                    <a:p>
                      <a:pPr algn="just">
                        <a:spcAft>
                          <a:spcPts val="0"/>
                        </a:spcAft>
                      </a:pPr>
                      <a:r>
                        <a:rPr lang="fr-FR" sz="1400" dirty="0">
                          <a:effectLst/>
                        </a:rPr>
                        <a:t>Contrôler la quantité et la qualité des végétaux et des produits.</a:t>
                      </a:r>
                    </a:p>
                    <a:p>
                      <a:pPr algn="just">
                        <a:spcAft>
                          <a:spcPts val="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b="0" kern="1200" dirty="0">
                          <a:solidFill>
                            <a:schemeClr val="dk1"/>
                          </a:solidFill>
                          <a:effectLst/>
                          <a:latin typeface="+mn-lt"/>
                          <a:ea typeface="+mn-ea"/>
                          <a:cs typeface="+mn-cs"/>
                        </a:rPr>
                        <a:t>BOTANIQUE APPLIQUEE A LA PROFESSION</a:t>
                      </a: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conditions d’entretien et de stockage des fleurs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2089683653"/>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TECHNOLOGIE ET ENVIRONNEMENT PROFESSIONNEL</a:t>
                      </a: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 métier de fleuriste</a:t>
                      </a:r>
                    </a:p>
                    <a:p>
                      <a:pPr algn="ct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4088999477"/>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Bef>
                          <a:spcPts val="1200"/>
                        </a:spcBef>
                        <a:spcAft>
                          <a:spcPts val="300"/>
                        </a:spcAft>
                      </a:pPr>
                      <a:r>
                        <a:rPr lang="fr-FR" sz="1200" kern="1400">
                          <a:effectLst/>
                        </a:rPr>
                        <a:t>ARTS APPLIQUEES A LA PROFESSION</a:t>
                      </a:r>
                      <a:endParaRPr lang="fr-FR" sz="1200" b="1" kern="14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Savoirs fondamentaux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2224253607"/>
                  </a:ext>
                </a:extLst>
              </a:tr>
              <a:tr h="529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bases de la communication écrite et orale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1006743951"/>
                  </a:ext>
                </a:extLst>
              </a:tr>
              <a:tr h="35290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EJES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a:effectLst/>
                        </a:rPr>
                        <a:t>Les formes juridiques de l’entreprise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534388621"/>
                  </a:ext>
                </a:extLst>
              </a:tr>
              <a:tr h="641972">
                <a:tc rowSpan="4">
                  <a:txBody>
                    <a:bodyPr/>
                    <a:lstStyle/>
                    <a:p>
                      <a:pPr algn="ctr">
                        <a:spcAft>
                          <a:spcPts val="0"/>
                        </a:spcAft>
                      </a:pPr>
                      <a:endParaRPr lang="fr-FR" sz="1400" dirty="0">
                        <a:effectLst/>
                      </a:endParaRPr>
                    </a:p>
                    <a:p>
                      <a:pPr algn="ctr">
                        <a:spcAft>
                          <a:spcPts val="0"/>
                        </a:spcAft>
                      </a:pPr>
                      <a:r>
                        <a:rPr lang="fr-FR" sz="1400" dirty="0">
                          <a:effectLst/>
                        </a:rPr>
                        <a:t>37</a:t>
                      </a:r>
                    </a:p>
                    <a:p>
                      <a:pPr algn="ctr">
                        <a:spcAft>
                          <a:spcPts val="0"/>
                        </a:spcAft>
                      </a:pPr>
                      <a:r>
                        <a:rPr lang="fr-FR" sz="1400" dirty="0">
                          <a:effectLst/>
                        </a:rPr>
                        <a:t> </a:t>
                      </a:r>
                    </a:p>
                    <a:p>
                      <a:pPr algn="ctr">
                        <a:spcAft>
                          <a:spcPts val="0"/>
                        </a:spcAft>
                      </a:pPr>
                      <a:r>
                        <a:rPr lang="fr-FR" sz="1400" u="sng" dirty="0">
                          <a:effectLst/>
                        </a:rPr>
                        <a:t>10  Septembre</a:t>
                      </a:r>
                      <a:r>
                        <a:rPr lang="fr-FR" sz="1400" u="none" strike="noStrike" dirty="0">
                          <a:effectLst/>
                        </a:rPr>
                        <a:t> </a:t>
                      </a:r>
                      <a:endParaRPr lang="fr-FR" sz="1400" dirty="0">
                        <a:effectLst/>
                      </a:endParaRPr>
                    </a:p>
                    <a:p>
                      <a:pPr algn="ctr">
                        <a:spcAft>
                          <a:spcPts val="0"/>
                        </a:spcAft>
                      </a:pPr>
                      <a:r>
                        <a:rPr lang="fr-FR" sz="1400" dirty="0">
                          <a:effectLst/>
                        </a:rPr>
                        <a:t>Fêtes calendaires</a:t>
                      </a:r>
                    </a:p>
                    <a:p>
                      <a:pPr algn="ctr">
                        <a:spcAft>
                          <a:spcPts val="0"/>
                        </a:spcAft>
                      </a:pPr>
                      <a:r>
                        <a:rPr lang="fr-FR" sz="1400" dirty="0" smtClean="0">
                          <a:effectLst/>
                        </a:rPr>
                        <a:t>(saint </a:t>
                      </a:r>
                      <a:r>
                        <a:rPr lang="fr-FR" sz="1400" dirty="0">
                          <a:effectLst/>
                        </a:rPr>
                        <a:t>Fiacre, sainte Fleur,  Toussaint)</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4">
                  <a:txBody>
                    <a:bodyPr/>
                    <a:lstStyle/>
                    <a:p>
                      <a:pPr algn="l">
                        <a:spcAft>
                          <a:spcPts val="0"/>
                        </a:spcAft>
                      </a:pPr>
                      <a:r>
                        <a:rPr lang="fr-FR" sz="1400" dirty="0">
                          <a:effectLst/>
                        </a:rPr>
                        <a:t>Nettoyage des zones de réception, de stockage et des contenants.</a:t>
                      </a:r>
                    </a:p>
                    <a:p>
                      <a:pPr algn="l">
                        <a:spcAft>
                          <a:spcPts val="0"/>
                        </a:spcAft>
                      </a:pPr>
                      <a:r>
                        <a:rPr lang="fr-FR" sz="1400" dirty="0">
                          <a:effectLst/>
                        </a:rPr>
                        <a:t>Préparation des végétaux.</a:t>
                      </a:r>
                    </a:p>
                    <a:p>
                      <a:pPr marL="228600"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rowSpan="4">
                  <a:txBody>
                    <a:bodyPr/>
                    <a:lstStyle/>
                    <a:p>
                      <a:pPr algn="just">
                        <a:spcAft>
                          <a:spcPts val="0"/>
                        </a:spcAft>
                      </a:pPr>
                      <a:r>
                        <a:rPr lang="fr-FR" sz="1400" dirty="0">
                          <a:effectLst/>
                        </a:rPr>
                        <a:t>Contrôler la quantité et la qualité des végétaux et des produits.</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spcAft>
                          <a:spcPts val="0"/>
                        </a:spcAft>
                      </a:pPr>
                      <a:r>
                        <a:rPr lang="fr-FR" sz="1200">
                          <a:effectLst/>
                        </a:rPr>
                        <a:t>La matière d’œuvre </a:t>
                      </a:r>
                    </a:p>
                    <a:p>
                      <a:pPr>
                        <a:spcAft>
                          <a:spcPts val="0"/>
                        </a:spcAft>
                      </a:pPr>
                      <a:r>
                        <a:rPr lang="fr-FR" sz="1200">
                          <a:effectLst/>
                        </a:rPr>
                        <a:t> </a:t>
                      </a:r>
                      <a:endParaRPr lang="fr-FR" sz="1200">
                        <a:solidFill>
                          <a:srgbClr val="000000"/>
                        </a:solidFill>
                        <a:effectLst/>
                        <a:latin typeface="Arial" panose="020B0604020202020204" pitchFamily="34" charset="0"/>
                        <a:ea typeface="Calibri" panose="020F0502020204030204" pitchFamily="34"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1241574942"/>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spcAft>
                          <a:spcPts val="0"/>
                        </a:spcAft>
                      </a:pPr>
                      <a:r>
                        <a:rPr lang="fr-FR" sz="1200">
                          <a:effectLst/>
                        </a:rPr>
                        <a:t>L’environnement professionnel</a:t>
                      </a:r>
                    </a:p>
                    <a:p>
                      <a:pP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975570851"/>
                  </a:ext>
                </a:extLst>
              </a:tr>
              <a:tr h="53963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ARTS APPLIQUEES A LA PROFESSION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2923350295"/>
                  </a:ext>
                </a:extLst>
              </a:tr>
              <a:tr h="529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kern="1200" dirty="0">
                          <a:solidFill>
                            <a:schemeClr val="dk1"/>
                          </a:solidFill>
                          <a:effectLst/>
                          <a:latin typeface="+mn-lt"/>
                          <a:ea typeface="+mn-ea"/>
                          <a:cs typeface="+mn-cs"/>
                        </a:rPr>
                        <a:t>VENTE</a:t>
                      </a:r>
                    </a:p>
                  </a:txBody>
                  <a:tcPr marL="18305" marR="18305" marT="0" marB="0" anchor="ctr">
                    <a:solidFill>
                      <a:schemeClr val="accent2">
                        <a:lumMod val="60000"/>
                        <a:lumOff val="40000"/>
                      </a:schemeClr>
                    </a:solidFill>
                  </a:tcPr>
                </a:tc>
                <a:tc>
                  <a:txBody>
                    <a:bodyPr/>
                    <a:lstStyle/>
                    <a:p>
                      <a:pPr algn="ctr">
                        <a:spcAft>
                          <a:spcPts val="0"/>
                        </a:spcAft>
                      </a:pPr>
                      <a:r>
                        <a:rPr lang="fr-FR" sz="1200" dirty="0">
                          <a:effectLst/>
                        </a:rPr>
                        <a:t>Les bases de la communication écrite et orale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305" marR="18305" marT="0" marB="0" anchor="ctr">
                    <a:solidFill>
                      <a:schemeClr val="accent2">
                        <a:lumMod val="60000"/>
                        <a:lumOff val="40000"/>
                      </a:schemeClr>
                    </a:solidFill>
                  </a:tcPr>
                </a:tc>
                <a:extLst>
                  <a:ext uri="{0D108BD9-81ED-4DB2-BD59-A6C34878D82A}">
                    <a16:rowId xmlns:a16="http://schemas.microsoft.com/office/drawing/2014/main" val="2868355081"/>
                  </a:ext>
                </a:extLst>
              </a:tr>
            </a:tbl>
          </a:graphicData>
        </a:graphic>
      </p:graphicFrame>
    </p:spTree>
    <p:extLst>
      <p:ext uri="{BB962C8B-B14F-4D97-AF65-F5344CB8AC3E}">
        <p14:creationId xmlns:p14="http://schemas.microsoft.com/office/powerpoint/2010/main" val="76338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5</a:t>
            </a:fld>
            <a:endParaRPr lang="fr-FR" dirty="0"/>
          </a:p>
        </p:txBody>
      </p:sp>
      <p:sp>
        <p:nvSpPr>
          <p:cNvPr id="3" name="ZoneTexte 2"/>
          <p:cNvSpPr txBox="1"/>
          <p:nvPr/>
        </p:nvSpPr>
        <p:spPr>
          <a:xfrm>
            <a:off x="2013156" y="1395"/>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graphicFrame>
        <p:nvGraphicFramePr>
          <p:cNvPr id="4" name="Tableau 3"/>
          <p:cNvGraphicFramePr>
            <a:graphicFrameLocks noGrp="1"/>
          </p:cNvGraphicFramePr>
          <p:nvPr>
            <p:extLst>
              <p:ext uri="{D42A27DB-BD31-4B8C-83A1-F6EECF244321}">
                <p14:modId xmlns:p14="http://schemas.microsoft.com/office/powerpoint/2010/main" val="2931869223"/>
              </p:ext>
            </p:extLst>
          </p:nvPr>
        </p:nvGraphicFramePr>
        <p:xfrm>
          <a:off x="217715" y="463060"/>
          <a:ext cx="8810176" cy="6292974"/>
        </p:xfrm>
        <a:graphic>
          <a:graphicData uri="http://schemas.openxmlformats.org/drawingml/2006/table">
            <a:tbl>
              <a:tblPr firstRow="1" firstCol="1" lastRow="1" lastCol="1" bandRow="1" bandCol="1">
                <a:tableStyleId>{5C22544A-7EE6-4342-B048-85BDC9FD1C3A}</a:tableStyleId>
              </a:tblPr>
              <a:tblGrid>
                <a:gridCol w="1349829">
                  <a:extLst>
                    <a:ext uri="{9D8B030D-6E8A-4147-A177-3AD203B41FA5}">
                      <a16:colId xmlns:a16="http://schemas.microsoft.com/office/drawing/2014/main" val="2034030950"/>
                    </a:ext>
                  </a:extLst>
                </a:gridCol>
                <a:gridCol w="1407886">
                  <a:extLst>
                    <a:ext uri="{9D8B030D-6E8A-4147-A177-3AD203B41FA5}">
                      <a16:colId xmlns:a16="http://schemas.microsoft.com/office/drawing/2014/main" val="830344113"/>
                    </a:ext>
                  </a:extLst>
                </a:gridCol>
                <a:gridCol w="1973942">
                  <a:extLst>
                    <a:ext uri="{9D8B030D-6E8A-4147-A177-3AD203B41FA5}">
                      <a16:colId xmlns:a16="http://schemas.microsoft.com/office/drawing/2014/main" val="3656647245"/>
                    </a:ext>
                  </a:extLst>
                </a:gridCol>
                <a:gridCol w="1625600">
                  <a:extLst>
                    <a:ext uri="{9D8B030D-6E8A-4147-A177-3AD203B41FA5}">
                      <a16:colId xmlns:a16="http://schemas.microsoft.com/office/drawing/2014/main" val="1643418021"/>
                    </a:ext>
                  </a:extLst>
                </a:gridCol>
                <a:gridCol w="2452919">
                  <a:extLst>
                    <a:ext uri="{9D8B030D-6E8A-4147-A177-3AD203B41FA5}">
                      <a16:colId xmlns:a16="http://schemas.microsoft.com/office/drawing/2014/main" val="2093644265"/>
                    </a:ext>
                  </a:extLst>
                </a:gridCol>
              </a:tblGrid>
              <a:tr h="709146">
                <a:tc rowSpan="5">
                  <a:txBody>
                    <a:bodyPr/>
                    <a:lstStyle/>
                    <a:p>
                      <a:pPr algn="ctr">
                        <a:spcAft>
                          <a:spcPts val="0"/>
                        </a:spcAft>
                      </a:pPr>
                      <a:r>
                        <a:rPr lang="fr-FR" sz="1400" dirty="0">
                          <a:effectLst/>
                        </a:rPr>
                        <a:t>38</a:t>
                      </a:r>
                    </a:p>
                    <a:p>
                      <a:pPr algn="ctr">
                        <a:spcAft>
                          <a:spcPts val="0"/>
                        </a:spcAft>
                      </a:pPr>
                      <a:endParaRPr lang="fr-FR" sz="1400" dirty="0">
                        <a:effectLst/>
                      </a:endParaRPr>
                    </a:p>
                    <a:p>
                      <a:pPr algn="ctr">
                        <a:spcAft>
                          <a:spcPts val="0"/>
                        </a:spcAft>
                      </a:pPr>
                      <a:r>
                        <a:rPr lang="fr-FR" sz="1400" u="sng" dirty="0">
                          <a:effectLst/>
                        </a:rPr>
                        <a:t>17 Septembre</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professionnelles ou manifestations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l">
                        <a:spcAft>
                          <a:spcPts val="0"/>
                        </a:spcAft>
                      </a:pPr>
                      <a:r>
                        <a:rPr lang="fr-FR" sz="1400" dirty="0">
                          <a:effectLst/>
                        </a:rPr>
                        <a:t>Exécution des travaux </a:t>
                      </a:r>
                      <a:r>
                        <a:rPr lang="fr-FR" sz="1400" dirty="0" smtClean="0">
                          <a:effectLst/>
                        </a:rPr>
                        <a:t>courants.</a:t>
                      </a:r>
                      <a:endParaRPr lang="fr-FR" sz="1400" dirty="0">
                        <a:effectLst/>
                      </a:endParaRP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just">
                        <a:spcAft>
                          <a:spcPts val="0"/>
                        </a:spcAft>
                      </a:pPr>
                      <a:r>
                        <a:rPr lang="fr-FR" sz="1400" dirty="0">
                          <a:effectLst/>
                        </a:rPr>
                        <a:t>Préparer les végétaux et les produits en vue de leur stockage et/ou de leur transformation</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3057309850"/>
                  </a:ext>
                </a:extLst>
              </a:tr>
              <a:tr h="69212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spcAft>
                          <a:spcPts val="0"/>
                        </a:spcAft>
                      </a:pPr>
                      <a:r>
                        <a:rPr lang="fr-FR" sz="1200">
                          <a:effectLst/>
                        </a:rPr>
                        <a:t>Les conditions d’entretien et de stockage des fleurs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579544778"/>
                  </a:ext>
                </a:extLst>
              </a:tr>
              <a:tr h="50421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Savoirs fondamentaux</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2911928858"/>
                  </a:ext>
                </a:extLst>
              </a:tr>
              <a:tr h="53186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bases de la communication écrite et orale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1858527377"/>
                  </a:ext>
                </a:extLst>
              </a:tr>
              <a:tr h="70914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EJES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3681385302"/>
                  </a:ext>
                </a:extLst>
              </a:tr>
              <a:tr h="709146">
                <a:tc rowSpan="5">
                  <a:txBody>
                    <a:bodyPr/>
                    <a:lstStyle/>
                    <a:p>
                      <a:pPr algn="ctr">
                        <a:spcAft>
                          <a:spcPts val="0"/>
                        </a:spcAft>
                      </a:pPr>
                      <a:r>
                        <a:rPr lang="fr-FR" sz="1400" dirty="0">
                          <a:effectLst/>
                        </a:rPr>
                        <a:t>39 </a:t>
                      </a:r>
                    </a:p>
                    <a:p>
                      <a:pPr algn="ctr">
                        <a:spcAft>
                          <a:spcPts val="0"/>
                        </a:spcAft>
                      </a:pPr>
                      <a:r>
                        <a:rPr lang="fr-FR" sz="1400" dirty="0">
                          <a:effectLst/>
                        </a:rPr>
                        <a:t> </a:t>
                      </a:r>
                    </a:p>
                    <a:p>
                      <a:pPr algn="ctr">
                        <a:spcAft>
                          <a:spcPts val="0"/>
                        </a:spcAft>
                      </a:pPr>
                      <a:r>
                        <a:rPr lang="fr-FR" sz="1400" u="sng" dirty="0">
                          <a:effectLst/>
                        </a:rPr>
                        <a:t>24 Septembre </a:t>
                      </a:r>
                      <a:endParaRPr lang="fr-FR" sz="1400" dirty="0">
                        <a:effectLst/>
                      </a:endParaRPr>
                    </a:p>
                    <a:p>
                      <a:pPr algn="ctr">
                        <a:spcAft>
                          <a:spcPts val="0"/>
                        </a:spcAft>
                      </a:pPr>
                      <a:r>
                        <a:rPr lang="fr-FR" sz="1400" dirty="0">
                          <a:effectLst/>
                        </a:rPr>
                        <a:t> </a:t>
                      </a:r>
                    </a:p>
                    <a:p>
                      <a:pPr algn="ctr">
                        <a:spcAft>
                          <a:spcPts val="0"/>
                        </a:spcAft>
                      </a:pPr>
                      <a:r>
                        <a:rPr lang="fr-FR" sz="1400" dirty="0">
                          <a:effectLst/>
                        </a:rPr>
                        <a:t>Rencontres de professionnels ou manifestations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rowSpan="5">
                  <a:txBody>
                    <a:bodyPr/>
                    <a:lstStyle/>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 </a:t>
                      </a:r>
                    </a:p>
                    <a:p>
                      <a:pPr algn="l">
                        <a:spcAft>
                          <a:spcPts val="0"/>
                        </a:spcAft>
                      </a:pPr>
                      <a:r>
                        <a:rPr lang="fr-FR" sz="1400" dirty="0">
                          <a:effectLst/>
                        </a:rPr>
                        <a:t>Exécution des travaux courants.  </a:t>
                      </a:r>
                    </a:p>
                    <a:p>
                      <a:pPr algn="l">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tc rowSpan="5">
                  <a:txBody>
                    <a:bodyPr/>
                    <a:lstStyle/>
                    <a:p>
                      <a:pPr>
                        <a:spcAft>
                          <a:spcPts val="0"/>
                        </a:spcAft>
                      </a:pPr>
                      <a:r>
                        <a:rPr lang="fr-FR" sz="1400" dirty="0">
                          <a:effectLst/>
                        </a:rPr>
                        <a:t>Transformer et confectionner :</a:t>
                      </a:r>
                    </a:p>
                    <a:p>
                      <a:pPr>
                        <a:spcAft>
                          <a:spcPts val="0"/>
                        </a:spcAft>
                      </a:pPr>
                      <a:r>
                        <a:rPr lang="fr-FR" sz="1400" dirty="0">
                          <a:effectLst/>
                        </a:rPr>
                        <a:t>Analyser le travail à réaliser</a:t>
                      </a:r>
                    </a:p>
                    <a:p>
                      <a:pPr>
                        <a:spcAft>
                          <a:spcPts val="0"/>
                        </a:spcAft>
                      </a:pPr>
                      <a:r>
                        <a:rPr lang="fr-FR" sz="1400" dirty="0">
                          <a:effectLst/>
                        </a:rPr>
                        <a:t>Organiser le travail selon la commande à traiter</a:t>
                      </a:r>
                    </a:p>
                    <a:p>
                      <a:pPr marL="457200">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BOTANIQUE APPLIQUEE A LA PROFESSION </a:t>
                      </a:r>
                    </a:p>
                    <a:p>
                      <a:pPr algn="ctr">
                        <a:spcAft>
                          <a:spcPts val="0"/>
                        </a:spcAft>
                      </a:pPr>
                      <a:r>
                        <a:rPr lang="fr-FR" sz="12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4014553368"/>
                  </a:ext>
                </a:extLst>
              </a:tr>
              <a:tr h="69212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La matière d’œuvre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2993285252"/>
                  </a:ext>
                </a:extLst>
              </a:tr>
              <a:tr h="504212">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extLst>
                  <a:ext uri="{0D108BD9-81ED-4DB2-BD59-A6C34878D82A}">
                    <a16:rowId xmlns:a16="http://schemas.microsoft.com/office/drawing/2014/main" val="2807365297"/>
                  </a:ext>
                </a:extLst>
              </a:tr>
              <a:tr h="53186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Les bases de la communication écrite et orale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extLst>
                  <a:ext uri="{0D108BD9-81ED-4DB2-BD59-A6C34878D82A}">
                    <a16:rowId xmlns:a16="http://schemas.microsoft.com/office/drawing/2014/main" val="2631806211"/>
                  </a:ext>
                </a:extLst>
              </a:tr>
              <a:tr h="70914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marL="0" algn="ctr" defTabSz="457200" rtl="0" eaLnBrk="1" latinLnBrk="0" hangingPunct="1">
                        <a:spcAft>
                          <a:spcPts val="0"/>
                        </a:spcAft>
                      </a:pPr>
                      <a:r>
                        <a:rPr lang="fr-FR" sz="1200" b="0" kern="1200" dirty="0">
                          <a:solidFill>
                            <a:schemeClr val="dk1"/>
                          </a:solidFill>
                          <a:effectLst/>
                          <a:latin typeface="+mn-lt"/>
                          <a:ea typeface="+mn-ea"/>
                          <a:cs typeface="+mn-cs"/>
                        </a:rPr>
                        <a:t>EJES</a:t>
                      </a:r>
                    </a:p>
                  </a:txBody>
                  <a:tcPr marL="16637" marR="1663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6637" marR="16637" marT="0" marB="0">
                    <a:solidFill>
                      <a:schemeClr val="accent2">
                        <a:lumMod val="60000"/>
                        <a:lumOff val="40000"/>
                      </a:schemeClr>
                    </a:solidFill>
                  </a:tcPr>
                </a:tc>
                <a:extLst>
                  <a:ext uri="{0D108BD9-81ED-4DB2-BD59-A6C34878D82A}">
                    <a16:rowId xmlns:a16="http://schemas.microsoft.com/office/drawing/2014/main" val="3565960228"/>
                  </a:ext>
                </a:extLst>
              </a:tr>
            </a:tbl>
          </a:graphicData>
        </a:graphic>
      </p:graphicFrame>
    </p:spTree>
    <p:extLst>
      <p:ext uri="{BB962C8B-B14F-4D97-AF65-F5344CB8AC3E}">
        <p14:creationId xmlns:p14="http://schemas.microsoft.com/office/powerpoint/2010/main" val="282784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6</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09341281"/>
              </p:ext>
            </p:extLst>
          </p:nvPr>
        </p:nvGraphicFramePr>
        <p:xfrm>
          <a:off x="387558" y="1514875"/>
          <a:ext cx="8437128" cy="4126426"/>
        </p:xfrm>
        <a:graphic>
          <a:graphicData uri="http://schemas.openxmlformats.org/drawingml/2006/table">
            <a:tbl>
              <a:tblPr firstRow="1" firstCol="1" lastRow="1" lastCol="1" bandRow="1" bandCol="1">
                <a:tableStyleId>{5C22544A-7EE6-4342-B048-85BDC9FD1C3A}</a:tableStyleId>
              </a:tblPr>
              <a:tblGrid>
                <a:gridCol w="1223528">
                  <a:extLst>
                    <a:ext uri="{9D8B030D-6E8A-4147-A177-3AD203B41FA5}">
                      <a16:colId xmlns:a16="http://schemas.microsoft.com/office/drawing/2014/main" val="1692128609"/>
                    </a:ext>
                  </a:extLst>
                </a:gridCol>
                <a:gridCol w="1594543">
                  <a:extLst>
                    <a:ext uri="{9D8B030D-6E8A-4147-A177-3AD203B41FA5}">
                      <a16:colId xmlns:a16="http://schemas.microsoft.com/office/drawing/2014/main" val="613548223"/>
                    </a:ext>
                  </a:extLst>
                </a:gridCol>
                <a:gridCol w="2291538">
                  <a:extLst>
                    <a:ext uri="{9D8B030D-6E8A-4147-A177-3AD203B41FA5}">
                      <a16:colId xmlns:a16="http://schemas.microsoft.com/office/drawing/2014/main" val="2601470745"/>
                    </a:ext>
                  </a:extLst>
                </a:gridCol>
                <a:gridCol w="1895100">
                  <a:extLst>
                    <a:ext uri="{9D8B030D-6E8A-4147-A177-3AD203B41FA5}">
                      <a16:colId xmlns:a16="http://schemas.microsoft.com/office/drawing/2014/main" val="1440200913"/>
                    </a:ext>
                  </a:extLst>
                </a:gridCol>
                <a:gridCol w="1432419">
                  <a:extLst>
                    <a:ext uri="{9D8B030D-6E8A-4147-A177-3AD203B41FA5}">
                      <a16:colId xmlns:a16="http://schemas.microsoft.com/office/drawing/2014/main" val="1874399814"/>
                    </a:ext>
                  </a:extLst>
                </a:gridCol>
              </a:tblGrid>
              <a:tr h="602966">
                <a:tc rowSpan="5">
                  <a:txBody>
                    <a:bodyPr/>
                    <a:lstStyle/>
                    <a:p>
                      <a:pPr algn="ctr">
                        <a:spcAft>
                          <a:spcPts val="0"/>
                        </a:spcAft>
                      </a:pPr>
                      <a:r>
                        <a:rPr lang="fr-FR" sz="1400" dirty="0">
                          <a:effectLst/>
                        </a:rPr>
                        <a:t>40</a:t>
                      </a:r>
                    </a:p>
                    <a:p>
                      <a:pPr algn="ctr">
                        <a:spcAft>
                          <a:spcPts val="0"/>
                        </a:spcAft>
                      </a:pPr>
                      <a:endParaRPr lang="fr-FR" sz="1400" dirty="0">
                        <a:effectLst/>
                      </a:endParaRPr>
                    </a:p>
                    <a:p>
                      <a:pPr marL="342900" lvl="0" indent="-342900">
                        <a:spcAft>
                          <a:spcPts val="0"/>
                        </a:spcAft>
                        <a:buFont typeface="+mj-lt"/>
                        <a:buAutoNum type="arabicPeriod"/>
                      </a:pPr>
                      <a:r>
                        <a:rPr lang="fr-FR" sz="1400" u="sng" dirty="0">
                          <a:effectLst/>
                        </a:rPr>
                        <a:t>octobre</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de professionnels ou manifestations</a:t>
                      </a:r>
                    </a:p>
                    <a:p>
                      <a:pPr algn="ctr">
                        <a:spcAft>
                          <a:spcPts val="0"/>
                        </a:spcAft>
                      </a:pPr>
                      <a:r>
                        <a:rPr lang="fr-FR" sz="1400" u="none" strike="noStrike" dirty="0">
                          <a:effectLst/>
                        </a:rPr>
                        <a:t> </a:t>
                      </a:r>
                      <a:endParaRPr lang="fr-FR" sz="1400" dirty="0">
                        <a:effectLst/>
                      </a:endParaRPr>
                    </a:p>
                    <a:p>
                      <a:pPr algn="ctr">
                        <a:spcAft>
                          <a:spcPts val="0"/>
                        </a:spcAft>
                      </a:pPr>
                      <a:r>
                        <a:rPr lang="fr-FR" sz="1400" u="none" strike="noStrike"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rowSpan="5">
                  <a:txBody>
                    <a:bodyPr/>
                    <a:lstStyle/>
                    <a:p>
                      <a:pPr algn="l">
                        <a:spcAft>
                          <a:spcPts val="0"/>
                        </a:spcAft>
                      </a:pPr>
                      <a:r>
                        <a:rPr lang="fr-FR" sz="1400" dirty="0">
                          <a:effectLst/>
                        </a:rPr>
                        <a:t>Exécution de travaux courants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rowSpan="5">
                  <a:txBody>
                    <a:bodyPr/>
                    <a:lstStyle/>
                    <a:p>
                      <a:pPr algn="l">
                        <a:spcAft>
                          <a:spcPts val="0"/>
                        </a:spcAft>
                      </a:pPr>
                      <a:r>
                        <a:rPr lang="fr-FR" sz="1400" dirty="0">
                          <a:effectLst/>
                        </a:rPr>
                        <a:t>Appliquer les différentes techniques afin de réaliser un bouquet lié à la main de style décoratif</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b="0" dirty="0">
                          <a:solidFill>
                            <a:srgbClr val="070A0F"/>
                          </a:solidFill>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a16="http://schemas.microsoft.com/office/drawing/2014/main" val="15096742"/>
                  </a:ext>
                </a:extLst>
              </a:tr>
              <a:tr h="5730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La matière d’œuvre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a16="http://schemas.microsoft.com/office/drawing/2014/main" val="834884379"/>
                  </a:ext>
                </a:extLst>
              </a:tr>
              <a:tr h="5730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ARTS APPLIQUEES A LA PROFESSION</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extLst>
                  <a:ext uri="{0D108BD9-81ED-4DB2-BD59-A6C34878D82A}">
                    <a16:rowId xmlns:a16="http://schemas.microsoft.com/office/drawing/2014/main" val="3716631750"/>
                  </a:ext>
                </a:extLst>
              </a:tr>
              <a:tr h="602966">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 </a:t>
                      </a:r>
                    </a:p>
                    <a:p>
                      <a:pPr>
                        <a:spcAft>
                          <a:spcPts val="0"/>
                        </a:spcAft>
                      </a:pPr>
                      <a:r>
                        <a:rPr lang="fr-FR" sz="1200" dirty="0">
                          <a:effectLst/>
                        </a:rPr>
                        <a:t>Les acteurs de la vente</a:t>
                      </a:r>
                    </a:p>
                    <a:p>
                      <a:pP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solidFill>
                      <a:schemeClr val="accent2">
                        <a:lumMod val="60000"/>
                        <a:lumOff val="40000"/>
                      </a:schemeClr>
                    </a:solidFill>
                  </a:tcPr>
                </a:tc>
                <a:extLst>
                  <a:ext uri="{0D108BD9-81ED-4DB2-BD59-A6C34878D82A}">
                    <a16:rowId xmlns:a16="http://schemas.microsoft.com/office/drawing/2014/main" val="2324198790"/>
                  </a:ext>
                </a:extLst>
              </a:tr>
              <a:tr h="1356673">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dirty="0">
                          <a:solidFill>
                            <a:srgbClr val="070A0F"/>
                          </a:solidFill>
                          <a:effectLst/>
                        </a:rPr>
                        <a:t>EJES</a:t>
                      </a:r>
                      <a:endParaRPr lang="fr-FR" sz="1200" b="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nchor="ctr">
                    <a:solidFill>
                      <a:schemeClr val="accent2">
                        <a:lumMod val="60000"/>
                        <a:lumOff val="40000"/>
                      </a:schemeClr>
                    </a:solidFill>
                  </a:tcPr>
                </a:tc>
                <a:tc>
                  <a:txBody>
                    <a:bodyPr/>
                    <a:lstStyle/>
                    <a:p>
                      <a:pPr algn="ctr">
                        <a:spcAft>
                          <a:spcPts val="0"/>
                        </a:spcAft>
                      </a:pPr>
                      <a:r>
                        <a:rPr lang="fr-FR" sz="1200" dirty="0">
                          <a:effectLst/>
                        </a:rPr>
                        <a:t>L’entreprise et le droit : les formes juridiques de l’entreprise</a:t>
                      </a:r>
                    </a:p>
                    <a:p>
                      <a:pPr algn="ctr">
                        <a:spcAft>
                          <a:spcPts val="0"/>
                        </a:spcAft>
                      </a:pPr>
                      <a:r>
                        <a:rPr lang="fr-FR" sz="1200" dirty="0">
                          <a:effectLst/>
                        </a:rPr>
                        <a:t>Démocratie, citoyenneté, institutions : les collectivités territoriales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4877" marR="24877" marT="0" marB="0">
                    <a:solidFill>
                      <a:schemeClr val="accent2">
                        <a:lumMod val="60000"/>
                        <a:lumOff val="40000"/>
                      </a:schemeClr>
                    </a:solidFill>
                  </a:tcPr>
                </a:tc>
                <a:extLst>
                  <a:ext uri="{0D108BD9-81ED-4DB2-BD59-A6C34878D82A}">
                    <a16:rowId xmlns:a16="http://schemas.microsoft.com/office/drawing/2014/main" val="2637632395"/>
                  </a:ext>
                </a:extLst>
              </a:tr>
            </a:tbl>
          </a:graphicData>
        </a:graphic>
      </p:graphicFrame>
      <p:sp>
        <p:nvSpPr>
          <p:cNvPr id="4" name="ZoneTexte 3"/>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3704440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7</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3837931062"/>
              </p:ext>
            </p:extLst>
          </p:nvPr>
        </p:nvGraphicFramePr>
        <p:xfrm>
          <a:off x="464456" y="1193437"/>
          <a:ext cx="8136924" cy="4370294"/>
        </p:xfrm>
        <a:graphic>
          <a:graphicData uri="http://schemas.openxmlformats.org/drawingml/2006/table">
            <a:tbl>
              <a:tblPr firstRow="1" firstCol="1" lastRow="1" lastCol="1" bandRow="1" bandCol="1">
                <a:tableStyleId>{5C22544A-7EE6-4342-B048-85BDC9FD1C3A}</a:tableStyleId>
              </a:tblPr>
              <a:tblGrid>
                <a:gridCol w="1321559">
                  <a:extLst>
                    <a:ext uri="{9D8B030D-6E8A-4147-A177-3AD203B41FA5}">
                      <a16:colId xmlns:a16="http://schemas.microsoft.com/office/drawing/2014/main" val="1229551047"/>
                    </a:ext>
                  </a:extLst>
                </a:gridCol>
                <a:gridCol w="1473358">
                  <a:extLst>
                    <a:ext uri="{9D8B030D-6E8A-4147-A177-3AD203B41FA5}">
                      <a16:colId xmlns:a16="http://schemas.microsoft.com/office/drawing/2014/main" val="391709672"/>
                    </a:ext>
                  </a:extLst>
                </a:gridCol>
                <a:gridCol w="2092744">
                  <a:extLst>
                    <a:ext uri="{9D8B030D-6E8A-4147-A177-3AD203B41FA5}">
                      <a16:colId xmlns:a16="http://schemas.microsoft.com/office/drawing/2014/main" val="2684870230"/>
                    </a:ext>
                  </a:extLst>
                </a:gridCol>
                <a:gridCol w="1693472">
                  <a:extLst>
                    <a:ext uri="{9D8B030D-6E8A-4147-A177-3AD203B41FA5}">
                      <a16:colId xmlns:a16="http://schemas.microsoft.com/office/drawing/2014/main" val="1100300615"/>
                    </a:ext>
                  </a:extLst>
                </a:gridCol>
                <a:gridCol w="1555791">
                  <a:extLst>
                    <a:ext uri="{9D8B030D-6E8A-4147-A177-3AD203B41FA5}">
                      <a16:colId xmlns:a16="http://schemas.microsoft.com/office/drawing/2014/main" val="3860056245"/>
                    </a:ext>
                  </a:extLst>
                </a:gridCol>
              </a:tblGrid>
              <a:tr h="825977">
                <a:tc rowSpan="5">
                  <a:txBody>
                    <a:bodyPr/>
                    <a:lstStyle/>
                    <a:p>
                      <a:pPr algn="ctr">
                        <a:spcAft>
                          <a:spcPts val="0"/>
                        </a:spcAft>
                      </a:pPr>
                      <a:r>
                        <a:rPr lang="fr-FR" sz="1400" dirty="0">
                          <a:effectLst/>
                        </a:rPr>
                        <a:t>41</a:t>
                      </a:r>
                    </a:p>
                    <a:p>
                      <a:pPr algn="ctr">
                        <a:spcAft>
                          <a:spcPts val="0"/>
                        </a:spcAft>
                      </a:pPr>
                      <a:endParaRPr lang="fr-FR" sz="1400" dirty="0">
                        <a:effectLst/>
                      </a:endParaRPr>
                    </a:p>
                    <a:p>
                      <a:pPr algn="ctr">
                        <a:spcAft>
                          <a:spcPts val="0"/>
                        </a:spcAft>
                      </a:pPr>
                      <a:r>
                        <a:rPr lang="fr-FR" sz="1400" dirty="0">
                          <a:effectLst/>
                        </a:rPr>
                        <a:t>08 octobre </a:t>
                      </a:r>
                    </a:p>
                    <a:p>
                      <a:pPr algn="ctr">
                        <a:spcAft>
                          <a:spcPts val="0"/>
                        </a:spcAft>
                      </a:pPr>
                      <a:r>
                        <a:rPr lang="fr-FR" sz="1400" dirty="0">
                          <a:effectLst/>
                        </a:rPr>
                        <a:t>Rencontres de professionnels ou manifestations</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rowSpan="5">
                  <a:txBody>
                    <a:bodyPr/>
                    <a:lstStyle/>
                    <a:p>
                      <a:pPr algn="just">
                        <a:spcAft>
                          <a:spcPts val="0"/>
                        </a:spcAft>
                      </a:pPr>
                      <a:r>
                        <a:rPr lang="fr-FR" sz="1400" dirty="0">
                          <a:effectLst/>
                        </a:rPr>
                        <a:t>Réalisation d’emballages</a:t>
                      </a:r>
                    </a:p>
                    <a:p>
                      <a:pP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rowSpan="5">
                  <a:txBody>
                    <a:bodyPr/>
                    <a:lstStyle/>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r>
                        <a:rPr lang="fr-FR" sz="1400" dirty="0">
                          <a:effectLst/>
                        </a:rPr>
                        <a:t> </a:t>
                      </a:r>
                    </a:p>
                    <a:p>
                      <a:pPr>
                        <a:spcAft>
                          <a:spcPts val="0"/>
                        </a:spcAft>
                      </a:pPr>
                      <a:endParaRPr lang="fr-FR" sz="1400" dirty="0">
                        <a:effectLst/>
                      </a:endParaRPr>
                    </a:p>
                    <a:p>
                      <a:pPr>
                        <a:spcAft>
                          <a:spcPts val="0"/>
                        </a:spcAft>
                      </a:pPr>
                      <a:endParaRPr lang="fr-FR" sz="1400" dirty="0">
                        <a:effectLst/>
                      </a:endParaRPr>
                    </a:p>
                    <a:p>
                      <a:pPr>
                        <a:spcAft>
                          <a:spcPts val="0"/>
                        </a:spcAft>
                      </a:pPr>
                      <a:endParaRPr lang="fr-FR" sz="1400" dirty="0">
                        <a:effectLst/>
                      </a:endParaRPr>
                    </a:p>
                    <a:p>
                      <a:pPr>
                        <a:spcAft>
                          <a:spcPts val="0"/>
                        </a:spcAft>
                      </a:pPr>
                      <a:r>
                        <a:rPr lang="fr-FR" sz="1400" dirty="0">
                          <a:effectLst/>
                        </a:rPr>
                        <a:t>Appliquer les différentes techniques afin de réaliser un bouquet lié à la main de style décoratif</a:t>
                      </a:r>
                      <a:endParaRPr lang="fr-FR" sz="1400" dirty="0">
                        <a:solidFill>
                          <a:srgbClr val="000000"/>
                        </a:solidFill>
                        <a:effectLst/>
                        <a:latin typeface="Arial" panose="020B0604020202020204" pitchFamily="34" charset="0"/>
                        <a:ea typeface="Calibri" panose="020F0502020204030204" pitchFamily="34" charset="0"/>
                      </a:endParaRPr>
                    </a:p>
                  </a:txBody>
                  <a:tcPr marL="28081" marR="28081" marT="0" marB="0">
                    <a:solidFill>
                      <a:schemeClr val="accent2">
                        <a:lumMod val="60000"/>
                        <a:lumOff val="40000"/>
                      </a:schemeClr>
                    </a:solidFill>
                  </a:tcPr>
                </a:tc>
                <a:tc>
                  <a:txBody>
                    <a:bodyPr/>
                    <a:lstStyle/>
                    <a:p>
                      <a:pPr algn="ctr">
                        <a:spcAft>
                          <a:spcPts val="0"/>
                        </a:spcAft>
                      </a:pPr>
                      <a:r>
                        <a:rPr lang="fr-FR" sz="1200" b="0" dirty="0">
                          <a:solidFill>
                            <a:srgbClr val="070A0F"/>
                          </a:solidFill>
                          <a:effectLst/>
                        </a:rPr>
                        <a:t>BOTANIQUE APPLIQUEE A LA PROFESSION </a:t>
                      </a:r>
                      <a:endParaRPr lang="fr-FR" sz="1400" b="0" dirty="0">
                        <a:solidFill>
                          <a:srgbClr val="070A0F"/>
                        </a:solidFill>
                        <a:effectLst/>
                      </a:endParaRPr>
                    </a:p>
                    <a:p>
                      <a:pPr algn="ctr">
                        <a:spcAft>
                          <a:spcPts val="0"/>
                        </a:spcAft>
                      </a:pPr>
                      <a:r>
                        <a:rPr lang="fr-FR" sz="12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a16="http://schemas.microsoft.com/office/drawing/2014/main" val="669930804"/>
                  </a:ext>
                </a:extLst>
              </a:tr>
              <a:tr h="874241">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TECHNOLOGIE ET ENVIRONNEMENT PROFESSIONNEL</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Connaissances nécessaires à la mise en œuvre des techniques du métier</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a16="http://schemas.microsoft.com/office/drawing/2014/main" val="2354803758"/>
                  </a:ext>
                </a:extLst>
              </a:tr>
              <a:tr h="82597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ARTS APPLIQUEES A LA PROFESSION</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a16="http://schemas.microsoft.com/office/drawing/2014/main" val="1825105393"/>
                  </a:ext>
                </a:extLst>
              </a:tr>
              <a:tr h="53274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VENTE</a:t>
                      </a:r>
                      <a:endParaRPr lang="fr-FR" sz="14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Les acteurs de la vente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a16="http://schemas.microsoft.com/office/drawing/2014/main" val="554386325"/>
                  </a:ext>
                </a:extLst>
              </a:tr>
              <a:tr h="131135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b="0" dirty="0">
                          <a:solidFill>
                            <a:srgbClr val="070A0F"/>
                          </a:solidFill>
                          <a:effectLst/>
                        </a:rPr>
                        <a:t>EJES</a:t>
                      </a:r>
                      <a:endParaRPr lang="fr-FR" sz="1400" b="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tc>
                  <a:txBody>
                    <a:bodyPr/>
                    <a:lstStyle/>
                    <a:p>
                      <a:pPr algn="ctr">
                        <a:spcAft>
                          <a:spcPts val="0"/>
                        </a:spcAft>
                      </a:pPr>
                      <a:r>
                        <a:rPr lang="fr-FR" sz="1200" dirty="0">
                          <a:effectLst/>
                        </a:rPr>
                        <a:t>L’organisation du travail Démocratie, citoyenneté, institutions : les collectivités territoriales</a:t>
                      </a:r>
                      <a:endParaRPr lang="fr-FR" sz="1400" dirty="0">
                        <a:effectLst/>
                      </a:endParaRPr>
                    </a:p>
                    <a:p>
                      <a:pPr algn="ctr">
                        <a:spcAft>
                          <a:spcPts val="0"/>
                        </a:spcAft>
                      </a:pPr>
                      <a:r>
                        <a:rPr lang="fr-FR" sz="12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8081" marR="28081" marT="0" marB="0" anchor="ctr">
                    <a:solidFill>
                      <a:schemeClr val="accent2">
                        <a:lumMod val="60000"/>
                        <a:lumOff val="40000"/>
                      </a:schemeClr>
                    </a:solidFill>
                  </a:tcPr>
                </a:tc>
                <a:extLst>
                  <a:ext uri="{0D108BD9-81ED-4DB2-BD59-A6C34878D82A}">
                    <a16:rowId xmlns:a16="http://schemas.microsoft.com/office/drawing/2014/main" val="3994746036"/>
                  </a:ext>
                </a:extLst>
              </a:tr>
            </a:tbl>
          </a:graphicData>
        </a:graphic>
      </p:graphicFrame>
      <p:sp>
        <p:nvSpPr>
          <p:cNvPr id="6" name="ZoneTexte 5"/>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272883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1FC8907D-B208-DC44-82F5-2940ECA1C9FA}" type="slidenum">
              <a:rPr lang="fr-FR" smtClean="0"/>
              <a:pPr/>
              <a:t>8</a:t>
            </a:fld>
            <a:endParaRPr lang="fr-FR" dirty="0"/>
          </a:p>
        </p:txBody>
      </p:sp>
      <p:graphicFrame>
        <p:nvGraphicFramePr>
          <p:cNvPr id="3" name="Tableau 2"/>
          <p:cNvGraphicFramePr>
            <a:graphicFrameLocks noGrp="1"/>
          </p:cNvGraphicFramePr>
          <p:nvPr>
            <p:extLst>
              <p:ext uri="{D42A27DB-BD31-4B8C-83A1-F6EECF244321}">
                <p14:modId xmlns:p14="http://schemas.microsoft.com/office/powerpoint/2010/main" val="2859413913"/>
              </p:ext>
            </p:extLst>
          </p:nvPr>
        </p:nvGraphicFramePr>
        <p:xfrm>
          <a:off x="464457" y="1534223"/>
          <a:ext cx="8258629" cy="4411048"/>
        </p:xfrm>
        <a:graphic>
          <a:graphicData uri="http://schemas.openxmlformats.org/drawingml/2006/table">
            <a:tbl>
              <a:tblPr firstRow="1" firstCol="1" lastRow="1" lastCol="1" bandRow="1" bandCol="1">
                <a:tableStyleId>{5C22544A-7EE6-4342-B048-85BDC9FD1C3A}</a:tableStyleId>
              </a:tblPr>
              <a:tblGrid>
                <a:gridCol w="1326747">
                  <a:extLst>
                    <a:ext uri="{9D8B030D-6E8A-4147-A177-3AD203B41FA5}">
                      <a16:colId xmlns:a16="http://schemas.microsoft.com/office/drawing/2014/main" val="1576242575"/>
                    </a:ext>
                  </a:extLst>
                </a:gridCol>
                <a:gridCol w="2179102">
                  <a:extLst>
                    <a:ext uri="{9D8B030D-6E8A-4147-A177-3AD203B41FA5}">
                      <a16:colId xmlns:a16="http://schemas.microsoft.com/office/drawing/2014/main" val="4020072335"/>
                    </a:ext>
                  </a:extLst>
                </a:gridCol>
                <a:gridCol w="2024749">
                  <a:extLst>
                    <a:ext uri="{9D8B030D-6E8A-4147-A177-3AD203B41FA5}">
                      <a16:colId xmlns:a16="http://schemas.microsoft.com/office/drawing/2014/main" val="1587785144"/>
                    </a:ext>
                  </a:extLst>
                </a:gridCol>
                <a:gridCol w="1512323">
                  <a:extLst>
                    <a:ext uri="{9D8B030D-6E8A-4147-A177-3AD203B41FA5}">
                      <a16:colId xmlns:a16="http://schemas.microsoft.com/office/drawing/2014/main" val="1135584536"/>
                    </a:ext>
                  </a:extLst>
                </a:gridCol>
                <a:gridCol w="1215708">
                  <a:extLst>
                    <a:ext uri="{9D8B030D-6E8A-4147-A177-3AD203B41FA5}">
                      <a16:colId xmlns:a16="http://schemas.microsoft.com/office/drawing/2014/main" val="4204172772"/>
                    </a:ext>
                  </a:extLst>
                </a:gridCol>
              </a:tblGrid>
              <a:tr h="805906">
                <a:tc rowSpan="5">
                  <a:txBody>
                    <a:bodyPr/>
                    <a:lstStyle/>
                    <a:p>
                      <a:pPr algn="ctr">
                        <a:spcAft>
                          <a:spcPts val="0"/>
                        </a:spcAft>
                      </a:pPr>
                      <a:r>
                        <a:rPr lang="fr-FR" sz="1400" dirty="0">
                          <a:effectLst/>
                        </a:rPr>
                        <a:t>42</a:t>
                      </a:r>
                    </a:p>
                    <a:p>
                      <a:pPr algn="ctr">
                        <a:spcAft>
                          <a:spcPts val="0"/>
                        </a:spcAft>
                      </a:pPr>
                      <a:endParaRPr lang="fr-FR" sz="1400" dirty="0">
                        <a:effectLst/>
                      </a:endParaRPr>
                    </a:p>
                    <a:p>
                      <a:pPr algn="ctr">
                        <a:spcAft>
                          <a:spcPts val="0"/>
                        </a:spcAft>
                      </a:pPr>
                      <a:r>
                        <a:rPr lang="fr-FR" sz="1400" u="sng" dirty="0">
                          <a:effectLst/>
                        </a:rPr>
                        <a:t>15 octobre</a:t>
                      </a:r>
                      <a:r>
                        <a:rPr lang="fr-FR" sz="1400" u="none" strike="noStrike" dirty="0">
                          <a:effectLst/>
                        </a:rPr>
                        <a:t> </a:t>
                      </a:r>
                      <a:endParaRPr lang="fr-FR" sz="1400" dirty="0">
                        <a:effectLst/>
                      </a:endParaRPr>
                    </a:p>
                    <a:p>
                      <a:pPr algn="ctr">
                        <a:spcAft>
                          <a:spcPts val="0"/>
                        </a:spcAft>
                      </a:pPr>
                      <a:r>
                        <a:rPr lang="fr-FR" sz="1400" u="none" strike="noStrike" dirty="0">
                          <a:effectLst/>
                        </a:rPr>
                        <a:t> </a:t>
                      </a:r>
                      <a:endParaRPr lang="fr-FR" sz="1400" dirty="0">
                        <a:effectLst/>
                      </a:endParaRPr>
                    </a:p>
                    <a:p>
                      <a:pPr algn="ctr">
                        <a:spcAft>
                          <a:spcPts val="0"/>
                        </a:spcAft>
                      </a:pPr>
                      <a:r>
                        <a:rPr lang="fr-FR" sz="1400" dirty="0">
                          <a:effectLst/>
                        </a:rPr>
                        <a:t>Rencontres de professionnels ou manifestations</a:t>
                      </a:r>
                    </a:p>
                    <a:p>
                      <a:pPr algn="ctr">
                        <a:spcAft>
                          <a:spcPts val="0"/>
                        </a:spcAft>
                      </a:pPr>
                      <a:r>
                        <a:rPr lang="fr-FR" sz="1400" dirty="0">
                          <a:effectLst/>
                        </a:rPr>
                        <a:t> </a:t>
                      </a:r>
                    </a:p>
                    <a:p>
                      <a:pPr algn="ctr">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rowSpan="5">
                  <a:txBody>
                    <a:bodyPr/>
                    <a:lstStyle/>
                    <a:p>
                      <a:pPr>
                        <a:spcAft>
                          <a:spcPts val="0"/>
                        </a:spcAft>
                      </a:pPr>
                      <a:r>
                        <a:rPr lang="fr-FR" sz="1400" dirty="0">
                          <a:effectLst/>
                        </a:rPr>
                        <a:t>Remise en l’état du plan de travail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rowSpan="5">
                  <a:txBody>
                    <a:bodyPr/>
                    <a:lstStyle/>
                    <a:p>
                      <a:pPr>
                        <a:spcAft>
                          <a:spcPts val="0"/>
                        </a:spcAft>
                      </a:pPr>
                      <a:r>
                        <a:rPr lang="fr-FR" sz="1400" dirty="0">
                          <a:effectLst/>
                        </a:rPr>
                        <a:t> </a:t>
                      </a:r>
                    </a:p>
                    <a:p>
                      <a:pPr>
                        <a:spcAft>
                          <a:spcPts val="0"/>
                        </a:spcAft>
                      </a:pPr>
                      <a:r>
                        <a:rPr lang="fr-FR" sz="1400" dirty="0">
                          <a:effectLst/>
                        </a:rPr>
                        <a:t>Vérifier l’adéquation entre le travail réalisé et la commande.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solidFill>
                            <a:srgbClr val="070A0F"/>
                          </a:solidFill>
                          <a:effectLst/>
                        </a:rPr>
                        <a:t>BOTANIQUE APPLIQUEE A LA PROFESSION </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a:effectLst/>
                        </a:rPr>
                        <a:t>Les différentes parties constituant un végétal</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a16="http://schemas.microsoft.com/office/drawing/2014/main" val="4206868229"/>
                  </a:ext>
                </a:extLst>
              </a:tr>
              <a:tr h="80670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TECHNOLOGIE ET ENVIRONNEMENT PROFESSIONNEL</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Connaissances nécessaires à la mise en œuvre des techniques du métier</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a16="http://schemas.microsoft.com/office/drawing/2014/main" val="3344389900"/>
                  </a:ext>
                </a:extLst>
              </a:tr>
              <a:tr h="806707">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effectLst/>
                        </a:rPr>
                        <a:t>ARTS APPLIQUEES A LA PROFESSION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Savoirs fondamentaux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a16="http://schemas.microsoft.com/office/drawing/2014/main" val="3257694394"/>
                  </a:ext>
                </a:extLst>
              </a:tr>
              <a:tr h="420995">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a:effectLst/>
                        </a:rPr>
                        <a:t>VENTE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Les acteurs de la vente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a16="http://schemas.microsoft.com/office/drawing/2014/main" val="484078140"/>
                  </a:ext>
                </a:extLst>
              </a:tr>
              <a:tr h="1176710">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spcAft>
                          <a:spcPts val="0"/>
                        </a:spcAft>
                      </a:pPr>
                      <a:r>
                        <a:rPr lang="fr-FR" sz="1200" dirty="0">
                          <a:solidFill>
                            <a:srgbClr val="070A0F"/>
                          </a:solidFill>
                          <a:effectLst/>
                        </a:rPr>
                        <a:t>EJES</a:t>
                      </a:r>
                      <a:endParaRPr lang="fr-FR" sz="1200" dirty="0">
                        <a:solidFill>
                          <a:srgbClr val="070A0F"/>
                        </a:solidFill>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tc>
                  <a:txBody>
                    <a:bodyPr/>
                    <a:lstStyle/>
                    <a:p>
                      <a:pPr algn="ctr">
                        <a:spcAft>
                          <a:spcPts val="0"/>
                        </a:spcAft>
                      </a:pPr>
                      <a:r>
                        <a:rPr lang="fr-FR" sz="1200" dirty="0">
                          <a:effectLst/>
                        </a:rPr>
                        <a:t>L’organisation du travail</a:t>
                      </a:r>
                    </a:p>
                    <a:p>
                      <a:pPr algn="ctr">
                        <a:spcAft>
                          <a:spcPts val="0"/>
                        </a:spcAft>
                      </a:pPr>
                      <a:r>
                        <a:rPr lang="fr-FR" sz="1200" dirty="0">
                          <a:effectLst/>
                        </a:rPr>
                        <a:t>Démocratie, citoyenneté, institutions : les collectivités territoriales</a:t>
                      </a:r>
                    </a:p>
                    <a:p>
                      <a:pPr algn="ctr">
                        <a:spcAft>
                          <a:spcPts val="0"/>
                        </a:spcAft>
                      </a:pPr>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920" marR="26920" marT="0" marB="0" anchor="ctr">
                    <a:solidFill>
                      <a:schemeClr val="accent2">
                        <a:lumMod val="60000"/>
                        <a:lumOff val="40000"/>
                      </a:schemeClr>
                    </a:solidFill>
                  </a:tcPr>
                </a:tc>
                <a:extLst>
                  <a:ext uri="{0D108BD9-81ED-4DB2-BD59-A6C34878D82A}">
                    <a16:rowId xmlns:a16="http://schemas.microsoft.com/office/drawing/2014/main" val="298020653"/>
                  </a:ext>
                </a:extLst>
              </a:tr>
            </a:tbl>
          </a:graphicData>
        </a:graphic>
      </p:graphicFrame>
      <p:sp>
        <p:nvSpPr>
          <p:cNvPr id="4" name="ZoneTexte 3"/>
          <p:cNvSpPr txBox="1"/>
          <p:nvPr/>
        </p:nvSpPr>
        <p:spPr>
          <a:xfrm>
            <a:off x="1146629" y="420914"/>
            <a:ext cx="6386285" cy="461665"/>
          </a:xfrm>
          <a:prstGeom prst="rect">
            <a:avLst/>
          </a:prstGeom>
          <a:noFill/>
        </p:spPr>
        <p:txBody>
          <a:bodyPr wrap="square" rtlCol="0">
            <a:spAutoFit/>
          </a:bodyPr>
          <a:lstStyle/>
          <a:p>
            <a:r>
              <a:rPr lang="fr-FR" sz="2400" b="1" dirty="0"/>
              <a:t>Stratégie globale de </a:t>
            </a:r>
            <a:r>
              <a:rPr lang="fr-FR" sz="2400" b="1" dirty="0" smtClean="0"/>
              <a:t>formation : </a:t>
            </a:r>
            <a:r>
              <a:rPr lang="fr-FR" dirty="0"/>
              <a:t>un exemple</a:t>
            </a:r>
          </a:p>
        </p:txBody>
      </p:sp>
    </p:spTree>
    <p:extLst>
      <p:ext uri="{BB962C8B-B14F-4D97-AF65-F5344CB8AC3E}">
        <p14:creationId xmlns:p14="http://schemas.microsoft.com/office/powerpoint/2010/main" val="3019661120"/>
      </p:ext>
    </p:extLst>
  </p:cSld>
  <p:clrMapOvr>
    <a:masterClrMapping/>
  </p:clrMapOvr>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6A5D86C437A24C83C1B49F509B56B4" ma:contentTypeVersion="1" ma:contentTypeDescription="Crée un document." ma:contentTypeScope="" ma:versionID="b0d49e8b6fe21d55c3c8d973bf6fc59f">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DF3BBD-BA71-49D8-A4F6-9C4462E1E1E0}">
  <ds:schemaRefs>
    <ds:schemaRef ds:uri="http://schemas.microsoft.com/sharepoint/v3/contenttype/forms"/>
  </ds:schemaRefs>
</ds:datastoreItem>
</file>

<file path=customXml/itemProps2.xml><?xml version="1.0" encoding="utf-8"?>
<ds:datastoreItem xmlns:ds="http://schemas.openxmlformats.org/officeDocument/2006/customXml" ds:itemID="{A1F9A5E2-31E2-4E63-BA6B-DE52211595B3}">
  <ds:schemaRefs>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purl.org/dc/terms/"/>
    <ds:schemaRef ds:uri="http://purl.org/dc/elements/1.1/"/>
    <ds:schemaRef ds:uri="http://schemas.microsoft.com/office/infopath/2007/PartnerControls"/>
    <ds:schemaRef ds:uri="http://schemas.microsoft.com/sharepoint/v3"/>
    <ds:schemaRef ds:uri="http://purl.org/dc/dcmitype/"/>
  </ds:schemaRefs>
</ds:datastoreItem>
</file>

<file path=customXml/itemProps3.xml><?xml version="1.0" encoding="utf-8"?>
<ds:datastoreItem xmlns:ds="http://schemas.openxmlformats.org/officeDocument/2006/customXml" ds:itemID="{1672D60F-A0FA-4913-A0C2-4C42DB1115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3867</TotalTime>
  <Words>652</Words>
  <Application>Microsoft Office PowerPoint</Application>
  <PresentationFormat>Affichage à l'écran (4:3)</PresentationFormat>
  <Paragraphs>213</Paragraphs>
  <Slides>8</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Times New Roman</vt:lpstr>
      <vt:lpstr>page de presentation et de partie</vt:lpstr>
      <vt:lpstr>Stratégie Globale de Formation  Certificat d’aptitude professionnelle Fleuriste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ANNE MARIE GIACOMETTI</cp:lastModifiedBy>
  <cp:revision>245</cp:revision>
  <cp:lastPrinted>2015-02-04T16:19:06Z</cp:lastPrinted>
  <dcterms:created xsi:type="dcterms:W3CDTF">2015-02-04T10:43:31Z</dcterms:created>
  <dcterms:modified xsi:type="dcterms:W3CDTF">2018-05-07T09:45:48Z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0x010100166A5D86C437A24C83C1B49F509B56B4</vt:lpwstr>
  </property>
</Properties>
</file>