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16"/>
  </p:notesMasterIdLst>
  <p:handoutMasterIdLst>
    <p:handoutMasterId r:id="rId17"/>
  </p:handoutMasterIdLst>
  <p:sldIdLst>
    <p:sldId id="272" r:id="rId5"/>
    <p:sldId id="298" r:id="rId6"/>
    <p:sldId id="299" r:id="rId7"/>
    <p:sldId id="271" r:id="rId8"/>
    <p:sldId id="292" r:id="rId9"/>
    <p:sldId id="297" r:id="rId10"/>
    <p:sldId id="273" r:id="rId11"/>
    <p:sldId id="294" r:id="rId12"/>
    <p:sldId id="295" r:id="rId13"/>
    <p:sldId id="276" r:id="rId14"/>
    <p:sldId id="296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086"/>
    <a:srgbClr val="1A86D0"/>
    <a:srgbClr val="1FA1E5"/>
    <a:srgbClr val="9B008A"/>
    <a:srgbClr val="7800FF"/>
    <a:srgbClr val="8800D1"/>
    <a:srgbClr val="7B00AC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3" autoAdjust="0"/>
    <p:restoredTop sz="82948" autoAdjust="0"/>
  </p:normalViewPr>
  <p:slideViewPr>
    <p:cSldViewPr snapToGrid="0" snapToObjects="1">
      <p:cViewPr varScale="1">
        <p:scale>
          <a:sx n="57" d="100"/>
          <a:sy n="57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02Strat&#233;gie%20Globale%20Formation%20CAP%20Fleuriste.pptx" TargetMode="External"/><Relationship Id="rId2" Type="http://schemas.openxmlformats.org/officeDocument/2006/relationships/hyperlink" Target="Comp&#233;tences,%20conditions%20et%20crit&#232;res%20d'&#233;valuation%20Vendre.pdf" TargetMode="External"/><Relationship Id="rId1" Type="http://schemas.openxmlformats.org/officeDocument/2006/relationships/hyperlink" Target="P&#244;le1,%20activit&#233;s,%20t&#226;ches,%20ressources,%20r&#233;sultats%20attendus.pdf" TargetMode="External"/><Relationship Id="rId4" Type="http://schemas.openxmlformats.org/officeDocument/2006/relationships/hyperlink" Target="Savoirs%20associ&#233;s%20et%20limites%20Botanique%20appliqu&#233;e.pd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02Strat&#233;gie%20Globale%20Formation%20CAP%20Fleuriste.pptx" TargetMode="External"/><Relationship Id="rId2" Type="http://schemas.openxmlformats.org/officeDocument/2006/relationships/hyperlink" Target="Comp&#233;tences,%20conditions%20et%20crit&#232;res%20d'&#233;valuation%20Vendre.pdf" TargetMode="External"/><Relationship Id="rId1" Type="http://schemas.openxmlformats.org/officeDocument/2006/relationships/hyperlink" Target="P&#244;le1,%20activit&#233;s,%20t&#226;ches,%20ressources,%20r&#233;sultats%20attendus.pdf" TargetMode="External"/><Relationship Id="rId4" Type="http://schemas.openxmlformats.org/officeDocument/2006/relationships/hyperlink" Target="Savoirs%20associ&#233;s%20et%20limites%20Botanique%20appliqu&#233;e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07E56-A66A-4C07-9F2B-7AE609F5D9F0}" type="doc">
      <dgm:prSet loTypeId="urn:microsoft.com/office/officeart/2011/layout/HexagonRadial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D377EB3-0888-4164-9CE0-F69D5077C19C}">
      <dgm:prSet phldrT="[Texte]"/>
      <dgm:spPr/>
      <dgm:t>
        <a:bodyPr/>
        <a:lstStyle/>
        <a:p>
          <a:r>
            <a:rPr lang="fr-FR" dirty="0" smtClean="0"/>
            <a:t>Compétences professionnelles </a:t>
          </a:r>
          <a:endParaRPr lang="fr-FR" dirty="0"/>
        </a:p>
      </dgm:t>
    </dgm:pt>
    <dgm:pt modelId="{8B3C7D8F-BEEC-4D48-B394-0F301E92D4CF}" type="parTrans" cxnId="{43019100-58DB-4D86-8FC0-2DB24204B40C}">
      <dgm:prSet/>
      <dgm:spPr/>
      <dgm:t>
        <a:bodyPr/>
        <a:lstStyle/>
        <a:p>
          <a:endParaRPr lang="fr-FR"/>
        </a:p>
      </dgm:t>
    </dgm:pt>
    <dgm:pt modelId="{495E326D-ECF7-4185-90A0-C96DA35EFD2E}" type="sibTrans" cxnId="{43019100-58DB-4D86-8FC0-2DB24204B40C}">
      <dgm:prSet/>
      <dgm:spPr/>
      <dgm:t>
        <a:bodyPr/>
        <a:lstStyle/>
        <a:p>
          <a:endParaRPr lang="fr-FR"/>
        </a:p>
      </dgm:t>
    </dgm:pt>
    <dgm:pt modelId="{78A25B6D-0A99-4496-9652-F9C584A34562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1" action="ppaction://hlinkfile"/>
            </a:rPr>
            <a:t>Des activités professionnelles</a:t>
          </a:r>
          <a:endParaRPr lang="fr-FR" dirty="0"/>
        </a:p>
      </dgm:t>
    </dgm:pt>
    <dgm:pt modelId="{23EE0C68-9438-486F-9523-A7EF3B7E0C82}" type="parTrans" cxnId="{CAA002A0-8483-443D-9102-02CFCFC438BD}">
      <dgm:prSet/>
      <dgm:spPr/>
      <dgm:t>
        <a:bodyPr/>
        <a:lstStyle/>
        <a:p>
          <a:endParaRPr lang="fr-FR"/>
        </a:p>
      </dgm:t>
    </dgm:pt>
    <dgm:pt modelId="{1A19E2DB-D987-466B-970F-CC2266F07F5A}" type="sibTrans" cxnId="{CAA002A0-8483-443D-9102-02CFCFC438BD}">
      <dgm:prSet/>
      <dgm:spPr/>
      <dgm:t>
        <a:bodyPr/>
        <a:lstStyle/>
        <a:p>
          <a:endParaRPr lang="fr-FR"/>
        </a:p>
      </dgm:t>
    </dgm:pt>
    <dgm:pt modelId="{81CE17B0-537B-4BAF-8ACF-2E1F53CFC033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2" action="ppaction://hlinkfile"/>
            </a:rPr>
            <a:t>Des critères d’évaluation</a:t>
          </a:r>
          <a:endParaRPr lang="fr-FR" dirty="0"/>
        </a:p>
      </dgm:t>
    </dgm:pt>
    <dgm:pt modelId="{3B1D4D4F-8082-4A73-A12F-A37AA7D902A3}" type="parTrans" cxnId="{BBDC8AF0-A9C0-4429-8D68-9540FEECCA68}">
      <dgm:prSet/>
      <dgm:spPr/>
      <dgm:t>
        <a:bodyPr/>
        <a:lstStyle/>
        <a:p>
          <a:endParaRPr lang="fr-FR"/>
        </a:p>
      </dgm:t>
    </dgm:pt>
    <dgm:pt modelId="{C864C490-9756-42F7-85D4-769CF3A236DF}" type="sibTrans" cxnId="{BBDC8AF0-A9C0-4429-8D68-9540FEECCA68}">
      <dgm:prSet/>
      <dgm:spPr/>
      <dgm:t>
        <a:bodyPr/>
        <a:lstStyle/>
        <a:p>
          <a:endParaRPr lang="fr-FR"/>
        </a:p>
      </dgm:t>
    </dgm:pt>
    <dgm:pt modelId="{0F75E812-1D23-4F0B-9A1C-929176ED1898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>
              <a:hlinkClick xmlns:r="http://schemas.openxmlformats.org/officeDocument/2006/relationships" r:id="rId3" action="ppaction://hlinkpres?slideindex=1&amp;slidetitle="/>
            </a:rPr>
            <a:t>Des stratégies, des démarches à mettre en  œuvre</a:t>
          </a:r>
          <a:endParaRPr lang="fr-FR" dirty="0"/>
        </a:p>
      </dgm:t>
    </dgm:pt>
    <dgm:pt modelId="{A32F8FB8-468C-4F3C-A4D9-1B75FDC8A8B6}" type="parTrans" cxnId="{5F71F899-798E-475B-B4B9-D2D0C224F9F7}">
      <dgm:prSet/>
      <dgm:spPr/>
      <dgm:t>
        <a:bodyPr/>
        <a:lstStyle/>
        <a:p>
          <a:endParaRPr lang="fr-FR"/>
        </a:p>
      </dgm:t>
    </dgm:pt>
    <dgm:pt modelId="{36FB6EA1-7AE0-4B75-BE1E-0B955F96C342}" type="sibTrans" cxnId="{5F71F899-798E-475B-B4B9-D2D0C224F9F7}">
      <dgm:prSet/>
      <dgm:spPr/>
      <dgm:t>
        <a:bodyPr/>
        <a:lstStyle/>
        <a:p>
          <a:endParaRPr lang="fr-FR"/>
        </a:p>
      </dgm:t>
    </dgm:pt>
    <dgm:pt modelId="{6AAB4EB9-224B-4F06-9BFE-A1A2FCC17541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4" action="ppaction://hlinkfile"/>
            </a:rPr>
            <a:t>Des savoirs associés, des limites</a:t>
          </a:r>
          <a:endParaRPr lang="fr-FR" dirty="0"/>
        </a:p>
      </dgm:t>
    </dgm:pt>
    <dgm:pt modelId="{35974350-C71C-4221-BE11-5069235B6455}" type="parTrans" cxnId="{56F7E0F3-E5C6-4FD5-A2AC-8AD2CB01FA66}">
      <dgm:prSet/>
      <dgm:spPr/>
      <dgm:t>
        <a:bodyPr/>
        <a:lstStyle/>
        <a:p>
          <a:endParaRPr lang="fr-FR"/>
        </a:p>
      </dgm:t>
    </dgm:pt>
    <dgm:pt modelId="{45F4A8B3-8194-4241-BA5F-1858CEA25C98}" type="sibTrans" cxnId="{56F7E0F3-E5C6-4FD5-A2AC-8AD2CB01FA66}">
      <dgm:prSet/>
      <dgm:spPr/>
      <dgm:t>
        <a:bodyPr/>
        <a:lstStyle/>
        <a:p>
          <a:endParaRPr lang="fr-FR"/>
        </a:p>
      </dgm:t>
    </dgm:pt>
    <dgm:pt modelId="{9D78B95D-BC64-418F-BE01-3605649B8B0E}">
      <dgm:prSet phldrT="[Texte]"/>
      <dgm:spPr/>
      <dgm:t>
        <a:bodyPr/>
        <a:lstStyle/>
        <a:p>
          <a:r>
            <a:rPr lang="fr-FR" dirty="0" smtClean="0"/>
            <a:t>Des ressources</a:t>
          </a:r>
        </a:p>
        <a:p>
          <a:r>
            <a:rPr lang="fr-FR" dirty="0" smtClean="0"/>
            <a:t>Des données</a:t>
          </a:r>
        </a:p>
        <a:p>
          <a:r>
            <a:rPr lang="fr-FR" dirty="0" smtClean="0"/>
            <a:t>Des situations  professionnelles</a:t>
          </a:r>
          <a:endParaRPr lang="fr-FR" dirty="0"/>
        </a:p>
      </dgm:t>
    </dgm:pt>
    <dgm:pt modelId="{1ADF5C30-B088-4891-9D48-982CC8931416}" type="parTrans" cxnId="{448549F9-BE7C-43D7-A5EC-172B65DBF8AA}">
      <dgm:prSet/>
      <dgm:spPr/>
      <dgm:t>
        <a:bodyPr/>
        <a:lstStyle/>
        <a:p>
          <a:endParaRPr lang="fr-FR"/>
        </a:p>
      </dgm:t>
    </dgm:pt>
    <dgm:pt modelId="{6D5EDCBD-7D21-4348-861C-1DBD55814555}" type="sibTrans" cxnId="{448549F9-BE7C-43D7-A5EC-172B65DBF8AA}">
      <dgm:prSet/>
      <dgm:spPr/>
      <dgm:t>
        <a:bodyPr/>
        <a:lstStyle/>
        <a:p>
          <a:endParaRPr lang="fr-FR"/>
        </a:p>
      </dgm:t>
    </dgm:pt>
    <dgm:pt modelId="{F3DE348D-A973-4B27-A2B9-5AEDE1DFFE6D}">
      <dgm:prSet phldrT="[Texte]"/>
      <dgm:spPr/>
      <dgm:t>
        <a:bodyPr/>
        <a:lstStyle/>
        <a:p>
          <a:r>
            <a:rPr lang="fr-FR" dirty="0" smtClean="0"/>
            <a:t>Des résultats attendus</a:t>
          </a:r>
          <a:endParaRPr lang="fr-FR" dirty="0"/>
        </a:p>
      </dgm:t>
    </dgm:pt>
    <dgm:pt modelId="{62A9C9F0-194E-48CC-A6FE-ED7B1EC0C53E}" type="parTrans" cxnId="{9EFCB40D-6BCF-4D63-805B-6C95027E140B}">
      <dgm:prSet/>
      <dgm:spPr/>
      <dgm:t>
        <a:bodyPr/>
        <a:lstStyle/>
        <a:p>
          <a:endParaRPr lang="fr-FR"/>
        </a:p>
      </dgm:t>
    </dgm:pt>
    <dgm:pt modelId="{710ADEEC-F3A9-4C71-A3E6-BC152EA2693D}" type="sibTrans" cxnId="{9EFCB40D-6BCF-4D63-805B-6C95027E140B}">
      <dgm:prSet/>
      <dgm:spPr/>
      <dgm:t>
        <a:bodyPr/>
        <a:lstStyle/>
        <a:p>
          <a:endParaRPr lang="fr-FR"/>
        </a:p>
      </dgm:t>
    </dgm:pt>
    <dgm:pt modelId="{3E817929-F2FA-4C1D-AA04-EAEA92D8882E}" type="pres">
      <dgm:prSet presAssocID="{98307E56-A66A-4C07-9F2B-7AE609F5D9F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4F7272B-1057-432B-820B-FB314E5C5A1B}" type="pres">
      <dgm:prSet presAssocID="{6D377EB3-0888-4164-9CE0-F69D5077C19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fr-FR"/>
        </a:p>
      </dgm:t>
    </dgm:pt>
    <dgm:pt modelId="{DFEC6AAF-A57B-48E8-8433-4E7C537C9A41}" type="pres">
      <dgm:prSet presAssocID="{78A25B6D-0A99-4496-9652-F9C584A34562}" presName="Accent1" presStyleCnt="0"/>
      <dgm:spPr/>
    </dgm:pt>
    <dgm:pt modelId="{2E2691EB-1D6B-4400-A575-CAA852AC4733}" type="pres">
      <dgm:prSet presAssocID="{78A25B6D-0A99-4496-9652-F9C584A34562}" presName="Accent" presStyleLbl="bgShp" presStyleIdx="0" presStyleCnt="6"/>
      <dgm:spPr/>
    </dgm:pt>
    <dgm:pt modelId="{D3E3985F-AC35-45F1-9D91-557D5119664E}" type="pres">
      <dgm:prSet presAssocID="{78A25B6D-0A99-4496-9652-F9C584A3456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44BC4E-5C5C-4CBE-A975-088CF13999FA}" type="pres">
      <dgm:prSet presAssocID="{81CE17B0-537B-4BAF-8ACF-2E1F53CFC033}" presName="Accent2" presStyleCnt="0"/>
      <dgm:spPr/>
    </dgm:pt>
    <dgm:pt modelId="{C1EC9E47-E1D8-49D3-9618-6C7053ABDC3B}" type="pres">
      <dgm:prSet presAssocID="{81CE17B0-537B-4BAF-8ACF-2E1F53CFC033}" presName="Accent" presStyleLbl="bgShp" presStyleIdx="1" presStyleCnt="6"/>
      <dgm:spPr/>
    </dgm:pt>
    <dgm:pt modelId="{47A554CB-EC3C-4EFD-9CC7-823CDAC473DC}" type="pres">
      <dgm:prSet presAssocID="{81CE17B0-537B-4BAF-8ACF-2E1F53CFC03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E3F971-B9DC-4075-9159-BD2564C5324D}" type="pres">
      <dgm:prSet presAssocID="{0F75E812-1D23-4F0B-9A1C-929176ED1898}" presName="Accent3" presStyleCnt="0"/>
      <dgm:spPr/>
    </dgm:pt>
    <dgm:pt modelId="{EC09095D-9DF1-454A-8853-F9F968E3AAEA}" type="pres">
      <dgm:prSet presAssocID="{0F75E812-1D23-4F0B-9A1C-929176ED1898}" presName="Accent" presStyleLbl="bgShp" presStyleIdx="2" presStyleCnt="6"/>
      <dgm:spPr/>
    </dgm:pt>
    <dgm:pt modelId="{72E174A8-D834-4FA9-A02D-E361839D065A}" type="pres">
      <dgm:prSet presAssocID="{0F75E812-1D23-4F0B-9A1C-929176ED1898}" presName="Child3" presStyleLbl="node1" presStyleIdx="2" presStyleCnt="6" custLinFactNeighborX="25330" custLinFactNeighborY="139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DD3708-7CB2-4FB9-81EC-025FCD44A130}" type="pres">
      <dgm:prSet presAssocID="{6AAB4EB9-224B-4F06-9BFE-A1A2FCC17541}" presName="Accent4" presStyleCnt="0"/>
      <dgm:spPr/>
    </dgm:pt>
    <dgm:pt modelId="{DB61E2C0-44DD-4368-8F32-EF299F1B9D76}" type="pres">
      <dgm:prSet presAssocID="{6AAB4EB9-224B-4F06-9BFE-A1A2FCC17541}" presName="Accent" presStyleLbl="bgShp" presStyleIdx="3" presStyleCnt="6"/>
      <dgm:spPr/>
    </dgm:pt>
    <dgm:pt modelId="{1A12F39C-B9C6-4131-A9F6-6BB17DDD2C49}" type="pres">
      <dgm:prSet presAssocID="{6AAB4EB9-224B-4F06-9BFE-A1A2FCC1754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687822-8283-4429-A9A8-F9EFE79B6B81}" type="pres">
      <dgm:prSet presAssocID="{9D78B95D-BC64-418F-BE01-3605649B8B0E}" presName="Accent5" presStyleCnt="0"/>
      <dgm:spPr/>
    </dgm:pt>
    <dgm:pt modelId="{7347A882-8DED-41EE-BDC2-583092E1C4E6}" type="pres">
      <dgm:prSet presAssocID="{9D78B95D-BC64-418F-BE01-3605649B8B0E}" presName="Accent" presStyleLbl="bgShp" presStyleIdx="4" presStyleCnt="6"/>
      <dgm:spPr/>
    </dgm:pt>
    <dgm:pt modelId="{7AF92B27-93B0-4DE4-8130-D394E292DD6C}" type="pres">
      <dgm:prSet presAssocID="{9D78B95D-BC64-418F-BE01-3605649B8B0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E9B192-9388-4328-A7DB-37343E89F3B6}" type="pres">
      <dgm:prSet presAssocID="{F3DE348D-A973-4B27-A2B9-5AEDE1DFFE6D}" presName="Accent6" presStyleCnt="0"/>
      <dgm:spPr/>
    </dgm:pt>
    <dgm:pt modelId="{D5DC1E42-13A8-4EB8-B44A-78880D8046C2}" type="pres">
      <dgm:prSet presAssocID="{F3DE348D-A973-4B27-A2B9-5AEDE1DFFE6D}" presName="Accent" presStyleLbl="bgShp" presStyleIdx="5" presStyleCnt="6"/>
      <dgm:spPr/>
    </dgm:pt>
    <dgm:pt modelId="{1D76EC63-13C3-498F-BC70-9ABA7C41DDCD}" type="pres">
      <dgm:prSet presAssocID="{F3DE348D-A973-4B27-A2B9-5AEDE1DFFE6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DBEA87-D46A-4FD1-B2FA-2576AB5F75AF}" type="presOf" srcId="{78A25B6D-0A99-4496-9652-F9C584A34562}" destId="{D3E3985F-AC35-45F1-9D91-557D5119664E}" srcOrd="0" destOrd="0" presId="urn:microsoft.com/office/officeart/2011/layout/HexagonRadial"/>
    <dgm:cxn modelId="{448549F9-BE7C-43D7-A5EC-172B65DBF8AA}" srcId="{6D377EB3-0888-4164-9CE0-F69D5077C19C}" destId="{9D78B95D-BC64-418F-BE01-3605649B8B0E}" srcOrd="4" destOrd="0" parTransId="{1ADF5C30-B088-4891-9D48-982CC8931416}" sibTransId="{6D5EDCBD-7D21-4348-861C-1DBD55814555}"/>
    <dgm:cxn modelId="{BD5120B6-4331-48D7-8DE6-2B326A4C0F5D}" type="presOf" srcId="{0F75E812-1D23-4F0B-9A1C-929176ED1898}" destId="{72E174A8-D834-4FA9-A02D-E361839D065A}" srcOrd="0" destOrd="0" presId="urn:microsoft.com/office/officeart/2011/layout/HexagonRadial"/>
    <dgm:cxn modelId="{A4270ECB-92FF-497F-BB40-87E3EA6CA24C}" type="presOf" srcId="{81CE17B0-537B-4BAF-8ACF-2E1F53CFC033}" destId="{47A554CB-EC3C-4EFD-9CC7-823CDAC473DC}" srcOrd="0" destOrd="0" presId="urn:microsoft.com/office/officeart/2011/layout/HexagonRadial"/>
    <dgm:cxn modelId="{56F7E0F3-E5C6-4FD5-A2AC-8AD2CB01FA66}" srcId="{6D377EB3-0888-4164-9CE0-F69D5077C19C}" destId="{6AAB4EB9-224B-4F06-9BFE-A1A2FCC17541}" srcOrd="3" destOrd="0" parTransId="{35974350-C71C-4221-BE11-5069235B6455}" sibTransId="{45F4A8B3-8194-4241-BA5F-1858CEA25C98}"/>
    <dgm:cxn modelId="{251C5E51-8221-43F5-B007-2FA294F8BCD4}" type="presOf" srcId="{9D78B95D-BC64-418F-BE01-3605649B8B0E}" destId="{7AF92B27-93B0-4DE4-8130-D394E292DD6C}" srcOrd="0" destOrd="0" presId="urn:microsoft.com/office/officeart/2011/layout/HexagonRadial"/>
    <dgm:cxn modelId="{A251F5B6-0062-478E-BA88-6C5E9AB7CC9C}" type="presOf" srcId="{98307E56-A66A-4C07-9F2B-7AE609F5D9F0}" destId="{3E817929-F2FA-4C1D-AA04-EAEA92D8882E}" srcOrd="0" destOrd="0" presId="urn:microsoft.com/office/officeart/2011/layout/HexagonRadial"/>
    <dgm:cxn modelId="{8DF0F776-E23D-418A-B90F-CB4522942A56}" type="presOf" srcId="{F3DE348D-A973-4B27-A2B9-5AEDE1DFFE6D}" destId="{1D76EC63-13C3-498F-BC70-9ABA7C41DDCD}" srcOrd="0" destOrd="0" presId="urn:microsoft.com/office/officeart/2011/layout/HexagonRadial"/>
    <dgm:cxn modelId="{AF37D47A-90CF-4DC6-AAB8-90CBE11F834E}" type="presOf" srcId="{6D377EB3-0888-4164-9CE0-F69D5077C19C}" destId="{B4F7272B-1057-432B-820B-FB314E5C5A1B}" srcOrd="0" destOrd="0" presId="urn:microsoft.com/office/officeart/2011/layout/HexagonRadial"/>
    <dgm:cxn modelId="{BBDC8AF0-A9C0-4429-8D68-9540FEECCA68}" srcId="{6D377EB3-0888-4164-9CE0-F69D5077C19C}" destId="{81CE17B0-537B-4BAF-8ACF-2E1F53CFC033}" srcOrd="1" destOrd="0" parTransId="{3B1D4D4F-8082-4A73-A12F-A37AA7D902A3}" sibTransId="{C864C490-9756-42F7-85D4-769CF3A236DF}"/>
    <dgm:cxn modelId="{5F71F899-798E-475B-B4B9-D2D0C224F9F7}" srcId="{6D377EB3-0888-4164-9CE0-F69D5077C19C}" destId="{0F75E812-1D23-4F0B-9A1C-929176ED1898}" srcOrd="2" destOrd="0" parTransId="{A32F8FB8-468C-4F3C-A4D9-1B75FDC8A8B6}" sibTransId="{36FB6EA1-7AE0-4B75-BE1E-0B955F96C342}"/>
    <dgm:cxn modelId="{43019100-58DB-4D86-8FC0-2DB24204B40C}" srcId="{98307E56-A66A-4C07-9F2B-7AE609F5D9F0}" destId="{6D377EB3-0888-4164-9CE0-F69D5077C19C}" srcOrd="0" destOrd="0" parTransId="{8B3C7D8F-BEEC-4D48-B394-0F301E92D4CF}" sibTransId="{495E326D-ECF7-4185-90A0-C96DA35EFD2E}"/>
    <dgm:cxn modelId="{CAA002A0-8483-443D-9102-02CFCFC438BD}" srcId="{6D377EB3-0888-4164-9CE0-F69D5077C19C}" destId="{78A25B6D-0A99-4496-9652-F9C584A34562}" srcOrd="0" destOrd="0" parTransId="{23EE0C68-9438-486F-9523-A7EF3B7E0C82}" sibTransId="{1A19E2DB-D987-466B-970F-CC2266F07F5A}"/>
    <dgm:cxn modelId="{B54B40F2-D09C-4C97-963A-DBE6303B4C1C}" type="presOf" srcId="{6AAB4EB9-224B-4F06-9BFE-A1A2FCC17541}" destId="{1A12F39C-B9C6-4131-A9F6-6BB17DDD2C49}" srcOrd="0" destOrd="0" presId="urn:microsoft.com/office/officeart/2011/layout/HexagonRadial"/>
    <dgm:cxn modelId="{9EFCB40D-6BCF-4D63-805B-6C95027E140B}" srcId="{6D377EB3-0888-4164-9CE0-F69D5077C19C}" destId="{F3DE348D-A973-4B27-A2B9-5AEDE1DFFE6D}" srcOrd="5" destOrd="0" parTransId="{62A9C9F0-194E-48CC-A6FE-ED7B1EC0C53E}" sibTransId="{710ADEEC-F3A9-4C71-A3E6-BC152EA2693D}"/>
    <dgm:cxn modelId="{5F441E07-057B-4F2C-B440-66630C061068}" type="presParOf" srcId="{3E817929-F2FA-4C1D-AA04-EAEA92D8882E}" destId="{B4F7272B-1057-432B-820B-FB314E5C5A1B}" srcOrd="0" destOrd="0" presId="urn:microsoft.com/office/officeart/2011/layout/HexagonRadial"/>
    <dgm:cxn modelId="{C66A2D5B-805F-49BC-8808-A03460BD15CA}" type="presParOf" srcId="{3E817929-F2FA-4C1D-AA04-EAEA92D8882E}" destId="{DFEC6AAF-A57B-48E8-8433-4E7C537C9A41}" srcOrd="1" destOrd="0" presId="urn:microsoft.com/office/officeart/2011/layout/HexagonRadial"/>
    <dgm:cxn modelId="{483EE095-C044-438E-B0A2-B0FD8E7F4E3B}" type="presParOf" srcId="{DFEC6AAF-A57B-48E8-8433-4E7C537C9A41}" destId="{2E2691EB-1D6B-4400-A575-CAA852AC4733}" srcOrd="0" destOrd="0" presId="urn:microsoft.com/office/officeart/2011/layout/HexagonRadial"/>
    <dgm:cxn modelId="{BE173CBD-3C02-447E-9FA4-174DC91C3A42}" type="presParOf" srcId="{3E817929-F2FA-4C1D-AA04-EAEA92D8882E}" destId="{D3E3985F-AC35-45F1-9D91-557D5119664E}" srcOrd="2" destOrd="0" presId="urn:microsoft.com/office/officeart/2011/layout/HexagonRadial"/>
    <dgm:cxn modelId="{A320D9A4-EBB1-4428-A11E-85E8AD769760}" type="presParOf" srcId="{3E817929-F2FA-4C1D-AA04-EAEA92D8882E}" destId="{4144BC4E-5C5C-4CBE-A975-088CF13999FA}" srcOrd="3" destOrd="0" presId="urn:microsoft.com/office/officeart/2011/layout/HexagonRadial"/>
    <dgm:cxn modelId="{11D990DA-8F47-4EAB-987D-83607544F28A}" type="presParOf" srcId="{4144BC4E-5C5C-4CBE-A975-088CF13999FA}" destId="{C1EC9E47-E1D8-49D3-9618-6C7053ABDC3B}" srcOrd="0" destOrd="0" presId="urn:microsoft.com/office/officeart/2011/layout/HexagonRadial"/>
    <dgm:cxn modelId="{54AE4443-45E5-4339-BABB-28A6C5B9A7DE}" type="presParOf" srcId="{3E817929-F2FA-4C1D-AA04-EAEA92D8882E}" destId="{47A554CB-EC3C-4EFD-9CC7-823CDAC473DC}" srcOrd="4" destOrd="0" presId="urn:microsoft.com/office/officeart/2011/layout/HexagonRadial"/>
    <dgm:cxn modelId="{51CCE1D4-479F-434E-A9E0-4F8BCE22E7EF}" type="presParOf" srcId="{3E817929-F2FA-4C1D-AA04-EAEA92D8882E}" destId="{A6E3F971-B9DC-4075-9159-BD2564C5324D}" srcOrd="5" destOrd="0" presId="urn:microsoft.com/office/officeart/2011/layout/HexagonRadial"/>
    <dgm:cxn modelId="{79096D43-92EF-4293-B4A4-CA1F297E388B}" type="presParOf" srcId="{A6E3F971-B9DC-4075-9159-BD2564C5324D}" destId="{EC09095D-9DF1-454A-8853-F9F968E3AAEA}" srcOrd="0" destOrd="0" presId="urn:microsoft.com/office/officeart/2011/layout/HexagonRadial"/>
    <dgm:cxn modelId="{066B5197-81FB-4AA6-A0F0-EF08557C0FF2}" type="presParOf" srcId="{3E817929-F2FA-4C1D-AA04-EAEA92D8882E}" destId="{72E174A8-D834-4FA9-A02D-E361839D065A}" srcOrd="6" destOrd="0" presId="urn:microsoft.com/office/officeart/2011/layout/HexagonRadial"/>
    <dgm:cxn modelId="{62B1BFF8-1302-4F84-AB36-0B35A126DAE1}" type="presParOf" srcId="{3E817929-F2FA-4C1D-AA04-EAEA92D8882E}" destId="{69DD3708-7CB2-4FB9-81EC-025FCD44A130}" srcOrd="7" destOrd="0" presId="urn:microsoft.com/office/officeart/2011/layout/HexagonRadial"/>
    <dgm:cxn modelId="{084C57AA-A46A-4C9B-9467-9FEE30624706}" type="presParOf" srcId="{69DD3708-7CB2-4FB9-81EC-025FCD44A130}" destId="{DB61E2C0-44DD-4368-8F32-EF299F1B9D76}" srcOrd="0" destOrd="0" presId="urn:microsoft.com/office/officeart/2011/layout/HexagonRadial"/>
    <dgm:cxn modelId="{0B2BD7D5-0E26-4FC3-8D92-A275D00A1E41}" type="presParOf" srcId="{3E817929-F2FA-4C1D-AA04-EAEA92D8882E}" destId="{1A12F39C-B9C6-4131-A9F6-6BB17DDD2C49}" srcOrd="8" destOrd="0" presId="urn:microsoft.com/office/officeart/2011/layout/HexagonRadial"/>
    <dgm:cxn modelId="{8FF1A09B-BDBD-4105-A4BA-0B472A1BF546}" type="presParOf" srcId="{3E817929-F2FA-4C1D-AA04-EAEA92D8882E}" destId="{EB687822-8283-4429-A9A8-F9EFE79B6B81}" srcOrd="9" destOrd="0" presId="urn:microsoft.com/office/officeart/2011/layout/HexagonRadial"/>
    <dgm:cxn modelId="{43235D3E-D8A2-431D-A0AF-42C628452C8C}" type="presParOf" srcId="{EB687822-8283-4429-A9A8-F9EFE79B6B81}" destId="{7347A882-8DED-41EE-BDC2-583092E1C4E6}" srcOrd="0" destOrd="0" presId="urn:microsoft.com/office/officeart/2011/layout/HexagonRadial"/>
    <dgm:cxn modelId="{76029139-DE9B-416F-99A3-0DA07F918D91}" type="presParOf" srcId="{3E817929-F2FA-4C1D-AA04-EAEA92D8882E}" destId="{7AF92B27-93B0-4DE4-8130-D394E292DD6C}" srcOrd="10" destOrd="0" presId="urn:microsoft.com/office/officeart/2011/layout/HexagonRadial"/>
    <dgm:cxn modelId="{F5B6729C-0A66-4B5E-AA81-4C792B2092F0}" type="presParOf" srcId="{3E817929-F2FA-4C1D-AA04-EAEA92D8882E}" destId="{77E9B192-9388-4328-A7DB-37343E89F3B6}" srcOrd="11" destOrd="0" presId="urn:microsoft.com/office/officeart/2011/layout/HexagonRadial"/>
    <dgm:cxn modelId="{BD4E44DE-8AF3-426B-8FD2-E32D316ED23C}" type="presParOf" srcId="{77E9B192-9388-4328-A7DB-37343E89F3B6}" destId="{D5DC1E42-13A8-4EB8-B44A-78880D8046C2}" srcOrd="0" destOrd="0" presId="urn:microsoft.com/office/officeart/2011/layout/HexagonRadial"/>
    <dgm:cxn modelId="{B5112B1F-9A25-4C3C-8AA1-53237B82C0A0}" type="presParOf" srcId="{3E817929-F2FA-4C1D-AA04-EAEA92D8882E}" destId="{1D76EC63-13C3-498F-BC70-9ABA7C41DDC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7272B-1057-432B-820B-FB314E5C5A1B}">
      <dsp:nvSpPr>
        <dsp:cNvPr id="0" name=""/>
        <dsp:cNvSpPr/>
      </dsp:nvSpPr>
      <dsp:spPr>
        <a:xfrm>
          <a:off x="3306834" y="1700723"/>
          <a:ext cx="2161692" cy="186995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Compétences professionnelles </a:t>
          </a:r>
          <a:endParaRPr lang="fr-FR" sz="1300" kern="1200" dirty="0"/>
        </a:p>
      </dsp:txBody>
      <dsp:txXfrm>
        <a:off x="3665057" y="2010600"/>
        <a:ext cx="1445246" cy="1250197"/>
      </dsp:txXfrm>
    </dsp:sp>
    <dsp:sp modelId="{C1EC9E47-E1D8-49D3-9618-6C7053ABDC3B}">
      <dsp:nvSpPr>
        <dsp:cNvPr id="0" name=""/>
        <dsp:cNvSpPr/>
      </dsp:nvSpPr>
      <dsp:spPr>
        <a:xfrm>
          <a:off x="4660469" y="806077"/>
          <a:ext cx="815600" cy="70274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3985F-AC35-45F1-9D91-557D5119664E}">
      <dsp:nvSpPr>
        <dsp:cNvPr id="0" name=""/>
        <dsp:cNvSpPr/>
      </dsp:nvSpPr>
      <dsp:spPr>
        <a:xfrm>
          <a:off x="3505957" y="0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1" action="ppaction://hlinkfile"/>
            </a:rPr>
            <a:t>Des activités professionnelles</a:t>
          </a:r>
          <a:endParaRPr lang="fr-FR" sz="1300" kern="1200" dirty="0"/>
        </a:p>
      </dsp:txBody>
      <dsp:txXfrm>
        <a:off x="3799531" y="253976"/>
        <a:ext cx="1184343" cy="1024596"/>
      </dsp:txXfrm>
    </dsp:sp>
    <dsp:sp modelId="{EC09095D-9DF1-454A-8853-F9F968E3AAEA}">
      <dsp:nvSpPr>
        <dsp:cNvPr id="0" name=""/>
        <dsp:cNvSpPr/>
      </dsp:nvSpPr>
      <dsp:spPr>
        <a:xfrm>
          <a:off x="5612338" y="2119841"/>
          <a:ext cx="815600" cy="70274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A554CB-EC3C-4EFD-9CC7-823CDAC473DC}">
      <dsp:nvSpPr>
        <dsp:cNvPr id="0" name=""/>
        <dsp:cNvSpPr/>
      </dsp:nvSpPr>
      <dsp:spPr>
        <a:xfrm>
          <a:off x="5130621" y="942620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2" action="ppaction://hlinkfile"/>
            </a:rPr>
            <a:t>Des critères d’évaluation</a:t>
          </a:r>
          <a:endParaRPr lang="fr-FR" sz="1300" kern="1200" dirty="0"/>
        </a:p>
      </dsp:txBody>
      <dsp:txXfrm>
        <a:off x="5424195" y="1196596"/>
        <a:ext cx="1184343" cy="1024596"/>
      </dsp:txXfrm>
    </dsp:sp>
    <dsp:sp modelId="{DB61E2C0-44DD-4368-8F32-EF299F1B9D76}">
      <dsp:nvSpPr>
        <dsp:cNvPr id="0" name=""/>
        <dsp:cNvSpPr/>
      </dsp:nvSpPr>
      <dsp:spPr>
        <a:xfrm>
          <a:off x="4951109" y="3602833"/>
          <a:ext cx="815600" cy="70274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174A8-D834-4FA9-A02D-E361839D065A}">
      <dsp:nvSpPr>
        <dsp:cNvPr id="0" name=""/>
        <dsp:cNvSpPr/>
      </dsp:nvSpPr>
      <dsp:spPr>
        <a:xfrm>
          <a:off x="5579340" y="3009446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3" action="ppaction://hlinkpres?slideindex=1&amp;slidetitle="/>
            </a:rPr>
            <a:t>Des stratégies, des démarches à mettre en  œuvre</a:t>
          </a:r>
          <a:endParaRPr lang="fr-FR" sz="1300" kern="1200" dirty="0"/>
        </a:p>
      </dsp:txBody>
      <dsp:txXfrm>
        <a:off x="5872914" y="3263422"/>
        <a:ext cx="1184343" cy="1024596"/>
      </dsp:txXfrm>
    </dsp:sp>
    <dsp:sp modelId="{7347A882-8DED-41EE-BDC2-583092E1C4E6}">
      <dsp:nvSpPr>
        <dsp:cNvPr id="0" name=""/>
        <dsp:cNvSpPr/>
      </dsp:nvSpPr>
      <dsp:spPr>
        <a:xfrm>
          <a:off x="3310857" y="3756773"/>
          <a:ext cx="815600" cy="70274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2F39C-B9C6-4131-A9F6-6BB17DDD2C49}">
      <dsp:nvSpPr>
        <dsp:cNvPr id="0" name=""/>
        <dsp:cNvSpPr/>
      </dsp:nvSpPr>
      <dsp:spPr>
        <a:xfrm>
          <a:off x="3505957" y="3739376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>
              <a:hlinkClick xmlns:r="http://schemas.openxmlformats.org/officeDocument/2006/relationships" r:id="rId4" action="ppaction://hlinkfile"/>
            </a:rPr>
            <a:t>Des savoirs associés, des limites</a:t>
          </a:r>
          <a:endParaRPr lang="fr-FR" sz="1300" kern="1200" dirty="0"/>
        </a:p>
      </dsp:txBody>
      <dsp:txXfrm>
        <a:off x="3799531" y="3993352"/>
        <a:ext cx="1184343" cy="1024596"/>
      </dsp:txXfrm>
    </dsp:sp>
    <dsp:sp modelId="{D5DC1E42-13A8-4EB8-B44A-78880D8046C2}">
      <dsp:nvSpPr>
        <dsp:cNvPr id="0" name=""/>
        <dsp:cNvSpPr/>
      </dsp:nvSpPr>
      <dsp:spPr>
        <a:xfrm>
          <a:off x="2343400" y="2443537"/>
          <a:ext cx="815600" cy="70274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92B27-93B0-4DE4-8130-D394E292DD6C}">
      <dsp:nvSpPr>
        <dsp:cNvPr id="0" name=""/>
        <dsp:cNvSpPr/>
      </dsp:nvSpPr>
      <dsp:spPr>
        <a:xfrm>
          <a:off x="1873751" y="2796756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Des ressources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Des données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Des situations  professionnelles</a:t>
          </a:r>
          <a:endParaRPr lang="fr-FR" sz="1300" kern="1200" dirty="0"/>
        </a:p>
      </dsp:txBody>
      <dsp:txXfrm>
        <a:off x="2167325" y="3050732"/>
        <a:ext cx="1184343" cy="1024596"/>
      </dsp:txXfrm>
    </dsp:sp>
    <dsp:sp modelId="{1D76EC63-13C3-498F-BC70-9ABA7C41DDCD}">
      <dsp:nvSpPr>
        <dsp:cNvPr id="0" name=""/>
        <dsp:cNvSpPr/>
      </dsp:nvSpPr>
      <dsp:spPr>
        <a:xfrm>
          <a:off x="1873751" y="940511"/>
          <a:ext cx="1771491" cy="153254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Des résultats attendus</a:t>
          </a:r>
          <a:endParaRPr lang="fr-FR" sz="1300" kern="1200" dirty="0"/>
        </a:p>
      </dsp:txBody>
      <dsp:txXfrm>
        <a:off x="2167325" y="1194487"/>
        <a:ext cx="1184343" cy="1024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e radial"/>
  <dgm:desc val="Permet de représenter un processus séquentiel associé à une idée ou un thème central. Limité à six formes Niveau 2. Utilisation optimale avec de petites quantités de texte. Le texte non utilisé n’apparaît pas mais reste disponible si vous changez de disposition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5F0D4-0882-415F-A093-5D649A8A750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90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42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92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Sont éligibles au CPF « les formations sanctionnées par une certification enregistrée dans le répertoire national des certifications professionnelles prévu à l'article L. 335-6 du code de l'éducation ou permettant d'obtenir une partie identifiée de certification professionnelle, classée au sein du répertoire, visant à l'acquisition d'un bloc de compétences »</a:t>
            </a:r>
          </a:p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643A2F-94ED-4065-B878-2E066336F7D7}" type="slidenum">
              <a:rPr lang="fr-FR" altLang="fr-FR" smtClean="0"/>
              <a:pPr eaLnBrk="1" hangingPunct="1">
                <a:spcBef>
                  <a:spcPct val="0"/>
                </a:spcBef>
              </a:pPr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pétale ou losange</a:t>
            </a:r>
            <a:r>
              <a:rPr lang="fr-FR" baseline="0" dirty="0" smtClean="0"/>
              <a:t> blanc ne fait pas partie du référentiel, mais de la formation (voir présentation 02, 04 et 05)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09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72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4" y="1469380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09313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72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3387144" y="6336105"/>
            <a:ext cx="43679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Séminaire national CAP Fleuriste  </a:t>
            </a:r>
          </a:p>
          <a:p>
            <a:endParaRPr lang="fr-FR" dirty="0"/>
          </a:p>
        </p:txBody>
      </p:sp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3" y="6132905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00FFAF%20PNF%20CAP%20Fleuriste.ppt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1652"/>
            <a:ext cx="7772400" cy="2115666"/>
          </a:xfrm>
        </p:spPr>
        <p:txBody>
          <a:bodyPr/>
          <a:lstStyle/>
          <a:p>
            <a:pPr algn="ctr"/>
            <a:r>
              <a:rPr lang="fr-FR" sz="3600" b="1" dirty="0"/>
              <a:t>R</a:t>
            </a:r>
            <a:r>
              <a:rPr lang="fr-FR" sz="3600" b="1" dirty="0" smtClean="0"/>
              <a:t>énovation du 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Certificat </a:t>
            </a:r>
            <a:r>
              <a:rPr lang="fr-FR" sz="3600" b="1" dirty="0" smtClean="0"/>
              <a:t>d’aptitude professionnelle </a:t>
            </a:r>
            <a:r>
              <a:rPr lang="fr-FR" sz="5400" b="1" dirty="0" smtClean="0">
                <a:solidFill>
                  <a:schemeClr val="tx2">
                    <a:lumMod val="75000"/>
                  </a:schemeClr>
                </a:solidFill>
              </a:rPr>
              <a:t>Fleuriste</a:t>
            </a:r>
            <a:endParaRPr lang="fr-FR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422070" y="3600451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683086"/>
                </a:solidFill>
              </a:rPr>
              <a:t>Lycée Gabriel Péri Toulouse</a:t>
            </a:r>
            <a:endParaRPr lang="fr-FR" dirty="0">
              <a:solidFill>
                <a:srgbClr val="683086"/>
              </a:solidFill>
            </a:endParaRPr>
          </a:p>
          <a:p>
            <a:pPr algn="l"/>
            <a:r>
              <a:rPr lang="fr-FR" dirty="0">
                <a:solidFill>
                  <a:srgbClr val="683086"/>
                </a:solidFill>
              </a:rPr>
              <a:t>Le </a:t>
            </a:r>
            <a:r>
              <a:rPr lang="fr-FR" dirty="0" smtClean="0">
                <a:solidFill>
                  <a:srgbClr val="683086"/>
                </a:solidFill>
              </a:rPr>
              <a:t>4 mai </a:t>
            </a:r>
            <a:r>
              <a:rPr lang="fr-FR" dirty="0" smtClean="0">
                <a:solidFill>
                  <a:srgbClr val="683086"/>
                </a:solidFill>
              </a:rPr>
              <a:t>2018 </a:t>
            </a:r>
          </a:p>
          <a:p>
            <a:pPr algn="l"/>
            <a:r>
              <a:rPr lang="fr-FR" sz="2400" i="1" dirty="0" smtClean="0">
                <a:solidFill>
                  <a:srgbClr val="683086"/>
                </a:solidFill>
              </a:rPr>
              <a:t>à partir du PNF du 20 mars 2018</a:t>
            </a:r>
            <a:endParaRPr lang="fr-FR" sz="2400" i="1" dirty="0">
              <a:solidFill>
                <a:srgbClr val="683086"/>
              </a:solidFill>
            </a:endParaRPr>
          </a:p>
        </p:txBody>
      </p:sp>
      <p:pic>
        <p:nvPicPr>
          <p:cNvPr id="6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700" y="5353051"/>
            <a:ext cx="1822863" cy="10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700" y="0"/>
            <a:ext cx="1781300" cy="106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212" y="1807319"/>
            <a:ext cx="2592133" cy="715089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RAP : 2 pôles d’activités,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4 activités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95556" y="1807319"/>
            <a:ext cx="4337805" cy="102155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RC :  2 Blocs de compétences, </a:t>
            </a: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2 </a:t>
            </a:r>
            <a:r>
              <a:rPr lang="fr-FR" b="1" dirty="0">
                <a:solidFill>
                  <a:schemeClr val="bg1"/>
                </a:solidFill>
              </a:rPr>
              <a:t>Blocs de savoirs </a:t>
            </a:r>
            <a:r>
              <a:rPr lang="fr-FR" b="1" dirty="0" smtClean="0">
                <a:solidFill>
                  <a:schemeClr val="bg1"/>
                </a:solidFill>
              </a:rPr>
              <a:t>associés, 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        	2 </a:t>
            </a:r>
            <a:r>
              <a:rPr lang="fr-FR" b="1" dirty="0">
                <a:solidFill>
                  <a:schemeClr val="bg1"/>
                </a:solidFill>
              </a:rPr>
              <a:t>Epreuves EP1 et </a:t>
            </a:r>
            <a:r>
              <a:rPr lang="fr-FR" b="1" dirty="0" smtClean="0">
                <a:solidFill>
                  <a:schemeClr val="bg1"/>
                </a:solidFill>
              </a:rPr>
              <a:t>EP2 (annexe II)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212" y="4273327"/>
            <a:ext cx="7579415" cy="7550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b="1" dirty="0"/>
              <a:t> </a:t>
            </a:r>
            <a:r>
              <a:rPr lang="fr-FR" b="1" dirty="0" smtClean="0"/>
              <a:t>Bloc 2 Vendre, </a:t>
            </a:r>
            <a:r>
              <a:rPr lang="fr-FR" b="1" dirty="0"/>
              <a:t>conseiller le client et mettre en valeur l’offre</a:t>
            </a:r>
            <a:endParaRPr lang="fr-FR" dirty="0" smtClean="0"/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b="1" dirty="0" smtClean="0"/>
              <a:t>EP2-</a:t>
            </a:r>
            <a:r>
              <a:rPr lang="fr-FR" dirty="0" smtClean="0"/>
              <a:t> </a:t>
            </a:r>
            <a:r>
              <a:rPr lang="fr-FR" dirty="0"/>
              <a:t>Vente, conseil et mise en valeur de </a:t>
            </a:r>
            <a:r>
              <a:rPr lang="fr-FR" dirty="0" smtClean="0"/>
              <a:t>l’offre, </a:t>
            </a:r>
            <a:r>
              <a:rPr lang="fr-FR" dirty="0" err="1" smtClean="0"/>
              <a:t>Coef</a:t>
            </a:r>
            <a:r>
              <a:rPr lang="fr-FR" dirty="0" smtClean="0"/>
              <a:t> 5 (+1 PSE)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99212" y="3329820"/>
            <a:ext cx="7537224" cy="7550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b="1" dirty="0" smtClean="0"/>
              <a:t>Bloc 1 Préparer </a:t>
            </a:r>
            <a:r>
              <a:rPr lang="fr-FR" b="1" dirty="0"/>
              <a:t>les produits, les végétaux et réaliser une composition </a:t>
            </a:r>
            <a:r>
              <a:rPr lang="fr-FR" b="1" dirty="0" smtClean="0"/>
              <a:t>florale </a:t>
            </a:r>
          </a:p>
          <a:p>
            <a:pPr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</a:pPr>
            <a:r>
              <a:rPr lang="fr-FR" b="1" dirty="0" smtClean="0"/>
              <a:t>EP1- </a:t>
            </a:r>
            <a:r>
              <a:rPr lang="fr-FR" dirty="0"/>
              <a:t>Préparation et confection d’une production </a:t>
            </a:r>
            <a:r>
              <a:rPr lang="fr-FR" dirty="0" smtClean="0"/>
              <a:t>florale, </a:t>
            </a:r>
            <a:r>
              <a:rPr lang="fr-FR" dirty="0" err="1" smtClean="0">
                <a:ea typeface="Calibri"/>
                <a:cs typeface="Times New Roman"/>
              </a:rPr>
              <a:t>Coef</a:t>
            </a:r>
            <a:r>
              <a:rPr lang="fr-FR" dirty="0" smtClean="0">
                <a:ea typeface="Calibri"/>
                <a:cs typeface="Times New Roman"/>
              </a:rPr>
              <a:t>  6</a:t>
            </a:r>
            <a:endParaRPr lang="fr-FR" dirty="0"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212" y="463927"/>
            <a:ext cx="7971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400" dirty="0">
                <a:latin typeface="+mj-lt"/>
                <a:cs typeface="Arial" panose="020B0604020202020204" pitchFamily="34" charset="0"/>
              </a:rPr>
              <a:t>Du référentiel </a:t>
            </a:r>
            <a:r>
              <a:rPr lang="fr-FR" altLang="fr-FR" sz="2400" dirty="0" smtClean="0">
                <a:latin typeface="+mj-lt"/>
                <a:cs typeface="Arial" panose="020B0604020202020204" pitchFamily="34" charset="0"/>
              </a:rPr>
              <a:t>des activités </a:t>
            </a:r>
            <a:r>
              <a:rPr lang="fr-FR" altLang="fr-FR" sz="2400" dirty="0">
                <a:latin typeface="+mj-lt"/>
                <a:cs typeface="Arial" panose="020B0604020202020204" pitchFamily="34" charset="0"/>
              </a:rPr>
              <a:t>professionnelles </a:t>
            </a:r>
            <a:r>
              <a:rPr lang="fr-FR" altLang="fr-FR" sz="2400" dirty="0" smtClean="0">
                <a:latin typeface="+mj-lt"/>
                <a:cs typeface="Arial" panose="020B0604020202020204" pitchFamily="34" charset="0"/>
              </a:rPr>
              <a:t>aux épreuves de certification </a:t>
            </a:r>
            <a:r>
              <a:rPr lang="fr-FR" altLang="fr-FR" sz="2400" dirty="0">
                <a:latin typeface="+mj-lt"/>
                <a:cs typeface="Arial" panose="020B0604020202020204" pitchFamily="34" charset="0"/>
              </a:rPr>
              <a:t>(annexe </a:t>
            </a:r>
            <a:r>
              <a:rPr lang="fr-FR" altLang="fr-FR" sz="2400" dirty="0" smtClean="0">
                <a:latin typeface="+mj-lt"/>
                <a:cs typeface="Arial" panose="020B0604020202020204" pitchFamily="34" charset="0"/>
              </a:rPr>
              <a:t>II modalités de certification)</a:t>
            </a:r>
            <a:endParaRPr lang="fr-FR" sz="2400" dirty="0">
              <a:latin typeface="+mj-lt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3577097" y="1922547"/>
            <a:ext cx="70064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5617029" y="2921330"/>
            <a:ext cx="484632" cy="3831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10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eeeee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9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39" y="1464885"/>
            <a:ext cx="5970794" cy="48646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0574" y="204040"/>
            <a:ext cx="7982797" cy="1067339"/>
          </a:xfrm>
        </p:spPr>
        <p:txBody>
          <a:bodyPr/>
          <a:lstStyle/>
          <a:p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La compétence au cœur du processus de professionnalisation, de formation et de certification</a:t>
            </a:r>
            <a:endParaRPr lang="fr-FR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33936"/>
              </p:ext>
            </p:extLst>
          </p:nvPr>
        </p:nvGraphicFramePr>
        <p:xfrm>
          <a:off x="237506" y="1271379"/>
          <a:ext cx="8775865" cy="527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162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Participants au stage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2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2" y="0"/>
            <a:ext cx="8948336" cy="4162425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158395" y="4738159"/>
            <a:ext cx="4827209" cy="8304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u="sng" dirty="0" smtClean="0"/>
              <a:t>Anne-Marie Giacometti IEN Economie-Gestion</a:t>
            </a:r>
          </a:p>
        </p:txBody>
      </p:sp>
    </p:spTree>
    <p:extLst>
      <p:ext uri="{BB962C8B-B14F-4D97-AF65-F5344CB8AC3E}">
        <p14:creationId xmlns:p14="http://schemas.microsoft.com/office/powerpoint/2010/main" val="10827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33" y="0"/>
            <a:ext cx="4389073" cy="225160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0416"/>
            <a:ext cx="5004414" cy="52175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414" y="4829175"/>
            <a:ext cx="36576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1136960"/>
            <a:ext cx="7596190" cy="4337565"/>
          </a:xfrm>
        </p:spPr>
        <p:txBody>
          <a:bodyPr>
            <a:normAutofit lnSpcReduction="10000"/>
          </a:bodyPr>
          <a:lstStyle/>
          <a:p>
            <a:r>
              <a:rPr lang="fr-FR" sz="2000" u="sng" dirty="0" smtClean="0"/>
              <a:t>Matin</a:t>
            </a:r>
            <a:r>
              <a:rPr lang="fr-FR" sz="2000" dirty="0" smtClean="0"/>
              <a:t> </a:t>
            </a:r>
          </a:p>
          <a:p>
            <a:r>
              <a:rPr lang="fr-FR" sz="2000" dirty="0" smtClean="0"/>
              <a:t>Les grands </a:t>
            </a:r>
            <a:r>
              <a:rPr lang="fr-FR" sz="2000" dirty="0"/>
              <a:t>axes du </a:t>
            </a:r>
            <a:r>
              <a:rPr lang="fr-FR" sz="2000" dirty="0" smtClean="0"/>
              <a:t>référentiel et bloc de compétences</a:t>
            </a:r>
          </a:p>
          <a:p>
            <a:r>
              <a:rPr lang="fr-FR" sz="2000" dirty="0" smtClean="0"/>
              <a:t>Le référentiel (RAP – de certification) </a:t>
            </a:r>
            <a:endParaRPr lang="fr-FR" sz="2000" dirty="0"/>
          </a:p>
          <a:p>
            <a:r>
              <a:rPr lang="fr-FR" sz="2000" dirty="0" smtClean="0"/>
              <a:t>La stratégie globale de formation</a:t>
            </a:r>
          </a:p>
          <a:p>
            <a:r>
              <a:rPr lang="fr-FR" sz="2000" dirty="0" smtClean="0"/>
              <a:t>Échanges au fur et à </a:t>
            </a:r>
            <a:r>
              <a:rPr lang="fr-FR" sz="2000" dirty="0" smtClean="0"/>
              <a:t>mesure</a:t>
            </a:r>
          </a:p>
          <a:p>
            <a:endParaRPr lang="fr-FR" sz="2000" dirty="0" smtClean="0"/>
          </a:p>
          <a:p>
            <a:r>
              <a:rPr lang="fr-FR" sz="2000" i="1" dirty="0" smtClean="0"/>
              <a:t>Déjeuner au lycée G Péri</a:t>
            </a:r>
            <a:endParaRPr lang="fr-FR" sz="2000" i="1" dirty="0" smtClean="0"/>
          </a:p>
          <a:p>
            <a:endParaRPr lang="fr-FR" sz="2000" dirty="0" smtClean="0"/>
          </a:p>
          <a:p>
            <a:r>
              <a:rPr lang="fr-FR" sz="2000" u="sng" dirty="0" smtClean="0"/>
              <a:t>Après-midi </a:t>
            </a:r>
          </a:p>
          <a:p>
            <a:r>
              <a:rPr lang="fr-FR" sz="2000" dirty="0" smtClean="0"/>
              <a:t>Présentation du g</a:t>
            </a:r>
            <a:r>
              <a:rPr lang="fr-FR" sz="2000" dirty="0" smtClean="0"/>
              <a:t>uide d’accompagnement pédagogique (GAP) : les dispositifs de formation au service des apprentissages, quelles modalités pédagogiques pour répondre aux enjeux de formation ? </a:t>
            </a:r>
          </a:p>
          <a:p>
            <a:r>
              <a:rPr lang="fr-FR" sz="2000" dirty="0" smtClean="0"/>
              <a:t>Les épreuves certificatives, le ponctuel et le CCF</a:t>
            </a:r>
          </a:p>
          <a:p>
            <a:endParaRPr lang="fr-FR" sz="2000" dirty="0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864425" y="44430"/>
            <a:ext cx="6822373" cy="1092530"/>
          </a:xfrm>
        </p:spPr>
        <p:txBody>
          <a:bodyPr/>
          <a:lstStyle/>
          <a:p>
            <a:r>
              <a:rPr lang="fr-FR" sz="4400" dirty="0" smtClean="0"/>
              <a:t>Programme </a:t>
            </a:r>
            <a:r>
              <a:rPr lang="fr-FR" sz="4400" dirty="0" smtClean="0"/>
              <a:t>4 mai 2018</a:t>
            </a:r>
            <a:endParaRPr lang="fr-FR" sz="4400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9978" y="688769"/>
            <a:ext cx="8284021" cy="4061361"/>
          </a:xfrm>
        </p:spPr>
        <p:txBody>
          <a:bodyPr/>
          <a:lstStyle/>
          <a:p>
            <a:r>
              <a:rPr lang="fr-FR" sz="2800" b="1" dirty="0"/>
              <a:t>Le processus </a:t>
            </a:r>
            <a:r>
              <a:rPr lang="fr-FR" sz="2800" b="1" dirty="0" smtClean="0"/>
              <a:t>d’élaboration </a:t>
            </a:r>
            <a:r>
              <a:rPr lang="fr-FR" sz="2800" b="1" dirty="0"/>
              <a:t>du </a:t>
            </a:r>
            <a:r>
              <a:rPr lang="fr-FR" sz="2800" b="1" dirty="0" smtClean="0"/>
              <a:t>diplôme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dans </a:t>
            </a:r>
            <a:r>
              <a:rPr lang="fr-FR" sz="2800" dirty="0"/>
              <a:t>le cadre de la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15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CPC, Commercialisation et distribution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2000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16 </a:t>
            </a: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février 2016 présentation par la FFAF d’un rapport d’opportunité</a:t>
            </a:r>
            <a:b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2000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8 </a:t>
            </a: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novembre 2016 présentation du référentiel des activités professionnelles</a:t>
            </a:r>
            <a:b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- </a:t>
            </a:r>
            <a:r>
              <a:rPr lang="fr-FR" sz="2000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novembre </a:t>
            </a:r>
            <a:r>
              <a:rPr lang="fr-FR" sz="2000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2017 </a:t>
            </a:r>
            <a:r>
              <a:rPr lang="fr-FR" sz="20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présentation du référentiel finalisé</a:t>
            </a:r>
            <a:r>
              <a:rPr lang="fr-FR" sz="18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1800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800" dirty="0" smtClean="0"/>
              <a:t> 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02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2543" y="345168"/>
            <a:ext cx="7772400" cy="830489"/>
          </a:xfrm>
        </p:spPr>
        <p:txBody>
          <a:bodyPr/>
          <a:lstStyle/>
          <a:p>
            <a:pPr algn="ctr"/>
            <a:r>
              <a:rPr lang="fr-FR" sz="3600" dirty="0" smtClean="0"/>
              <a:t>Présentation des </a:t>
            </a:r>
            <a:r>
              <a:rPr lang="fr-FR" sz="3600" dirty="0" smtClean="0"/>
              <a:t>membres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du </a:t>
            </a:r>
            <a:r>
              <a:rPr lang="fr-FR" sz="3600" dirty="0" smtClean="0"/>
              <a:t>groupe de rénovation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2543" y="1306286"/>
            <a:ext cx="8015516" cy="4463143"/>
          </a:xfrm>
        </p:spPr>
        <p:txBody>
          <a:bodyPr>
            <a:normAutofit/>
          </a:bodyPr>
          <a:lstStyle/>
          <a:p>
            <a:pPr algn="l"/>
            <a:r>
              <a:rPr lang="fr-FR" sz="1800" b="1" dirty="0"/>
              <a:t>Dominique Catoir</a:t>
            </a:r>
            <a:r>
              <a:rPr lang="fr-FR" sz="1800" dirty="0"/>
              <a:t>, inspecteur général de l’éducation nationale</a:t>
            </a:r>
          </a:p>
          <a:p>
            <a:pPr algn="l"/>
            <a:r>
              <a:rPr lang="fr-FR" sz="1800" b="1" dirty="0"/>
              <a:t>Françoise Liévin</a:t>
            </a:r>
            <a:r>
              <a:rPr lang="fr-FR" sz="1800" dirty="0"/>
              <a:t>, vice-présidente de la </a:t>
            </a:r>
            <a:r>
              <a:rPr lang="fr-FR" sz="1800" dirty="0">
                <a:hlinkClick r:id="rId2" action="ppaction://hlinkpres?slideindex=1&amp;slidetitle="/>
              </a:rPr>
              <a:t>Fédération Française des Artisans Fleuristes </a:t>
            </a:r>
            <a:endParaRPr lang="fr-FR" sz="1800" dirty="0"/>
          </a:p>
          <a:p>
            <a:pPr algn="l"/>
            <a:r>
              <a:rPr lang="fr-FR" sz="1800" b="1" dirty="0"/>
              <a:t>Marie-Josèphe Becker</a:t>
            </a:r>
            <a:r>
              <a:rPr lang="fr-FR" sz="1800" dirty="0"/>
              <a:t>, IEN </a:t>
            </a:r>
            <a:r>
              <a:rPr lang="fr-FR" sz="1800" dirty="0" smtClean="0"/>
              <a:t>économie et gestion</a:t>
            </a:r>
            <a:endParaRPr lang="fr-FR" sz="1800" dirty="0"/>
          </a:p>
          <a:p>
            <a:pPr algn="l"/>
            <a:r>
              <a:rPr lang="fr-FR" sz="1800" b="1" dirty="0"/>
              <a:t>Béatrice Kermorgant, </a:t>
            </a:r>
            <a:r>
              <a:rPr lang="fr-FR" sz="1800" dirty="0"/>
              <a:t>IEN arts appliqués</a:t>
            </a:r>
          </a:p>
          <a:p>
            <a:pPr algn="l"/>
            <a:r>
              <a:rPr lang="fr-FR" sz="1800" b="1" dirty="0"/>
              <a:t>Richard </a:t>
            </a:r>
            <a:r>
              <a:rPr lang="fr-FR" sz="1800" b="1" dirty="0" err="1"/>
              <a:t>Hauck</a:t>
            </a:r>
            <a:r>
              <a:rPr lang="fr-FR" sz="1800" b="1" dirty="0"/>
              <a:t>, </a:t>
            </a:r>
            <a:r>
              <a:rPr lang="fr-FR" sz="1800" dirty="0"/>
              <a:t>fleuriste</a:t>
            </a:r>
            <a:r>
              <a:rPr lang="fr-FR" sz="1800" b="1" dirty="0"/>
              <a:t>, </a:t>
            </a:r>
            <a:r>
              <a:rPr lang="fr-FR" sz="1800" dirty="0"/>
              <a:t>formateur, commission formation initiale de la FFAF</a:t>
            </a:r>
          </a:p>
          <a:p>
            <a:pPr algn="l"/>
            <a:r>
              <a:rPr lang="fr-FR" sz="1800" b="1" dirty="0"/>
              <a:t>Isabelle </a:t>
            </a:r>
            <a:r>
              <a:rPr lang="fr-FR" sz="1800" b="1" dirty="0" err="1" smtClean="0"/>
              <a:t>Cassemiche</a:t>
            </a:r>
            <a:r>
              <a:rPr lang="fr-FR" sz="1800" b="1" dirty="0" smtClean="0"/>
              <a:t> et Jean-François </a:t>
            </a:r>
            <a:r>
              <a:rPr lang="fr-FR" sz="1800" b="1" dirty="0"/>
              <a:t>De </a:t>
            </a:r>
            <a:r>
              <a:rPr lang="fr-FR" sz="1800" b="1" dirty="0" err="1"/>
              <a:t>Baere</a:t>
            </a:r>
            <a:r>
              <a:rPr lang="fr-FR" sz="1800" dirty="0" smtClean="0"/>
              <a:t>, professeurs, </a:t>
            </a:r>
            <a:r>
              <a:rPr lang="fr-FR" sz="1800" dirty="0"/>
              <a:t>lycée professionnel des métiers de Château </a:t>
            </a:r>
            <a:r>
              <a:rPr lang="fr-FR" sz="1800" dirty="0" err="1"/>
              <a:t>Potel</a:t>
            </a:r>
            <a:r>
              <a:rPr lang="fr-FR" sz="1800" dirty="0"/>
              <a:t>, à </a:t>
            </a:r>
            <a:r>
              <a:rPr lang="fr-FR" sz="1800" dirty="0" smtClean="0"/>
              <a:t>Amiens</a:t>
            </a:r>
            <a:endParaRPr lang="fr-FR" sz="1800" dirty="0"/>
          </a:p>
          <a:p>
            <a:pPr algn="l"/>
            <a:r>
              <a:rPr lang="fr-FR" sz="1800" b="1" dirty="0"/>
              <a:t>Sylvia </a:t>
            </a:r>
            <a:r>
              <a:rPr lang="fr-FR" sz="1800" b="1" dirty="0" err="1"/>
              <a:t>Davot</a:t>
            </a:r>
            <a:r>
              <a:rPr lang="fr-FR" sz="1800" b="1" dirty="0"/>
              <a:t>, </a:t>
            </a:r>
            <a:r>
              <a:rPr lang="fr-FR" sz="1800" dirty="0"/>
              <a:t>formatrice, CFA de </a:t>
            </a:r>
            <a:r>
              <a:rPr lang="fr-FR" sz="1800" dirty="0" err="1"/>
              <a:t>Roville</a:t>
            </a:r>
            <a:r>
              <a:rPr lang="fr-FR" sz="1800" dirty="0"/>
              <a:t>-aux-Chênes</a:t>
            </a:r>
          </a:p>
          <a:p>
            <a:pPr algn="l"/>
            <a:r>
              <a:rPr lang="fr-FR" sz="1800" b="1" dirty="0"/>
              <a:t>Marie-Hélène Daval, </a:t>
            </a:r>
            <a:r>
              <a:rPr lang="fr-FR" sz="1800" dirty="0"/>
              <a:t>formatrice, CFA</a:t>
            </a:r>
          </a:p>
          <a:p>
            <a:pPr algn="l"/>
            <a:r>
              <a:rPr lang="fr-FR" sz="1800" b="1" dirty="0"/>
              <a:t>Bruno Natter, </a:t>
            </a:r>
            <a:r>
              <a:rPr lang="fr-FR" sz="1800" dirty="0"/>
              <a:t>directeur pédagogique, école des fleuristes de </a:t>
            </a:r>
            <a:r>
              <a:rPr lang="fr-FR" sz="1800" dirty="0" smtClean="0"/>
              <a:t>Paris</a:t>
            </a:r>
          </a:p>
          <a:p>
            <a:pPr algn="l"/>
            <a:r>
              <a:rPr lang="fr-FR" sz="1800" b="1" dirty="0" smtClean="0"/>
              <a:t>Sabine Piot</a:t>
            </a:r>
            <a:r>
              <a:rPr lang="fr-FR" sz="1800" dirty="0" smtClean="0"/>
              <a:t>, </a:t>
            </a:r>
            <a:r>
              <a:rPr lang="fr-FR" sz="1800" dirty="0" err="1" smtClean="0"/>
              <a:t>Dgesco</a:t>
            </a:r>
            <a:r>
              <a:rPr lang="fr-FR" sz="1800" dirty="0" smtClean="0"/>
              <a:t>, bureau des diplômes professionnels</a:t>
            </a:r>
          </a:p>
          <a:p>
            <a:pPr algn="l"/>
            <a:r>
              <a:rPr lang="fr-FR" sz="1800" b="1" dirty="0"/>
              <a:t>Alban </a:t>
            </a:r>
            <a:r>
              <a:rPr lang="fr-FR" sz="1800" b="1" dirty="0" err="1"/>
              <a:t>Bricout</a:t>
            </a:r>
            <a:r>
              <a:rPr lang="fr-FR" sz="1800" b="1" dirty="0"/>
              <a:t>, </a:t>
            </a:r>
            <a:r>
              <a:rPr lang="fr-FR" sz="1800" dirty="0"/>
              <a:t>Responsable Ressources Humaines et </a:t>
            </a:r>
            <a:r>
              <a:rPr lang="fr-FR" sz="1800" dirty="0" smtClean="0"/>
              <a:t>Formation, </a:t>
            </a:r>
            <a:br>
              <a:rPr lang="fr-FR" sz="1800" dirty="0" smtClean="0"/>
            </a:br>
            <a:r>
              <a:rPr lang="fr-FR" sz="1800" dirty="0" err="1" smtClean="0"/>
              <a:t>Emova</a:t>
            </a:r>
            <a:r>
              <a:rPr lang="fr-FR" sz="1800" dirty="0" smtClean="0"/>
              <a:t> Group</a:t>
            </a:r>
            <a:endParaRPr lang="fr-FR" sz="1800" dirty="0"/>
          </a:p>
          <a:p>
            <a:pPr algn="l"/>
            <a:endParaRPr lang="fr-FR" sz="1800" dirty="0"/>
          </a:p>
          <a:p>
            <a:endParaRPr lang="fr-FR" sz="1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00" y="166255"/>
            <a:ext cx="6608833" cy="5029825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04553" y="1888176"/>
            <a:ext cx="7721930" cy="35863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P</a:t>
            </a: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ositionnement </a:t>
            </a: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du diplôme</a:t>
            </a:r>
            <a:b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Activités </a:t>
            </a: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équilibrées</a:t>
            </a:r>
            <a:b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A</a:t>
            </a: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daptation </a:t>
            </a: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au métier, à ses </a:t>
            </a: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évolutions</a:t>
            </a: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</a:b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Logique </a:t>
            </a: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des blocs de compétences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Langue vivante, épreuve </a:t>
            </a:r>
            <a:r>
              <a:rPr lang="fr-FR" sz="2400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obligatoire</a:t>
            </a:r>
            <a:endParaRPr lang="fr-FR" sz="2400" b="1" dirty="0">
              <a:solidFill>
                <a:srgbClr val="683086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Imag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73" y="5474523"/>
            <a:ext cx="1864426" cy="1003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8D202-8233-4842-9F2D-9422914A415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6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894608" y="745756"/>
            <a:ext cx="8249392" cy="521277"/>
          </a:xfrm>
        </p:spPr>
        <p:txBody>
          <a:bodyPr/>
          <a:lstStyle/>
          <a:p>
            <a:pPr eaLnBrk="1" hangingPunct="1"/>
            <a:r>
              <a:rPr lang="fr-FR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L’écriture du référentiel en blocs de compétences</a:t>
            </a:r>
            <a:r>
              <a:rPr lang="fr-FR" altLang="fr-FR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r-FR" altLang="fr-FR" sz="2800" dirty="0" smtClean="0">
                <a:latin typeface="Calibri" pitchFamily="34" charset="0"/>
                <a:cs typeface="Calibri" pitchFamily="34" charset="0"/>
              </a:rPr>
            </a:br>
            <a:endParaRPr lang="fr-FR" altLang="fr-FR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899061" y="1242045"/>
            <a:ext cx="785305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60000"/>
              </a:spcBef>
              <a:spcAft>
                <a:spcPct val="40000"/>
              </a:spcAft>
              <a:buClr>
                <a:schemeClr val="hlink"/>
              </a:buClr>
              <a:buFont typeface="Wingdings" pitchFamily="2" charset="2"/>
              <a:buChar char="n"/>
              <a:defRPr sz="2000">
                <a:solidFill>
                  <a:schemeClr val="accent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15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Arial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fr-FR" altLang="fr-FR" b="1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La loi sur la formation professionnelle du 5 mars </a:t>
            </a:r>
            <a:r>
              <a:rPr lang="fr-FR" altLang="fr-FR" b="1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2014</a:t>
            </a:r>
            <a:endParaRPr lang="fr-FR" sz="2000" dirty="0">
              <a:solidFill>
                <a:srgbClr val="683086"/>
              </a:solidFill>
              <a:latin typeface="+mn-lt"/>
              <a:ea typeface="+mn-ea"/>
              <a:cs typeface="+mn-cs"/>
            </a:endParaRPr>
          </a:p>
          <a:p>
            <a:pPr indent="-285750">
              <a:buNone/>
            </a:pP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Selon le Comité paritaire interprofessionnel national pour l’emploi et la </a:t>
            </a:r>
            <a:r>
              <a:rPr lang="fr-FR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formation : «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 Les blocs de compétences se définissent comme des </a:t>
            </a:r>
            <a:r>
              <a:rPr lang="fr-FR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éléments identifiés d’une certification professionnelle 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s’entendant comme un </a:t>
            </a:r>
            <a:r>
              <a:rPr lang="fr-FR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ensemble homogène et cohérent de compétences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. </a:t>
            </a:r>
            <a:endParaRPr lang="fr-FR" dirty="0" smtClean="0">
              <a:solidFill>
                <a:srgbClr val="683086"/>
              </a:solidFill>
              <a:latin typeface="+mn-lt"/>
              <a:ea typeface="+mn-ea"/>
              <a:cs typeface="+mn-cs"/>
            </a:endParaRPr>
          </a:p>
          <a:p>
            <a:pPr indent="-285750">
              <a:buNone/>
            </a:pPr>
            <a:r>
              <a:rPr lang="fr-FR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Ces 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compétences </a:t>
            </a:r>
            <a:r>
              <a:rPr lang="fr-FR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doivent être évaluées, validées et tracées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. Sous ces conditions, elles constituent une partie identifiée de la certification </a:t>
            </a:r>
            <a:r>
              <a:rPr lang="fr-FR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professionnelle.  </a:t>
            </a:r>
          </a:p>
          <a:p>
            <a:pPr indent="-285750">
              <a:buNone/>
            </a:pPr>
            <a:r>
              <a:rPr lang="fr-FR" dirty="0" smtClean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Le 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« bloc de compétences » </a:t>
            </a:r>
            <a:r>
              <a:rPr lang="fr-FR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s’apparente à une activité ou un domaine d’activité </a:t>
            </a:r>
            <a:r>
              <a:rPr lang="fr-FR" dirty="0">
                <a:solidFill>
                  <a:srgbClr val="683086"/>
                </a:solidFill>
                <a:latin typeface="+mn-lt"/>
                <a:ea typeface="+mn-ea"/>
                <a:cs typeface="+mn-cs"/>
              </a:rPr>
              <a:t>au sein d’une certification professionnelle. »</a:t>
            </a:r>
            <a:endParaRPr lang="fr-FR" altLang="fr-FR" dirty="0">
              <a:solidFill>
                <a:srgbClr val="68308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457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ChangeArrowheads="1"/>
          </p:cNvSpPr>
          <p:nvPr/>
        </p:nvSpPr>
        <p:spPr bwMode="auto">
          <a:xfrm>
            <a:off x="821117" y="1298862"/>
            <a:ext cx="8175901" cy="14773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914400" lvl="2" indent="0"/>
            <a:r>
              <a:rPr lang="fr-FR" altLang="fr-FR" b="1" dirty="0" smtClean="0"/>
              <a:t>Le référentiel des activités professionnelles</a:t>
            </a:r>
            <a:r>
              <a:rPr lang="fr-FR" altLang="fr-FR" dirty="0" smtClean="0"/>
              <a:t> (annexe </a:t>
            </a:r>
            <a:r>
              <a:rPr lang="fr-FR" altLang="fr-FR" dirty="0" err="1" smtClean="0"/>
              <a:t>Ia</a:t>
            </a:r>
            <a:r>
              <a:rPr lang="fr-FR" altLang="fr-FR" dirty="0" smtClean="0"/>
              <a:t>)</a:t>
            </a:r>
          </a:p>
          <a:p>
            <a:pPr eaLnBrk="1" hangingPunct="1">
              <a:buFontTx/>
              <a:buChar char="-"/>
            </a:pPr>
            <a:r>
              <a:rPr lang="fr-FR" altLang="fr-FR" dirty="0" smtClean="0"/>
              <a:t>Définit </a:t>
            </a:r>
            <a:r>
              <a:rPr lang="fr-FR" altLang="fr-FR" dirty="0"/>
              <a:t>le champ des activités du métier</a:t>
            </a:r>
          </a:p>
          <a:p>
            <a:pPr eaLnBrk="1" hangingPunct="1">
              <a:buFontTx/>
              <a:buChar char="-"/>
            </a:pPr>
            <a:r>
              <a:rPr lang="fr-FR" altLang="fr-FR" dirty="0"/>
              <a:t>Décrit les </a:t>
            </a:r>
            <a:r>
              <a:rPr lang="fr-FR" altLang="fr-FR" dirty="0" smtClean="0"/>
              <a:t>pôles d’activités, </a:t>
            </a:r>
            <a:r>
              <a:rPr lang="fr-FR" altLang="fr-FR" dirty="0"/>
              <a:t>les activités et les </a:t>
            </a:r>
            <a:r>
              <a:rPr lang="fr-FR" altLang="fr-FR" dirty="0" smtClean="0"/>
              <a:t>tâches à partir </a:t>
            </a:r>
            <a:r>
              <a:rPr lang="fr-FR" altLang="fr-FR" dirty="0"/>
              <a:t>des situations de travail</a:t>
            </a:r>
          </a:p>
          <a:p>
            <a:pPr eaLnBrk="1" hangingPunct="1">
              <a:buFontTx/>
              <a:buChar char="-"/>
            </a:pPr>
            <a:r>
              <a:rPr lang="fr-FR" altLang="fr-FR" dirty="0"/>
              <a:t>Précise les conditions d’exercices et les résultats attendus</a:t>
            </a:r>
          </a:p>
        </p:txBody>
      </p:sp>
      <p:sp>
        <p:nvSpPr>
          <p:cNvPr id="7" name="ZoneTexte 15"/>
          <p:cNvSpPr txBox="1">
            <a:spLocks noChangeArrowheads="1"/>
          </p:cNvSpPr>
          <p:nvPr/>
        </p:nvSpPr>
        <p:spPr bwMode="auto">
          <a:xfrm>
            <a:off x="766626" y="3370366"/>
            <a:ext cx="8284881" cy="14773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914400" lvl="2" indent="0"/>
            <a:r>
              <a:rPr lang="fr-FR" altLang="fr-FR" b="1" dirty="0" smtClean="0"/>
              <a:t>Le référentiel de certification </a:t>
            </a:r>
            <a:r>
              <a:rPr lang="fr-FR" altLang="fr-FR" dirty="0" smtClean="0"/>
              <a:t>(annexe </a:t>
            </a:r>
            <a:r>
              <a:rPr lang="fr-FR" altLang="fr-FR" dirty="0" err="1" smtClean="0"/>
              <a:t>Ib</a:t>
            </a:r>
            <a:r>
              <a:rPr lang="fr-FR" altLang="fr-FR" dirty="0" smtClean="0"/>
              <a:t>)</a:t>
            </a:r>
          </a:p>
          <a:p>
            <a:pPr eaLnBrk="1" hangingPunct="1">
              <a:buFontTx/>
              <a:buChar char="-"/>
            </a:pPr>
            <a:r>
              <a:rPr lang="fr-FR" altLang="fr-FR" dirty="0" smtClean="0"/>
              <a:t>Identifie </a:t>
            </a:r>
            <a:r>
              <a:rPr lang="fr-FR" altLang="fr-FR" dirty="0"/>
              <a:t>les compétences professionnelles mises en œuvre pour réaliser les activités </a:t>
            </a:r>
            <a:r>
              <a:rPr lang="fr-FR" altLang="fr-FR" dirty="0" smtClean="0"/>
              <a:t>professionnelles</a:t>
            </a:r>
            <a:endParaRPr lang="fr-FR" altLang="fr-FR" dirty="0"/>
          </a:p>
          <a:p>
            <a:pPr eaLnBrk="1" hangingPunct="1">
              <a:buFontTx/>
              <a:buChar char="-"/>
            </a:pPr>
            <a:r>
              <a:rPr lang="fr-FR" altLang="fr-FR" dirty="0" smtClean="0"/>
              <a:t>Répertorie </a:t>
            </a:r>
            <a:r>
              <a:rPr lang="fr-FR" altLang="fr-FR" dirty="0"/>
              <a:t>les savoirs associés </a:t>
            </a:r>
            <a:r>
              <a:rPr lang="fr-FR" altLang="fr-FR" dirty="0" smtClean="0"/>
              <a:t>aux compétences professionnelles</a:t>
            </a:r>
            <a:endParaRPr lang="fr-FR" altLang="fr-FR" dirty="0"/>
          </a:p>
          <a:p>
            <a:pPr eaLnBrk="1" hangingPunct="1">
              <a:buFontTx/>
              <a:buChar char="-"/>
            </a:pPr>
            <a:r>
              <a:rPr lang="fr-FR" altLang="fr-FR" dirty="0"/>
              <a:t>Précise les conditions </a:t>
            </a:r>
            <a:r>
              <a:rPr lang="fr-FR" altLang="fr-FR" dirty="0" smtClean="0"/>
              <a:t>de réalisation et les critères d’évaluation</a:t>
            </a:r>
            <a:endParaRPr lang="fr-FR" alt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21117" y="261258"/>
            <a:ext cx="8249392" cy="863272"/>
          </a:xfrm>
        </p:spPr>
        <p:txBody>
          <a:bodyPr/>
          <a:lstStyle/>
          <a:p>
            <a:pPr eaLnBrk="1" hangingPunct="1"/>
            <a:r>
              <a:rPr lang="fr-FR" alt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alt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référentiel des activités professionnelles au référentiel de certification (annexe I : le référentiel du diplôme)</a:t>
            </a:r>
            <a:endParaRPr lang="fr-FR" altLang="fr-FR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0109" y="1616040"/>
            <a:ext cx="5006909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dirty="0"/>
              <a:t>Pôle 1 </a:t>
            </a:r>
            <a:r>
              <a:rPr lang="fr-FR" b="1" dirty="0" smtClean="0">
                <a:solidFill>
                  <a:schemeClr val="tx2"/>
                </a:solidFill>
              </a:rPr>
              <a:t>Préparation </a:t>
            </a:r>
            <a:r>
              <a:rPr lang="fr-FR" b="1" dirty="0">
                <a:solidFill>
                  <a:schemeClr val="tx2"/>
                </a:solidFill>
              </a:rPr>
              <a:t>et confection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Activité 1 </a:t>
            </a:r>
            <a:r>
              <a:rPr lang="fr-FR" dirty="0" smtClean="0"/>
              <a:t>Réception</a:t>
            </a:r>
            <a:r>
              <a:rPr lang="fr-FR" dirty="0"/>
              <a:t>, préparation et stockage</a:t>
            </a:r>
          </a:p>
          <a:p>
            <a:r>
              <a:rPr lang="fr-FR" dirty="0"/>
              <a:t>Activité 2 </a:t>
            </a:r>
            <a:r>
              <a:rPr lang="fr-FR" dirty="0" smtClean="0"/>
              <a:t>Transformation </a:t>
            </a:r>
            <a:r>
              <a:rPr lang="fr-FR" dirty="0"/>
              <a:t>et </a:t>
            </a:r>
            <a:r>
              <a:rPr lang="fr-FR" dirty="0" smtClean="0"/>
              <a:t>confection</a:t>
            </a:r>
          </a:p>
          <a:p>
            <a:r>
              <a:rPr lang="fr-FR" b="1" dirty="0" smtClean="0"/>
              <a:t>Pôle 2 </a:t>
            </a:r>
            <a:r>
              <a:rPr lang="fr-FR" b="1" dirty="0">
                <a:solidFill>
                  <a:schemeClr val="tx2"/>
                </a:solidFill>
              </a:rPr>
              <a:t>Vente, conseil et mise en valeur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Activité 3 </a:t>
            </a:r>
            <a:r>
              <a:rPr lang="fr-FR" dirty="0" smtClean="0"/>
              <a:t>Vente</a:t>
            </a:r>
            <a:r>
              <a:rPr lang="fr-FR" dirty="0"/>
              <a:t>, conseil et fidélisation</a:t>
            </a:r>
          </a:p>
          <a:p>
            <a:r>
              <a:rPr lang="fr-FR" dirty="0"/>
              <a:t>Activité 4 </a:t>
            </a:r>
            <a:r>
              <a:rPr lang="fr-FR" dirty="0" smtClean="0"/>
              <a:t>Mise </a:t>
            </a:r>
            <a:r>
              <a:rPr lang="fr-FR" dirty="0"/>
              <a:t>en valeur de </a:t>
            </a:r>
            <a:r>
              <a:rPr lang="fr-FR" dirty="0" smtClean="0"/>
              <a:t>l’offre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28156" y="3748903"/>
            <a:ext cx="792335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Bloc n° 1 </a:t>
            </a:r>
            <a:r>
              <a:rPr lang="fr-FR" b="1" dirty="0">
                <a:solidFill>
                  <a:schemeClr val="accent2"/>
                </a:solidFill>
              </a:rPr>
              <a:t>Préparer les produits, les végétaux et réaliser une composition </a:t>
            </a:r>
            <a:r>
              <a:rPr lang="fr-FR" b="1" dirty="0" smtClean="0">
                <a:solidFill>
                  <a:schemeClr val="accent2"/>
                </a:solidFill>
              </a:rPr>
              <a:t>florale</a:t>
            </a:r>
          </a:p>
          <a:p>
            <a:r>
              <a:rPr lang="fr-FR" dirty="0" smtClean="0"/>
              <a:t>C </a:t>
            </a:r>
            <a:r>
              <a:rPr lang="fr-FR" dirty="0"/>
              <a:t>1 Réceptionner, préparer, stocker</a:t>
            </a:r>
          </a:p>
          <a:p>
            <a:r>
              <a:rPr lang="fr-FR" dirty="0" smtClean="0"/>
              <a:t>C </a:t>
            </a:r>
            <a:r>
              <a:rPr lang="fr-FR" dirty="0"/>
              <a:t>2 Transformer et </a:t>
            </a:r>
            <a:r>
              <a:rPr lang="fr-FR" dirty="0" smtClean="0"/>
              <a:t>confectionner</a:t>
            </a:r>
          </a:p>
          <a:p>
            <a:r>
              <a:rPr lang="fr-FR" b="1" dirty="0">
                <a:solidFill>
                  <a:schemeClr val="bg1"/>
                </a:solidFill>
              </a:rPr>
              <a:t>Bloc n° 2 </a:t>
            </a:r>
            <a:r>
              <a:rPr lang="fr-FR" b="1" dirty="0">
                <a:solidFill>
                  <a:schemeClr val="accent2"/>
                </a:solidFill>
              </a:rPr>
              <a:t>Vendre, conseiller le client et mettre en valeur l’offre</a:t>
            </a:r>
          </a:p>
          <a:p>
            <a:r>
              <a:rPr lang="fr-FR" dirty="0" smtClean="0"/>
              <a:t>C </a:t>
            </a:r>
            <a:r>
              <a:rPr lang="fr-FR" dirty="0"/>
              <a:t>3 Vendre, conseiller et fidéliser</a:t>
            </a:r>
          </a:p>
          <a:p>
            <a:r>
              <a:rPr lang="fr-FR" dirty="0"/>
              <a:t>C 4 Mettre en valeur </a:t>
            </a:r>
            <a:r>
              <a:rPr lang="fr-FR" dirty="0" smtClean="0"/>
              <a:t>l’offre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909067" y="3790034"/>
            <a:ext cx="378822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200" b="1" dirty="0" smtClean="0"/>
              <a:t>Savoirs associés au bloc 1</a:t>
            </a:r>
          </a:p>
          <a:p>
            <a:r>
              <a:rPr lang="fr-FR" sz="1200" b="1" dirty="0" smtClean="0"/>
              <a:t>S.1</a:t>
            </a:r>
            <a:r>
              <a:rPr lang="fr-FR" sz="1200" b="1" dirty="0"/>
              <a:t> </a:t>
            </a:r>
            <a:r>
              <a:rPr lang="fr-FR" sz="1200" b="1" dirty="0" smtClean="0"/>
              <a:t>BOTANIQUE </a:t>
            </a:r>
            <a:r>
              <a:rPr lang="fr-FR" sz="1200" b="1" dirty="0"/>
              <a:t>APPLIQUEE A LA </a:t>
            </a:r>
            <a:r>
              <a:rPr lang="fr-FR" sz="1200" b="1" dirty="0" smtClean="0"/>
              <a:t>PROFESSION</a:t>
            </a:r>
          </a:p>
          <a:p>
            <a:r>
              <a:rPr lang="fr-FR" sz="1200" b="1" dirty="0" smtClean="0"/>
              <a:t>S.2 TECHNOLOGIE </a:t>
            </a:r>
            <a:r>
              <a:rPr lang="fr-FR" sz="1200" b="1" dirty="0"/>
              <a:t>ET ENVIRONNEMENT </a:t>
            </a:r>
            <a:r>
              <a:rPr lang="fr-FR" sz="1200" b="1" dirty="0" smtClean="0"/>
              <a:t>PROFESSIONNEL</a:t>
            </a:r>
          </a:p>
          <a:p>
            <a:r>
              <a:rPr lang="fr-FR" sz="1200" b="1" dirty="0" smtClean="0"/>
              <a:t>S.3 -ARTS </a:t>
            </a:r>
            <a:r>
              <a:rPr lang="fr-FR" sz="1200" b="1" dirty="0"/>
              <a:t>APPLIQUES A LA </a:t>
            </a:r>
            <a:r>
              <a:rPr lang="fr-FR" sz="1200" b="1" dirty="0" smtClean="0"/>
              <a:t>PROFESSION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28157" y="4856898"/>
            <a:ext cx="410886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fr-FR" sz="1200" b="1" dirty="0" smtClean="0">
                <a:solidFill>
                  <a:schemeClr val="tx1"/>
                </a:solidFill>
              </a:rPr>
              <a:t>Savoirs associés au bloc 2</a:t>
            </a:r>
          </a:p>
          <a:p>
            <a:pPr lvl="0"/>
            <a:r>
              <a:rPr lang="fr-FR" sz="1200" b="1" dirty="0" smtClean="0">
                <a:solidFill>
                  <a:schemeClr val="tx1"/>
                </a:solidFill>
              </a:rPr>
              <a:t>S</a:t>
            </a:r>
            <a:r>
              <a:rPr lang="fr-FR" sz="1200" b="1" dirty="0">
                <a:solidFill>
                  <a:schemeClr val="tx1"/>
                </a:solidFill>
              </a:rPr>
              <a:t>. 4 </a:t>
            </a:r>
            <a:r>
              <a:rPr lang="fr-FR" sz="1200" b="1" dirty="0" smtClean="0">
                <a:solidFill>
                  <a:schemeClr val="tx1"/>
                </a:solidFill>
              </a:rPr>
              <a:t>VENTE</a:t>
            </a:r>
            <a:endParaRPr lang="fr-FR" sz="1200" dirty="0">
              <a:solidFill>
                <a:schemeClr val="tx1"/>
              </a:solidFill>
            </a:endParaRPr>
          </a:p>
          <a:p>
            <a:pPr lvl="0"/>
            <a:r>
              <a:rPr lang="fr-FR" sz="1200" b="1" dirty="0">
                <a:solidFill>
                  <a:schemeClr val="tx1"/>
                </a:solidFill>
              </a:rPr>
              <a:t>S. 5 </a:t>
            </a:r>
            <a:r>
              <a:rPr lang="fr-FR" sz="1200" b="1" dirty="0" smtClean="0">
                <a:solidFill>
                  <a:schemeClr val="tx1"/>
                </a:solidFill>
              </a:rPr>
              <a:t>ENVIRONNEMENT </a:t>
            </a:r>
            <a:r>
              <a:rPr lang="fr-FR" sz="1200" b="1" dirty="0">
                <a:solidFill>
                  <a:schemeClr val="tx1"/>
                </a:solidFill>
              </a:rPr>
              <a:t>ÉCONOMIQUE, JURIDIQUE ET </a:t>
            </a:r>
            <a:r>
              <a:rPr lang="fr-FR" sz="1200" b="1" dirty="0" smtClean="0">
                <a:solidFill>
                  <a:schemeClr val="tx1"/>
                </a:solidFill>
              </a:rPr>
              <a:t>SOCIAL   </a:t>
            </a:r>
          </a:p>
          <a:p>
            <a:pPr lvl="0"/>
            <a:r>
              <a:rPr lang="fr-FR" sz="1200" b="1" dirty="0">
                <a:solidFill>
                  <a:schemeClr val="tx1"/>
                </a:solidFill>
              </a:rPr>
              <a:t> </a:t>
            </a:r>
            <a:r>
              <a:rPr lang="fr-FR" sz="1200" b="1" dirty="0" smtClean="0">
                <a:solidFill>
                  <a:schemeClr val="tx1"/>
                </a:solidFill>
              </a:rPr>
              <a:t>       DES ACTIVITÉS </a:t>
            </a:r>
            <a:r>
              <a:rPr lang="fr-FR" sz="1200" b="1" dirty="0">
                <a:solidFill>
                  <a:schemeClr val="tx1"/>
                </a:solidFill>
              </a:rPr>
              <a:t>PROFESSIONNELLES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A5D86C437A24C83C1B49F509B56B4" ma:contentTypeVersion="1" ma:contentTypeDescription="Crée un document." ma:contentTypeScope="" ma:versionID="b0d49e8b6fe21d55c3c8d973bf6fc5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9A5E2-31E2-4E63-BA6B-DE52211595B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DF3BBD-BA71-49D8-A4F6-9C4462E1E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72D60F-A0FA-4913-A0C2-4C42DB111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592</Words>
  <Application>Microsoft Office PowerPoint</Application>
  <PresentationFormat>Affichage à l'écran (4:3)</PresentationFormat>
  <Paragraphs>102</Paragraphs>
  <Slides>11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page de presentation et de partie</vt:lpstr>
      <vt:lpstr>Rénovation du  Certificat d’aptitude professionnelle Fleuriste</vt:lpstr>
      <vt:lpstr>Participants au stage</vt:lpstr>
      <vt:lpstr>Présentation PowerPoint</vt:lpstr>
      <vt:lpstr>Programme 4 mai 2018</vt:lpstr>
      <vt:lpstr>Le processus d’élaboration du diplôme dans le cadre de la  15ème CPC, Commercialisation et distribution  - 16 février 2016 présentation par la FFAF d’un rapport d’opportunité - 8 novembre 2016 présentation du référentiel des activités professionnelles - 23 novembre 2017 présentation du référentiel finalisé   </vt:lpstr>
      <vt:lpstr>Présentation des membres  du groupe de rénovation</vt:lpstr>
      <vt:lpstr>Présentation PowerPoint</vt:lpstr>
      <vt:lpstr>L’écriture du référentiel en blocs de compétences </vt:lpstr>
      <vt:lpstr>Du référentiel des activités professionnelles au référentiel de certification (annexe I : le référentiel du diplôme)</vt:lpstr>
      <vt:lpstr>Présentation PowerPoint</vt:lpstr>
      <vt:lpstr>La compétence au cœur du processus de professionnalisation, de formation et de certification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ANNE MARIE GIACOMETTI</cp:lastModifiedBy>
  <cp:revision>210</cp:revision>
  <cp:lastPrinted>2015-02-04T16:19:06Z</cp:lastPrinted>
  <dcterms:created xsi:type="dcterms:W3CDTF">2015-02-04T10:43:31Z</dcterms:created>
  <dcterms:modified xsi:type="dcterms:W3CDTF">2018-05-07T09:43:18Z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0x010100166A5D86C437A24C83C1B49F509B56B4</vt:lpwstr>
  </property>
</Properties>
</file>