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notesMasterIdLst>
    <p:notesMasterId r:id="rId17"/>
  </p:notesMasterIdLst>
  <p:handoutMasterIdLst>
    <p:handoutMasterId r:id="rId18"/>
  </p:handoutMasterIdLst>
  <p:sldIdLst>
    <p:sldId id="271" r:id="rId5"/>
    <p:sldId id="274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3" r:id="rId16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3086"/>
    <a:srgbClr val="1A86D0"/>
    <a:srgbClr val="1FA1E5"/>
    <a:srgbClr val="9B008A"/>
    <a:srgbClr val="7800FF"/>
    <a:srgbClr val="8800D1"/>
    <a:srgbClr val="7B00AC"/>
    <a:srgbClr val="6E008E"/>
    <a:srgbClr val="821164"/>
    <a:srgbClr val="07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4" autoAdjust="0"/>
    <p:restoredTop sz="94674"/>
  </p:normalViewPr>
  <p:slideViewPr>
    <p:cSldViewPr snapToGrid="0" snapToObjects="1">
      <p:cViewPr varScale="1">
        <p:scale>
          <a:sx n="65" d="100"/>
          <a:sy n="65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885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91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80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4322619" y="6336105"/>
            <a:ext cx="3432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Séminaire national CAP Fleuriste          le  20</a:t>
            </a:r>
            <a:r>
              <a:rPr lang="fr-FR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Mars 2018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11" name="Image 10" descr="2017_MEN_horizontal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3" y="6132905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wfs1\KLESIA_02\19-DT\5.2_Comptes%20clients\2_Comptes%20de%20r&#233;sultats\4_Suivi%20des%20branches\FLEU\A2017\Caract&#233;ristiques%20population\&#233;tats%20entreprises%20au%2031%2012%202016.xlsx!carte%20fleurs!L1C1:L28C8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Actions et missions pour la formation initiale</a:t>
            </a:r>
          </a:p>
          <a:p>
            <a:r>
              <a:rPr lang="fr-FR" smtClean="0"/>
              <a:t>depuis </a:t>
            </a:r>
            <a:r>
              <a:rPr lang="fr-FR" dirty="0"/>
              <a:t>1961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Fédération Française des Artisans Fleuristes (F.F.A.F.)</a:t>
            </a: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6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419" y="5400886"/>
            <a:ext cx="1822863" cy="101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7871791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Cette journée nationale permet de comprendre le rôle et l’action essentielle de chaque instance</a:t>
            </a:r>
          </a:p>
          <a:p>
            <a:r>
              <a:rPr lang="fr-FR" dirty="0"/>
              <a:t>• et surtout de trouver une transversalité entre elles</a:t>
            </a:r>
          </a:p>
          <a:p>
            <a:r>
              <a:rPr lang="fr-FR" dirty="0"/>
              <a:t>• pour avoir la même finalité avec les mêmes bases et un équilibre à l’échelon national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Continuité et application</a:t>
            </a:r>
          </a:p>
        </p:txBody>
      </p:sp>
    </p:spTree>
    <p:extLst>
      <p:ext uri="{BB962C8B-B14F-4D97-AF65-F5344CB8AC3E}">
        <p14:creationId xmlns:p14="http://schemas.microsoft.com/office/powerpoint/2010/main" val="3384091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746234" y="863019"/>
            <a:ext cx="8397765" cy="468376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Cohérence tout au long de la </a:t>
            </a:r>
            <a:r>
              <a:rPr lang="fr-FR" dirty="0" smtClean="0"/>
              <a:t>filière avec </a:t>
            </a:r>
            <a:r>
              <a:rPr lang="fr-FR" dirty="0"/>
              <a:t>tous les acteurs :</a:t>
            </a:r>
          </a:p>
          <a:p>
            <a:r>
              <a:rPr lang="fr-FR" dirty="0"/>
              <a:t>	a) Académies - Rectorats</a:t>
            </a:r>
          </a:p>
          <a:p>
            <a:r>
              <a:rPr lang="fr-FR" dirty="0"/>
              <a:t>	b) Conseils Régionaux (financement des </a:t>
            </a:r>
            <a:r>
              <a:rPr lang="fr-FR" dirty="0" smtClean="0"/>
              <a:t>CFA</a:t>
            </a:r>
            <a:r>
              <a:rPr lang="fr-FR" dirty="0"/>
              <a:t>)</a:t>
            </a:r>
          </a:p>
          <a:p>
            <a:r>
              <a:rPr lang="fr-FR" dirty="0"/>
              <a:t>	c) Formateurs – Responsables filières</a:t>
            </a:r>
          </a:p>
          <a:p>
            <a:r>
              <a:rPr lang="fr-FR" dirty="0"/>
              <a:t>	d) Entreprises fleuristes</a:t>
            </a:r>
          </a:p>
          <a:p>
            <a:r>
              <a:rPr lang="fr-FR" dirty="0"/>
              <a:t>	e) Apprenants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Continuité et application</a:t>
            </a:r>
          </a:p>
        </p:txBody>
      </p:sp>
    </p:spTree>
    <p:extLst>
      <p:ext uri="{BB962C8B-B14F-4D97-AF65-F5344CB8AC3E}">
        <p14:creationId xmlns:p14="http://schemas.microsoft.com/office/powerpoint/2010/main" val="253368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7871791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r>
              <a:rPr lang="fr-FR" dirty="0"/>
              <a:t>• Retrouver le plaisir du travail bien fait</a:t>
            </a:r>
          </a:p>
          <a:p>
            <a:endParaRPr lang="fr-FR" dirty="0"/>
          </a:p>
          <a:p>
            <a:r>
              <a:rPr lang="fr-FR" dirty="0"/>
              <a:t>		avec la Passion du Métier,</a:t>
            </a:r>
          </a:p>
          <a:p>
            <a:endParaRPr lang="fr-FR" dirty="0"/>
          </a:p>
          <a:p>
            <a:r>
              <a:rPr lang="fr-FR" dirty="0"/>
              <a:t>			l’Amour et le Respect de la fleur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tenants et les aboutissants</a:t>
            </a:r>
          </a:p>
        </p:txBody>
      </p:sp>
    </p:spTree>
    <p:extLst>
      <p:ext uri="{BB962C8B-B14F-4D97-AF65-F5344CB8AC3E}">
        <p14:creationId xmlns:p14="http://schemas.microsoft.com/office/powerpoint/2010/main" val="389543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704193" y="1324296"/>
            <a:ext cx="8755117" cy="423566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b="1" dirty="0">
                <a:solidFill>
                  <a:srgbClr val="FF0000"/>
                </a:solidFill>
              </a:rPr>
              <a:t>14 989 </a:t>
            </a:r>
            <a:r>
              <a:rPr lang="fr-FR" sz="3000" dirty="0"/>
              <a:t>entreprises, dont </a:t>
            </a:r>
            <a:r>
              <a:rPr lang="fr-FR" sz="3000" b="1" dirty="0">
                <a:solidFill>
                  <a:srgbClr val="FF0000"/>
                </a:solidFill>
              </a:rPr>
              <a:t>5 909 </a:t>
            </a:r>
            <a:r>
              <a:rPr lang="fr-FR" sz="3000" dirty="0"/>
              <a:t>emploient au moins 1 salarié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FF0000"/>
                </a:solidFill>
              </a:rPr>
              <a:t>66% </a:t>
            </a:r>
            <a:r>
              <a:rPr lang="fr-FR" sz="2600" dirty="0"/>
              <a:t>entre 1 à 2 salariés (3 896 entreprises)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FF0000"/>
                </a:solidFill>
              </a:rPr>
              <a:t>25%</a:t>
            </a:r>
            <a:r>
              <a:rPr lang="fr-FR" sz="2600" dirty="0"/>
              <a:t> entre 3 à 5 salariés (1 481 entreprises)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FF0000"/>
                </a:solidFill>
              </a:rPr>
              <a:t>9% </a:t>
            </a:r>
            <a:r>
              <a:rPr lang="fr-FR" sz="2600" dirty="0"/>
              <a:t>plus de 6 salariés (532 entreprises)</a:t>
            </a:r>
            <a:endParaRPr lang="fr-FR" sz="2600" b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r-FR" sz="3000" dirty="0"/>
              <a:t>en tout </a:t>
            </a:r>
            <a:r>
              <a:rPr lang="fr-FR" sz="3000" b="1" dirty="0">
                <a:solidFill>
                  <a:srgbClr val="FF0000"/>
                </a:solidFill>
              </a:rPr>
              <a:t>15 567 </a:t>
            </a:r>
            <a:r>
              <a:rPr lang="fr-FR" sz="3000" dirty="0"/>
              <a:t>salariés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r-FR" sz="3000" b="1" dirty="0">
                <a:solidFill>
                  <a:srgbClr val="FF0000"/>
                </a:solidFill>
              </a:rPr>
              <a:t>38% </a:t>
            </a:r>
            <a:r>
              <a:rPr lang="fr-FR" sz="3000" dirty="0"/>
              <a:t>chefs d’entreprises titulaires d’un CAP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r-FR" sz="3000" b="1" dirty="0">
                <a:solidFill>
                  <a:srgbClr val="FF0000"/>
                </a:solidFill>
              </a:rPr>
              <a:t>977</a:t>
            </a:r>
            <a:r>
              <a:rPr lang="fr-FR" sz="3000" dirty="0"/>
              <a:t> candidats CAP (dont 68% apprentis)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706743" y="-57690"/>
            <a:ext cx="8437257" cy="14273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tx1"/>
                </a:solidFill>
              </a:rPr>
              <a:t>Profession : </a:t>
            </a:r>
            <a:r>
              <a:rPr lang="fr-FR" b="1" dirty="0">
                <a:solidFill>
                  <a:srgbClr val="FF0000"/>
                </a:solidFill>
              </a:rPr>
              <a:t>30 000 </a:t>
            </a:r>
            <a:r>
              <a:rPr lang="fr-FR" dirty="0"/>
              <a:t>artisans 										et salariés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711719-6003-B641-BD83-BF28332F28C9}"/>
              </a:ext>
            </a:extLst>
          </p:cNvPr>
          <p:cNvSpPr txBox="1"/>
          <p:nvPr/>
        </p:nvSpPr>
        <p:spPr>
          <a:xfrm>
            <a:off x="704193" y="5786997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Données 2015 et 2016</a:t>
            </a:r>
          </a:p>
        </p:txBody>
      </p:sp>
    </p:spTree>
    <p:extLst>
      <p:ext uri="{BB962C8B-B14F-4D97-AF65-F5344CB8AC3E}">
        <p14:creationId xmlns:p14="http://schemas.microsoft.com/office/powerpoint/2010/main" val="345117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924339" y="1113183"/>
            <a:ext cx="6689035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en moyenne, une entité fleuriste pour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4 300 </a:t>
            </a: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habitants</a:t>
            </a:r>
            <a:endParaRPr lang="fr-FR" dirty="0"/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44827" y="138679"/>
            <a:ext cx="8229600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Répartition régionale fleuristes</a:t>
            </a:r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832B5759-F00C-DE4A-A9FA-0D7341798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37769"/>
              </p:ext>
            </p:extLst>
          </p:nvPr>
        </p:nvGraphicFramePr>
        <p:xfrm>
          <a:off x="2273829" y="1419425"/>
          <a:ext cx="6244006" cy="546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Worksheet" r:id="rId3" imgW="6105586" imgH="5343641" progId="Excel.Sheet.12">
                  <p:link updateAutomatic="1"/>
                </p:oleObj>
              </mc:Choice>
              <mc:Fallback>
                <p:oleObj name="Worksheet" r:id="rId3" imgW="6105586" imgH="5343641" progId="Excel.Sheet.12">
                  <p:link updateAutomatic="1"/>
                  <p:pic>
                    <p:nvPicPr>
                      <p:cNvPr id="19" name="Obje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3829" y="1419425"/>
                        <a:ext cx="6244006" cy="5464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F67E4AF-1301-474B-9294-EC8E66348793}"/>
              </a:ext>
            </a:extLst>
          </p:cNvPr>
          <p:cNvSpPr/>
          <p:nvPr/>
        </p:nvSpPr>
        <p:spPr>
          <a:xfrm>
            <a:off x="5413430" y="6078287"/>
            <a:ext cx="15872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800" b="0" dirty="0">
                <a:solidFill>
                  <a:schemeClr val="tx1"/>
                </a:solidFill>
                <a:latin typeface="Calibri" pitchFamily="34" charset="0"/>
              </a:rPr>
              <a:t>Date d’observation : 30 avril 2017</a:t>
            </a:r>
          </a:p>
        </p:txBody>
      </p:sp>
    </p:spTree>
    <p:extLst>
      <p:ext uri="{BB962C8B-B14F-4D97-AF65-F5344CB8AC3E}">
        <p14:creationId xmlns:p14="http://schemas.microsoft.com/office/powerpoint/2010/main" val="427087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785667"/>
            <a:ext cx="7802216" cy="343914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Char char="-"/>
            </a:pPr>
            <a:r>
              <a:rPr lang="fr-FR" dirty="0"/>
              <a:t>Partenaires sociaux.</a:t>
            </a:r>
          </a:p>
          <a:p>
            <a:pPr marL="457200" indent="-457200">
              <a:buFontTx/>
              <a:buChar char="-"/>
            </a:pPr>
            <a:r>
              <a:rPr lang="fr-FR" dirty="0"/>
              <a:t>Partenaires institutionnels : Ministères, Sénat, Chambre des Députés, Éducation Nationale, Chambres de Métiers et de l’Artisanat,</a:t>
            </a:r>
          </a:p>
          <a:p>
            <a:pPr marL="457200" indent="-457200">
              <a:buFontTx/>
              <a:buChar char="-"/>
            </a:pPr>
            <a:r>
              <a:rPr lang="fr-FR" dirty="0"/>
              <a:t>Écoles et centres de formations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8"/>
            <a:ext cx="8179904" cy="164698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Concertations nationales sur la formation</a:t>
            </a:r>
          </a:p>
        </p:txBody>
      </p:sp>
    </p:spTree>
    <p:extLst>
      <p:ext uri="{BB962C8B-B14F-4D97-AF65-F5344CB8AC3E}">
        <p14:creationId xmlns:p14="http://schemas.microsoft.com/office/powerpoint/2010/main" val="428257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8179904" cy="45223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dirty="0"/>
              <a:t>• Participer aux consultations et actualisations des lois sociales (travail, apprentissage, formation…) avec la CNAMS et l’U2P (Union des Entreprises de Proximité) </a:t>
            </a:r>
            <a:r>
              <a:rPr lang="fr-FR" dirty="0" smtClean="0"/>
              <a:t>nationales</a:t>
            </a:r>
            <a:endParaRPr lang="fr-FR" dirty="0"/>
          </a:p>
          <a:p>
            <a:pPr>
              <a:spcBef>
                <a:spcPts val="0"/>
              </a:spcBef>
            </a:pPr>
            <a:r>
              <a:rPr lang="fr-FR" dirty="0"/>
              <a:t>• Actualiser et réviser les référentiels de formation initiale, les diplômes, distinctions et titres </a:t>
            </a:r>
            <a:r>
              <a:rPr lang="fr-FR" dirty="0" smtClean="0"/>
              <a:t>professionnels</a:t>
            </a:r>
            <a:endParaRPr lang="fr-FR" dirty="0"/>
          </a:p>
          <a:p>
            <a:pPr>
              <a:spcBef>
                <a:spcPts val="0"/>
              </a:spcBef>
            </a:pPr>
            <a:r>
              <a:rPr lang="fr-FR" dirty="0"/>
              <a:t>• Participation à l’élaboration des sujets d’examens.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Actions et missions formations</a:t>
            </a:r>
          </a:p>
        </p:txBody>
      </p:sp>
    </p:spTree>
    <p:extLst>
      <p:ext uri="{BB962C8B-B14F-4D97-AF65-F5344CB8AC3E}">
        <p14:creationId xmlns:p14="http://schemas.microsoft.com/office/powerpoint/2010/main" val="53862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524000"/>
            <a:ext cx="7871791" cy="356279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Promouvoir la formation continue (FAFCEA pour les artisans et FAFSEA pour les salariés) et conseiller les </a:t>
            </a:r>
            <a:r>
              <a:rPr lang="fr-FR" dirty="0" smtClean="0"/>
              <a:t>professionnels</a:t>
            </a:r>
            <a:endParaRPr lang="fr-FR" dirty="0"/>
          </a:p>
          <a:p>
            <a:endParaRPr lang="fr-FR" dirty="0"/>
          </a:p>
          <a:p>
            <a:r>
              <a:rPr lang="fr-FR" dirty="0"/>
              <a:t>• Proposition de Conseillers Entreprises pour l’École (CEÉ, ex CET).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Actions et missions formations</a:t>
            </a:r>
          </a:p>
        </p:txBody>
      </p:sp>
    </p:spTree>
    <p:extLst>
      <p:ext uri="{BB962C8B-B14F-4D97-AF65-F5344CB8AC3E}">
        <p14:creationId xmlns:p14="http://schemas.microsoft.com/office/powerpoint/2010/main" val="296690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923406"/>
            <a:ext cx="7871791" cy="457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ÉDUCATION NATIONALE</a:t>
            </a:r>
          </a:p>
          <a:p>
            <a:r>
              <a:rPr lang="fr-FR" dirty="0"/>
              <a:t>• Commission formation initiale</a:t>
            </a:r>
          </a:p>
          <a:p>
            <a:r>
              <a:rPr lang="fr-FR" dirty="0"/>
              <a:t>	- </a:t>
            </a:r>
            <a:r>
              <a:rPr lang="fr-FR" b="1" dirty="0">
                <a:solidFill>
                  <a:srgbClr val="FF0000"/>
                </a:solidFill>
              </a:rPr>
              <a:t>13</a:t>
            </a:r>
            <a:r>
              <a:rPr lang="fr-FR" dirty="0"/>
              <a:t> écoles et centres de formation répartis 	   sur le territoire</a:t>
            </a:r>
          </a:p>
          <a:p>
            <a:r>
              <a:rPr lang="fr-FR" dirty="0"/>
              <a:t>	- Représentants des entreprises</a:t>
            </a:r>
          </a:p>
          <a:p>
            <a:r>
              <a:rPr lang="fr-FR" dirty="0"/>
              <a:t>	membres de la F.F.A.F.</a:t>
            </a:r>
          </a:p>
          <a:p>
            <a:r>
              <a:rPr lang="fr-FR" dirty="0"/>
              <a:t>• Plus de </a:t>
            </a:r>
            <a:r>
              <a:rPr lang="fr-FR" b="1" dirty="0">
                <a:solidFill>
                  <a:srgbClr val="FF0000"/>
                </a:solidFill>
              </a:rPr>
              <a:t>15</a:t>
            </a:r>
            <a:r>
              <a:rPr lang="fr-FR" dirty="0"/>
              <a:t> séances </a:t>
            </a:r>
            <a:r>
              <a:rPr lang="fr-FR" dirty="0" smtClean="0"/>
              <a:t>et réunions </a:t>
            </a:r>
            <a:r>
              <a:rPr lang="fr-FR" dirty="0"/>
              <a:t>de travail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715618" y="138679"/>
            <a:ext cx="8428382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/>
              <a:t>Remerciements</a:t>
            </a:r>
          </a:p>
        </p:txBody>
      </p:sp>
    </p:spTree>
    <p:extLst>
      <p:ext uri="{BB962C8B-B14F-4D97-AF65-F5344CB8AC3E}">
        <p14:creationId xmlns:p14="http://schemas.microsoft.com/office/powerpoint/2010/main" val="337623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7871791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Enquête F.F.A.F. en mai 2015 auprès des écoles, centres de formation, unions, corporations et chambres syndicales fleuristes</a:t>
            </a:r>
          </a:p>
          <a:p>
            <a:r>
              <a:rPr lang="fr-FR" dirty="0"/>
              <a:t>• Un </a:t>
            </a:r>
            <a:r>
              <a:rPr lang="fr-FR" dirty="0">
                <a:solidFill>
                  <a:srgbClr val="C00000"/>
                </a:solidFill>
              </a:rPr>
              <a:t>référentiel CAP éloigné de la réalité de l’exercice du métier et de ses évolutions récentes.</a:t>
            </a:r>
          </a:p>
          <a:p>
            <a:r>
              <a:rPr lang="fr-FR" dirty="0"/>
              <a:t>• Une </a:t>
            </a:r>
            <a:r>
              <a:rPr lang="fr-FR" dirty="0">
                <a:solidFill>
                  <a:srgbClr val="C00000"/>
                </a:solidFill>
              </a:rPr>
              <a:t>moindre employabilité </a:t>
            </a:r>
            <a:r>
              <a:rPr lang="fr-FR" dirty="0"/>
              <a:t>des diplômés.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Genèse et constats</a:t>
            </a:r>
          </a:p>
        </p:txBody>
      </p:sp>
    </p:spTree>
    <p:extLst>
      <p:ext uri="{BB962C8B-B14F-4D97-AF65-F5344CB8AC3E}">
        <p14:creationId xmlns:p14="http://schemas.microsoft.com/office/powerpoint/2010/main" val="110411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7871791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</a:t>
            </a:r>
            <a:r>
              <a:rPr lang="fr-FR" dirty="0">
                <a:solidFill>
                  <a:srgbClr val="C00000"/>
                </a:solidFill>
              </a:rPr>
              <a:t>Nouvelles attentes académiques</a:t>
            </a:r>
            <a:r>
              <a:rPr lang="fr-FR" dirty="0"/>
              <a:t>, des élèves et des employeurs.</a:t>
            </a:r>
          </a:p>
          <a:p>
            <a:r>
              <a:rPr lang="fr-FR" dirty="0"/>
              <a:t>• </a:t>
            </a:r>
            <a:r>
              <a:rPr lang="fr-FR" dirty="0">
                <a:solidFill>
                  <a:srgbClr val="C00000"/>
                </a:solidFill>
              </a:rPr>
              <a:t>Besoin de simplification et de cohérence</a:t>
            </a:r>
            <a:r>
              <a:rPr lang="fr-FR" dirty="0"/>
              <a:t>, grille de notation, répartition des horaires par matières.</a:t>
            </a:r>
          </a:p>
          <a:p>
            <a:r>
              <a:rPr lang="fr-FR" dirty="0"/>
              <a:t>• </a:t>
            </a:r>
            <a:r>
              <a:rPr lang="fr-FR" dirty="0">
                <a:solidFill>
                  <a:srgbClr val="C00000"/>
                </a:solidFill>
              </a:rPr>
              <a:t>Conserver les gestes techniques </a:t>
            </a:r>
            <a:r>
              <a:rPr lang="fr-FR" dirty="0"/>
              <a:t>et le savoir-faire de la profession.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Genèse et constats</a:t>
            </a:r>
          </a:p>
        </p:txBody>
      </p:sp>
    </p:spTree>
    <p:extLst>
      <p:ext uri="{BB962C8B-B14F-4D97-AF65-F5344CB8AC3E}">
        <p14:creationId xmlns:p14="http://schemas.microsoft.com/office/powerpoint/2010/main" val="3491093269"/>
      </p:ext>
    </p:extLst>
  </p:cSld>
  <p:clrMapOvr>
    <a:masterClrMapping/>
  </p:clrMapOvr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A5D86C437A24C83C1B49F509B56B4" ma:contentTypeVersion="1" ma:contentTypeDescription="Crée un document." ma:contentTypeScope="" ma:versionID="b0d49e8b6fe21d55c3c8d973bf6fc59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72D60F-A0FA-4913-A0C2-4C42DB111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DF3BBD-BA71-49D8-A4F6-9C4462E1E1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F9A5E2-31E2-4E63-BA6B-DE52211595B3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430</Words>
  <Application>Microsoft Office PowerPoint</Application>
  <PresentationFormat>Affichage à l'écran (4:3)</PresentationFormat>
  <Paragraphs>75</Paragraphs>
  <Slides>12</Slides>
  <Notes>3</Notes>
  <HiddenSlides>1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Liens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page de presentation et de partie</vt:lpstr>
      <vt:lpstr>file:///\\svwfs1\KLESIA_02\19-DT\5.2_Comptes%20clients\2_Comptes%20de%20résultats\4_Suivi%20des%20branches\FLEU\A2017\Caractéristiques%20population\états%20entreprises%20au%2031%2012%202016.xlsx!carte%20fleurs!L1C1:L28C8</vt:lpstr>
      <vt:lpstr>Fédération Française des Artisans Fleuristes (F.F.A.F.)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ANNE MARIE GIACOMETTI</cp:lastModifiedBy>
  <cp:revision>180</cp:revision>
  <cp:lastPrinted>2018-05-02T09:15:26Z</cp:lastPrinted>
  <dcterms:created xsi:type="dcterms:W3CDTF">2015-02-04T10:43:31Z</dcterms:created>
  <dcterms:modified xsi:type="dcterms:W3CDTF">2018-05-02T09:17:16Z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0x010100166A5D86C437A24C83C1B49F509B56B4</vt:lpwstr>
  </property>
</Properties>
</file>