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3" r:id="rId9"/>
    <p:sldId id="264" r:id="rId10"/>
  </p:sldIdLst>
  <p:sldSz cx="10080625" cy="567055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08" y="18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1B8F2-8B26-43C3-BD05-D3EB55DCD8A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341CBE-E1BC-4527-9835-CBDAEB83EB88}">
      <dgm:prSet/>
      <dgm:spPr/>
      <dgm:t>
        <a:bodyPr/>
        <a:lstStyle/>
        <a:p>
          <a:r>
            <a:rPr lang="fr-FR" b="0" i="0"/>
            <a:t>Présentation du thème : méthode de travail pour former une équipe AED, transposable à d’autres thématiques</a:t>
          </a:r>
          <a:endParaRPr lang="en-US"/>
        </a:p>
      </dgm:t>
    </dgm:pt>
    <dgm:pt modelId="{6F896AB8-4A37-4884-B47B-2FF564E382C8}" type="parTrans" cxnId="{C155B63A-4B3C-4BCE-AB35-AD2EC4FB5152}">
      <dgm:prSet/>
      <dgm:spPr/>
      <dgm:t>
        <a:bodyPr/>
        <a:lstStyle/>
        <a:p>
          <a:endParaRPr lang="en-US"/>
        </a:p>
      </dgm:t>
    </dgm:pt>
    <dgm:pt modelId="{567D74F3-59E6-465D-90BE-D66245C0AFEC}" type="sibTrans" cxnId="{C155B63A-4B3C-4BCE-AB35-AD2EC4FB5152}">
      <dgm:prSet/>
      <dgm:spPr/>
      <dgm:t>
        <a:bodyPr/>
        <a:lstStyle/>
        <a:p>
          <a:endParaRPr lang="en-US"/>
        </a:p>
      </dgm:t>
    </dgm:pt>
    <dgm:pt modelId="{BDE89B75-898E-4E15-84D6-47BC577DE930}">
      <dgm:prSet/>
      <dgm:spPr/>
      <dgm:t>
        <a:bodyPr/>
        <a:lstStyle/>
        <a:p>
          <a:r>
            <a:rPr lang="fr-FR" b="0" i="0"/>
            <a:t>Aujourd’hui nous vous proposons d’expérimenter</a:t>
          </a:r>
          <a:endParaRPr lang="en-US"/>
        </a:p>
      </dgm:t>
    </dgm:pt>
    <dgm:pt modelId="{59B0E1AD-966E-476F-8AB0-0B7A922BF983}" type="parTrans" cxnId="{379EA434-1124-4628-B9BB-373EE25F1B70}">
      <dgm:prSet/>
      <dgm:spPr/>
      <dgm:t>
        <a:bodyPr/>
        <a:lstStyle/>
        <a:p>
          <a:endParaRPr lang="en-US"/>
        </a:p>
      </dgm:t>
    </dgm:pt>
    <dgm:pt modelId="{BC9197B8-CD09-404B-ADD8-068E66C35734}" type="sibTrans" cxnId="{379EA434-1124-4628-B9BB-373EE25F1B70}">
      <dgm:prSet/>
      <dgm:spPr/>
      <dgm:t>
        <a:bodyPr/>
        <a:lstStyle/>
        <a:p>
          <a:endParaRPr lang="en-US"/>
        </a:p>
      </dgm:t>
    </dgm:pt>
    <dgm:pt modelId="{22494E3C-2E79-4BB4-A10F-B649DEC79A93}" type="pres">
      <dgm:prSet presAssocID="{DB91B8F2-8B26-43C3-BD05-D3EB55DCD8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53FAEE0-86DB-4509-84D5-7B2B1CF7971D}" type="pres">
      <dgm:prSet presAssocID="{8B341CBE-E1BC-4527-9835-CBDAEB83EB88}" presName="hierRoot1" presStyleCnt="0"/>
      <dgm:spPr/>
    </dgm:pt>
    <dgm:pt modelId="{9C78363A-D60E-4A56-83D6-4838033FAB61}" type="pres">
      <dgm:prSet presAssocID="{8B341CBE-E1BC-4527-9835-CBDAEB83EB88}" presName="composite" presStyleCnt="0"/>
      <dgm:spPr/>
    </dgm:pt>
    <dgm:pt modelId="{6F234E31-9A5F-4123-9B90-7934F620CB10}" type="pres">
      <dgm:prSet presAssocID="{8B341CBE-E1BC-4527-9835-CBDAEB83EB88}" presName="background" presStyleLbl="node0" presStyleIdx="0" presStyleCnt="2"/>
      <dgm:spPr/>
    </dgm:pt>
    <dgm:pt modelId="{6E2D5D5F-1382-48CF-8870-BAB272375561}" type="pres">
      <dgm:prSet presAssocID="{8B341CBE-E1BC-4527-9835-CBDAEB83EB8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BA92B7-8470-4E4F-AB99-A79C4B2D4082}" type="pres">
      <dgm:prSet presAssocID="{8B341CBE-E1BC-4527-9835-CBDAEB83EB88}" presName="hierChild2" presStyleCnt="0"/>
      <dgm:spPr/>
    </dgm:pt>
    <dgm:pt modelId="{B1339C29-121F-4D43-B4CE-DAA7544701A7}" type="pres">
      <dgm:prSet presAssocID="{BDE89B75-898E-4E15-84D6-47BC577DE930}" presName="hierRoot1" presStyleCnt="0"/>
      <dgm:spPr/>
    </dgm:pt>
    <dgm:pt modelId="{999B6FC1-8D3D-4792-9E7C-C38762261A26}" type="pres">
      <dgm:prSet presAssocID="{BDE89B75-898E-4E15-84D6-47BC577DE930}" presName="composite" presStyleCnt="0"/>
      <dgm:spPr/>
    </dgm:pt>
    <dgm:pt modelId="{6C6A4852-AFC5-4E27-A79B-10775C99E87C}" type="pres">
      <dgm:prSet presAssocID="{BDE89B75-898E-4E15-84D6-47BC577DE930}" presName="background" presStyleLbl="node0" presStyleIdx="1" presStyleCnt="2"/>
      <dgm:spPr/>
    </dgm:pt>
    <dgm:pt modelId="{2C21897D-3F4A-4AEF-8520-DE156E119481}" type="pres">
      <dgm:prSet presAssocID="{BDE89B75-898E-4E15-84D6-47BC577DE93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8C23291-000C-4315-AD67-1E49F47E28C8}" type="pres">
      <dgm:prSet presAssocID="{BDE89B75-898E-4E15-84D6-47BC577DE930}" presName="hierChild2" presStyleCnt="0"/>
      <dgm:spPr/>
    </dgm:pt>
  </dgm:ptLst>
  <dgm:cxnLst>
    <dgm:cxn modelId="{379EA434-1124-4628-B9BB-373EE25F1B70}" srcId="{DB91B8F2-8B26-43C3-BD05-D3EB55DCD8A2}" destId="{BDE89B75-898E-4E15-84D6-47BC577DE930}" srcOrd="1" destOrd="0" parTransId="{59B0E1AD-966E-476F-8AB0-0B7A922BF983}" sibTransId="{BC9197B8-CD09-404B-ADD8-068E66C35734}"/>
    <dgm:cxn modelId="{D2EE6A31-DD49-4A7A-9EB3-C227FF968689}" type="presOf" srcId="{BDE89B75-898E-4E15-84D6-47BC577DE930}" destId="{2C21897D-3F4A-4AEF-8520-DE156E119481}" srcOrd="0" destOrd="0" presId="urn:microsoft.com/office/officeart/2005/8/layout/hierarchy1"/>
    <dgm:cxn modelId="{6CFD4154-1EEB-48A1-9777-85642509CD8A}" type="presOf" srcId="{DB91B8F2-8B26-43C3-BD05-D3EB55DCD8A2}" destId="{22494E3C-2E79-4BB4-A10F-B649DEC79A93}" srcOrd="0" destOrd="0" presId="urn:microsoft.com/office/officeart/2005/8/layout/hierarchy1"/>
    <dgm:cxn modelId="{0FF694E1-4857-4983-8705-AD0B79327070}" type="presOf" srcId="{8B341CBE-E1BC-4527-9835-CBDAEB83EB88}" destId="{6E2D5D5F-1382-48CF-8870-BAB272375561}" srcOrd="0" destOrd="0" presId="urn:microsoft.com/office/officeart/2005/8/layout/hierarchy1"/>
    <dgm:cxn modelId="{C155B63A-4B3C-4BCE-AB35-AD2EC4FB5152}" srcId="{DB91B8F2-8B26-43C3-BD05-D3EB55DCD8A2}" destId="{8B341CBE-E1BC-4527-9835-CBDAEB83EB88}" srcOrd="0" destOrd="0" parTransId="{6F896AB8-4A37-4884-B47B-2FF564E382C8}" sibTransId="{567D74F3-59E6-465D-90BE-D66245C0AFEC}"/>
    <dgm:cxn modelId="{9C3FCBDD-CE94-4ED8-9EC3-062EA8FDBD4D}" type="presParOf" srcId="{22494E3C-2E79-4BB4-A10F-B649DEC79A93}" destId="{D53FAEE0-86DB-4509-84D5-7B2B1CF7971D}" srcOrd="0" destOrd="0" presId="urn:microsoft.com/office/officeart/2005/8/layout/hierarchy1"/>
    <dgm:cxn modelId="{10011C19-5C63-4136-80BF-D435E506C372}" type="presParOf" srcId="{D53FAEE0-86DB-4509-84D5-7B2B1CF7971D}" destId="{9C78363A-D60E-4A56-83D6-4838033FAB61}" srcOrd="0" destOrd="0" presId="urn:microsoft.com/office/officeart/2005/8/layout/hierarchy1"/>
    <dgm:cxn modelId="{305E5538-078C-437F-8091-A0CF7C5E2900}" type="presParOf" srcId="{9C78363A-D60E-4A56-83D6-4838033FAB61}" destId="{6F234E31-9A5F-4123-9B90-7934F620CB10}" srcOrd="0" destOrd="0" presId="urn:microsoft.com/office/officeart/2005/8/layout/hierarchy1"/>
    <dgm:cxn modelId="{293B8316-F131-4EE3-9415-C20AE0612C84}" type="presParOf" srcId="{9C78363A-D60E-4A56-83D6-4838033FAB61}" destId="{6E2D5D5F-1382-48CF-8870-BAB272375561}" srcOrd="1" destOrd="0" presId="urn:microsoft.com/office/officeart/2005/8/layout/hierarchy1"/>
    <dgm:cxn modelId="{B5F944D4-66B5-4F50-ACBF-F9BF044BAC4B}" type="presParOf" srcId="{D53FAEE0-86DB-4509-84D5-7B2B1CF7971D}" destId="{3EBA92B7-8470-4E4F-AB99-A79C4B2D4082}" srcOrd="1" destOrd="0" presId="urn:microsoft.com/office/officeart/2005/8/layout/hierarchy1"/>
    <dgm:cxn modelId="{D26996B0-35D4-43F8-9D49-2B0BA47E3FEA}" type="presParOf" srcId="{22494E3C-2E79-4BB4-A10F-B649DEC79A93}" destId="{B1339C29-121F-4D43-B4CE-DAA7544701A7}" srcOrd="1" destOrd="0" presId="urn:microsoft.com/office/officeart/2005/8/layout/hierarchy1"/>
    <dgm:cxn modelId="{A174A322-5ED2-4238-937A-962A9353723A}" type="presParOf" srcId="{B1339C29-121F-4D43-B4CE-DAA7544701A7}" destId="{999B6FC1-8D3D-4792-9E7C-C38762261A26}" srcOrd="0" destOrd="0" presId="urn:microsoft.com/office/officeart/2005/8/layout/hierarchy1"/>
    <dgm:cxn modelId="{FBF037EC-954E-48A0-9EA5-9F7AD2B8AA4F}" type="presParOf" srcId="{999B6FC1-8D3D-4792-9E7C-C38762261A26}" destId="{6C6A4852-AFC5-4E27-A79B-10775C99E87C}" srcOrd="0" destOrd="0" presId="urn:microsoft.com/office/officeart/2005/8/layout/hierarchy1"/>
    <dgm:cxn modelId="{D390CF9B-9EC7-465D-93FB-1A779254DF83}" type="presParOf" srcId="{999B6FC1-8D3D-4792-9E7C-C38762261A26}" destId="{2C21897D-3F4A-4AEF-8520-DE156E119481}" srcOrd="1" destOrd="0" presId="urn:microsoft.com/office/officeart/2005/8/layout/hierarchy1"/>
    <dgm:cxn modelId="{308ECC32-3F56-46C1-8BF5-C5A5056E91C2}" type="presParOf" srcId="{B1339C29-121F-4D43-B4CE-DAA7544701A7}" destId="{E8C23291-000C-4315-AD67-1E49F47E28C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34E31-9A5F-4123-9B90-7934F620CB10}">
      <dsp:nvSpPr>
        <dsp:cNvPr id="0" name=""/>
        <dsp:cNvSpPr/>
      </dsp:nvSpPr>
      <dsp:spPr>
        <a:xfrm>
          <a:off x="1100" y="681377"/>
          <a:ext cx="3861533" cy="245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2D5D5F-1382-48CF-8870-BAB272375561}">
      <dsp:nvSpPr>
        <dsp:cNvPr id="0" name=""/>
        <dsp:cNvSpPr/>
      </dsp:nvSpPr>
      <dsp:spPr>
        <a:xfrm>
          <a:off x="430159" y="1088983"/>
          <a:ext cx="3861533" cy="2452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i="0" kern="1200"/>
            <a:t>Présentation du thème : méthode de travail pour former une équipe AED, transposable à d’autres thématiques</a:t>
          </a:r>
          <a:endParaRPr lang="en-US" sz="2600" kern="1200"/>
        </a:p>
      </dsp:txBody>
      <dsp:txXfrm>
        <a:off x="430159" y="1088983"/>
        <a:ext cx="3861533" cy="2452073"/>
      </dsp:txXfrm>
    </dsp:sp>
    <dsp:sp modelId="{6C6A4852-AFC5-4E27-A79B-10775C99E87C}">
      <dsp:nvSpPr>
        <dsp:cNvPr id="0" name=""/>
        <dsp:cNvSpPr/>
      </dsp:nvSpPr>
      <dsp:spPr>
        <a:xfrm>
          <a:off x="4720751" y="681377"/>
          <a:ext cx="3861533" cy="24520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21897D-3F4A-4AEF-8520-DE156E119481}">
      <dsp:nvSpPr>
        <dsp:cNvPr id="0" name=""/>
        <dsp:cNvSpPr/>
      </dsp:nvSpPr>
      <dsp:spPr>
        <a:xfrm>
          <a:off x="5149810" y="1088983"/>
          <a:ext cx="3861533" cy="24520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i="0" kern="1200"/>
            <a:t>Aujourd’hui nous vous proposons d’expérimenter</a:t>
          </a:r>
          <a:endParaRPr lang="en-US" sz="2600" kern="1200"/>
        </a:p>
      </dsp:txBody>
      <dsp:txXfrm>
        <a:off x="5149810" y="1088983"/>
        <a:ext cx="3861533" cy="2452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40" y="539280"/>
            <a:ext cx="5036760" cy="68472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730282" y="2476500"/>
            <a:ext cx="8046675" cy="234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FORMER ET ACCOMPAGNER LES ASSISTANTS D’EDUCATION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DANS UN CONTEXTE DE CHANGEMENT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CAE506A-8816-4F3E-8BBE-8BE1FBBA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63" y="-8408"/>
            <a:ext cx="2484908" cy="2484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AB1B5DC-64C0-4DA1-BCEB-860284306045}"/>
              </a:ext>
            </a:extLst>
          </p:cNvPr>
          <p:cNvSpPr txBox="1"/>
          <p:nvPr/>
        </p:nvSpPr>
        <p:spPr>
          <a:xfrm>
            <a:off x="5703216" y="539280"/>
            <a:ext cx="3535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Lycée MONTEIL à RODEZ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28 janvier 2020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Atelier animé par :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Fanny GARRIC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Valérie ROUMEGOUX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372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45209" y="0"/>
            <a:ext cx="10404834" cy="5666612"/>
            <a:chOff x="-417513" y="0"/>
            <a:chExt cx="12584114" cy="685323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71" name="Google Shape;69;p15">
            <a:extLst>
              <a:ext uri="{FF2B5EF4-FFF2-40B4-BE49-F238E27FC236}">
                <a16:creationId xmlns:a16="http://schemas.microsoft.com/office/drawing/2014/main" id="{A7013EA6-33AF-49EE-830E-360B1F7B0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967325"/>
              </p:ext>
            </p:extLst>
          </p:nvPr>
        </p:nvGraphicFramePr>
        <p:xfrm>
          <a:off x="667843" y="876300"/>
          <a:ext cx="9012444" cy="422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Arial"/>
                <a:ea typeface="Arial"/>
                <a:cs typeface="Arial"/>
                <a:sym typeface="Arial"/>
              </a:rPr>
              <a:t>Travail sur les représentations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04000" y="1326600"/>
            <a:ext cx="9071640" cy="243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8000">
              <a:buSzPts val="1440"/>
            </a:pPr>
            <a:r>
              <a:rPr lang="fr-FR" sz="3200" dirty="0"/>
              <a:t>1/ Travail </a:t>
            </a: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individuel (très court et en silence)         </a:t>
            </a:r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lang="fr-FR" sz="3200" dirty="0"/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                              c’est                  ce n’est pas</a:t>
            </a:r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DB4CE3-949A-46B5-BDE1-E7FF864074FA}"/>
              </a:ext>
            </a:extLst>
          </p:cNvPr>
          <p:cNvSpPr/>
          <p:nvPr/>
        </p:nvSpPr>
        <p:spPr>
          <a:xfrm>
            <a:off x="4046486" y="2124103"/>
            <a:ext cx="688156" cy="49962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065963-01D4-4344-9D75-AECE6C40EB5E}"/>
              </a:ext>
            </a:extLst>
          </p:cNvPr>
          <p:cNvSpPr/>
          <p:nvPr/>
        </p:nvSpPr>
        <p:spPr>
          <a:xfrm>
            <a:off x="6911421" y="2118115"/>
            <a:ext cx="688156" cy="49962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948C03-46FA-48AA-9935-B26A9960F421}"/>
              </a:ext>
            </a:extLst>
          </p:cNvPr>
          <p:cNvSpPr txBox="1"/>
          <p:nvPr/>
        </p:nvSpPr>
        <p:spPr>
          <a:xfrm>
            <a:off x="690543" y="3685880"/>
            <a:ext cx="829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2/ Travail de tri et de rangement des post-it par thème (échanges en groupe)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504000" y="1498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>
                <a:latin typeface="Arial"/>
                <a:ea typeface="Arial"/>
                <a:cs typeface="Arial"/>
                <a:sym typeface="Arial"/>
              </a:rPr>
              <a:t>Apports théoriques</a:t>
            </a: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504492" y="1172520"/>
            <a:ext cx="9071640" cy="3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2325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sng" strike="noStrike" cap="none" dirty="0">
                <a:latin typeface="Arial"/>
                <a:ea typeface="Arial"/>
                <a:cs typeface="Arial"/>
                <a:sym typeface="Arial"/>
              </a:rPr>
              <a:t>Article n ° 111 de l’IFE </a:t>
            </a:r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	« Représentations et enjeux </a:t>
            </a:r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	du travail personnel de l’élève »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32559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sng" strike="noStrike" cap="none" dirty="0">
                <a:latin typeface="Arial"/>
                <a:ea typeface="Arial"/>
                <a:cs typeface="Arial"/>
                <a:sym typeface="Arial"/>
              </a:rPr>
              <a:t>Vidéo André Tricot</a:t>
            </a:r>
            <a:endParaRPr sz="3200" b="0" i="0" u="sng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moniteur, blanc, ordinateur&#10;&#10;Description générée automatiquement">
            <a:extLst>
              <a:ext uri="{FF2B5EF4-FFF2-40B4-BE49-F238E27FC236}">
                <a16:creationId xmlns:a16="http://schemas.microsoft.com/office/drawing/2014/main" id="{A5E308F4-AB2B-4E9E-8898-BB64DA26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5" y="885825"/>
            <a:ext cx="2348303" cy="2148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Google Shape;92;p19"/>
          <p:cNvSpPr txBox="1"/>
          <p:nvPr/>
        </p:nvSpPr>
        <p:spPr>
          <a:xfrm>
            <a:off x="798048" y="370215"/>
            <a:ext cx="3537664" cy="136093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Définition commune enrichie</a:t>
            </a: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9AD93FD3-7DF2-4DC8-BD55-8B2EB5F63F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3375"/>
            <a:ext cx="6705300" cy="3807175"/>
          </a:xfrm>
          <a:custGeom>
            <a:avLst/>
            <a:gdLst>
              <a:gd name="connsiteX0" fmla="*/ 7381313 w 8109718"/>
              <a:gd name="connsiteY0" fmla="*/ 1839459 h 4604421"/>
              <a:gd name="connsiteX1" fmla="*/ 7381313 w 8109718"/>
              <a:gd name="connsiteY1" fmla="*/ 1853646 h 4604421"/>
              <a:gd name="connsiteX2" fmla="*/ 7379359 w 8109718"/>
              <a:gd name="connsiteY2" fmla="*/ 1846552 h 4604421"/>
              <a:gd name="connsiteX3" fmla="*/ 1321854 w 8109718"/>
              <a:gd name="connsiteY3" fmla="*/ 0 h 4604421"/>
              <a:gd name="connsiteX4" fmla="*/ 5365317 w 8109718"/>
              <a:gd name="connsiteY4" fmla="*/ 0 h 4604421"/>
              <a:gd name="connsiteX5" fmla="*/ 5985373 w 8109718"/>
              <a:gd name="connsiteY5" fmla="*/ 365439 h 4604421"/>
              <a:gd name="connsiteX6" fmla="*/ 8011470 w 8109718"/>
              <a:gd name="connsiteY6" fmla="*/ 3854515 h 4604421"/>
              <a:gd name="connsiteX7" fmla="*/ 8011470 w 8109718"/>
              <a:gd name="connsiteY7" fmla="*/ 4567993 h 4604421"/>
              <a:gd name="connsiteX8" fmla="*/ 7998115 w 8109718"/>
              <a:gd name="connsiteY8" fmla="*/ 4590992 h 4604421"/>
              <a:gd name="connsiteX9" fmla="*/ 7990317 w 8109718"/>
              <a:gd name="connsiteY9" fmla="*/ 4604421 h 4604421"/>
              <a:gd name="connsiteX10" fmla="*/ 0 w 8109718"/>
              <a:gd name="connsiteY10" fmla="*/ 4604421 h 4604421"/>
              <a:gd name="connsiteX11" fmla="*/ 0 w 8109718"/>
              <a:gd name="connsiteY11" fmla="*/ 1564110 h 4604421"/>
              <a:gd name="connsiteX12" fmla="*/ 27177 w 8109718"/>
              <a:gd name="connsiteY12" fmla="*/ 1517107 h 4604421"/>
              <a:gd name="connsiteX13" fmla="*/ 693065 w 8109718"/>
              <a:gd name="connsiteY13" fmla="*/ 365439 h 4604421"/>
              <a:gd name="connsiteX14" fmla="*/ 1321854 w 8109718"/>
              <a:gd name="connsiteY14" fmla="*/ 0 h 460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604421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98115" y="4590992"/>
                </a:cubicBezTo>
                <a:lnTo>
                  <a:pt x="7990317" y="4604421"/>
                </a:lnTo>
                <a:lnTo>
                  <a:pt x="0" y="4604421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Freeform 5">
            <a:extLst>
              <a:ext uri="{FF2B5EF4-FFF2-40B4-BE49-F238E27FC236}">
                <a16:creationId xmlns:a16="http://schemas.microsoft.com/office/drawing/2014/main" id="{956571CF-1434-4180-A385-D4AC63B62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16671" y="1511002"/>
            <a:ext cx="3653168" cy="320593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19D0EF7D-8D7F-4A18-A68B-92E2D44873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1533" y="682238"/>
            <a:ext cx="2420101" cy="2145213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5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70F868-28FE-4B38-8FC7-E9C841B83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8640" y="469197"/>
            <a:ext cx="932973" cy="700514"/>
            <a:chOff x="5307830" y="325570"/>
            <a:chExt cx="1128382" cy="847206"/>
          </a:xfrm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3E5BF88F-B1F5-4A09-887A-B5CA246CAC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D8984A5C-991A-40D3-A4C9-7E0DCA2A7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3" name="Google Shape;93;p19"/>
          <p:cNvSpPr txBox="1"/>
          <p:nvPr/>
        </p:nvSpPr>
        <p:spPr>
          <a:xfrm>
            <a:off x="798048" y="2408567"/>
            <a:ext cx="3920726" cy="255790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32000" marR="0" lv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 panose="020B0604020202020204" pitchFamily="34" charset="0"/>
              <a:buChar char="•"/>
            </a:pPr>
            <a:endParaRPr lang="en-US" sz="2000" b="0" i="0" u="none" strike="noStrike" kern="1200" cap="none">
              <a:solidFill>
                <a:schemeClr val="bg1"/>
              </a:solidFill>
              <a:latin typeface="+mn-lt"/>
              <a:ea typeface="+mn-ea"/>
              <a:cs typeface="+mn-cs"/>
              <a:sym typeface="Arial"/>
            </a:endParaRPr>
          </a:p>
          <a:p>
            <a:pPr marL="432000" marR="0" lvl="0" indent="-228600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 panose="020B0604020202020204" pitchFamily="34" charset="0"/>
              <a:buChar char="•"/>
            </a:pPr>
            <a:r>
              <a:rPr lang="en-US" sz="2000" b="0" i="0" u="none" strike="noStrike" kern="1200" cap="none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rPr>
              <a:t>Avec les nouveaux éléments, on peut définir le travail personnel de l’élève comme...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/>
              <a:t>D</a:t>
            </a:r>
            <a:r>
              <a:rPr lang="fr-FR" sz="4400" b="0" i="0" u="none" strike="noStrike" cap="none" dirty="0">
                <a:latin typeface="Arial"/>
                <a:ea typeface="Arial"/>
                <a:cs typeface="Arial"/>
                <a:sym typeface="Arial"/>
              </a:rPr>
              <a:t>éfinition commune</a:t>
            </a:r>
            <a:endParaRPr sz="4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232559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>
                <a:latin typeface="Arial"/>
                <a:ea typeface="Arial"/>
                <a:cs typeface="Arial"/>
                <a:sym typeface="Arial"/>
              </a:rPr>
              <a:t>On peut définir le travail personnel de l’élève comme... 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A1BF92-9615-4A7D-BD1E-3FC47EF3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86" y="2835275"/>
            <a:ext cx="1987826" cy="1987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A3A2E-CBE0-4D67-B52B-D7ACBDA4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531" y="520311"/>
            <a:ext cx="5445862" cy="733449"/>
          </a:xfrm>
        </p:spPr>
        <p:txBody>
          <a:bodyPr anchor="b">
            <a:normAutofit/>
          </a:bodyPr>
          <a:lstStyle/>
          <a:p>
            <a:pPr algn="ctr"/>
            <a:r>
              <a:rPr lang="fr-FR" sz="4000" dirty="0"/>
              <a:t>Travail en groupe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7E707B-F278-41F6-B0AB-D21EED56B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5532" y="2016195"/>
            <a:ext cx="5445860" cy="312998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2400" dirty="0"/>
              <a:t>3 contextes différents  </a:t>
            </a:r>
          </a:p>
          <a:p>
            <a:pPr algn="ctr">
              <a:spcAft>
                <a:spcPts val="600"/>
              </a:spcAft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collège/ lycée/ internat</a:t>
            </a:r>
          </a:p>
          <a:p>
            <a:pPr>
              <a:spcAft>
                <a:spcPts val="600"/>
              </a:spcAft>
            </a:pPr>
            <a:endParaRPr lang="fr-FR" sz="2400" dirty="0"/>
          </a:p>
          <a:p>
            <a:pPr algn="ctr">
              <a:spcAft>
                <a:spcPts val="600"/>
              </a:spcAft>
            </a:pPr>
            <a:r>
              <a:rPr lang="fr-FR" sz="2400" dirty="0"/>
              <a:t>Elaborer un outil </a:t>
            </a:r>
          </a:p>
          <a:p>
            <a:pPr algn="ctr">
              <a:spcAft>
                <a:spcPts val="600"/>
              </a:spcAft>
            </a:pPr>
            <a:r>
              <a:rPr lang="fr-FR" sz="2400" dirty="0"/>
              <a:t>d’accompagnement des AED </a:t>
            </a:r>
          </a:p>
          <a:p>
            <a:pPr algn="ctr">
              <a:spcAft>
                <a:spcPts val="600"/>
              </a:spcAft>
            </a:pPr>
            <a:r>
              <a:rPr lang="fr-FR" sz="2400" dirty="0"/>
              <a:t>au travail personnel de l’élève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fr-FR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FD5F2-8A96-457F-9744-F28A038CDC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03"/>
          <a:stretch/>
        </p:blipFill>
        <p:spPr>
          <a:xfrm>
            <a:off x="20" y="10"/>
            <a:ext cx="3832792" cy="567054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01032" y="1748888"/>
            <a:ext cx="5216724" cy="0"/>
          </a:xfrm>
          <a:prstGeom prst="line">
            <a:avLst/>
          </a:prstGeom>
          <a:ln w="19050">
            <a:solidFill>
              <a:srgbClr val="E19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11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Mise en commun, restitution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32559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dirty="0"/>
              <a:t>F</a:t>
            </a: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iche bilan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fruit, alimentation, dessin&#10;&#10;Description générée automatiquement">
            <a:extLst>
              <a:ext uri="{FF2B5EF4-FFF2-40B4-BE49-F238E27FC236}">
                <a16:creationId xmlns:a16="http://schemas.microsoft.com/office/drawing/2014/main" id="{67A4065E-9FA1-48E1-8D01-76CF3D28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62" y="558800"/>
            <a:ext cx="2571750" cy="2628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12195A-75CF-440B-BCAD-3C0024B2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4" y="3214710"/>
            <a:ext cx="2375217" cy="14944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/>
        </p:nvSpPr>
        <p:spPr>
          <a:xfrm>
            <a:off x="504000" y="149880"/>
            <a:ext cx="907164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 cap="none" dirty="0">
                <a:latin typeface="Arial"/>
                <a:ea typeface="Arial"/>
                <a:cs typeface="Arial"/>
                <a:sym typeface="Arial"/>
              </a:rPr>
              <a:t>Ressources</a:t>
            </a:r>
            <a:endParaRPr sz="4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410670" y="1131210"/>
            <a:ext cx="9258300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Site CPE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TRIBU </a:t>
            </a:r>
            <a:endParaRPr lang="fr-FR" sz="3200" dirty="0"/>
          </a:p>
          <a:p>
            <a:pPr marL="108000" marR="0" lvl="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fr-FR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  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IFE</a:t>
            </a: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fr-FR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Conférences André Tricot</a:t>
            </a: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90A7D979-760B-44DA-A1E3-7822CC06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740" y="2069282"/>
            <a:ext cx="1889436" cy="562537"/>
          </a:xfrm>
          <a:prstGeom prst="rect">
            <a:avLst/>
          </a:prstGeom>
        </p:spPr>
      </p:pic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A33D56-287C-4F32-8F34-567667BF2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390" y="3000702"/>
            <a:ext cx="1181100" cy="1066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64A4F7-0F5A-4BFA-8EFE-E9B55622E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332" y="1024124"/>
            <a:ext cx="4752975" cy="676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182</Words>
  <Application>Microsoft Office PowerPoint</Application>
  <PresentationFormat>Personnalisé</PresentationFormat>
  <Paragraphs>48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Noto Sans Symbols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Travail en groupe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 Windows</cp:lastModifiedBy>
  <cp:revision>6</cp:revision>
  <dcterms:created xsi:type="dcterms:W3CDTF">2020-01-21T21:10:38Z</dcterms:created>
  <dcterms:modified xsi:type="dcterms:W3CDTF">2021-04-14T20:13:01Z</dcterms:modified>
</cp:coreProperties>
</file>