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414" r:id="rId3"/>
    <p:sldId id="333" r:id="rId4"/>
    <p:sldId id="392" r:id="rId5"/>
    <p:sldId id="391" r:id="rId6"/>
    <p:sldId id="393" r:id="rId7"/>
    <p:sldId id="417" r:id="rId8"/>
    <p:sldId id="420" r:id="rId9"/>
    <p:sldId id="394" r:id="rId10"/>
    <p:sldId id="288" r:id="rId11"/>
    <p:sldId id="257" r:id="rId12"/>
    <p:sldId id="303" r:id="rId13"/>
    <p:sldId id="396" r:id="rId14"/>
    <p:sldId id="397" r:id="rId15"/>
    <p:sldId id="415" r:id="rId16"/>
    <p:sldId id="400" r:id="rId17"/>
    <p:sldId id="401" r:id="rId18"/>
    <p:sldId id="402" r:id="rId19"/>
    <p:sldId id="403" r:id="rId20"/>
    <p:sldId id="404" r:id="rId21"/>
    <p:sldId id="405" r:id="rId22"/>
    <p:sldId id="409" r:id="rId23"/>
    <p:sldId id="407" r:id="rId24"/>
    <p:sldId id="41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88423" autoAdjust="0"/>
  </p:normalViewPr>
  <p:slideViewPr>
    <p:cSldViewPr snapToGrid="0">
      <p:cViewPr varScale="1">
        <p:scale>
          <a:sx n="64" d="100"/>
          <a:sy n="64" d="100"/>
        </p:scale>
        <p:origin x="78" y="78"/>
      </p:cViewPr>
      <p:guideLst>
        <p:guide orient="horz" pos="2160"/>
        <p:guide pos="3840"/>
      </p:guideLst>
    </p:cSldViewPr>
  </p:slideViewPr>
  <p:outlineViewPr>
    <p:cViewPr>
      <p:scale>
        <a:sx n="33" d="100"/>
        <a:sy n="33" d="100"/>
      </p:scale>
      <p:origin x="0" y="-41406"/>
    </p:cViewPr>
  </p:outlineViewPr>
  <p:notesTextViewPr>
    <p:cViewPr>
      <p:scale>
        <a:sx n="1" d="1"/>
        <a:sy n="1" d="1"/>
      </p:scale>
      <p:origin x="0" y="0"/>
    </p:cViewPr>
  </p:notesTextViewPr>
  <p:sorterViewPr>
    <p:cViewPr varScale="1">
      <p:scale>
        <a:sx n="1" d="1"/>
        <a:sy n="1" d="1"/>
      </p:scale>
      <p:origin x="0" y="0"/>
    </p:cViewPr>
  </p:sorterViewPr>
  <p:notesViewPr>
    <p:cSldViewPr snapToGrid="0">
      <p:cViewPr>
        <p:scale>
          <a:sx n="200" d="100"/>
          <a:sy n="200" d="100"/>
        </p:scale>
        <p:origin x="-588" y="-43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120B9-3943-4A11-B3CC-DCD31F0FBFFC}" type="datetimeFigureOut">
              <a:rPr lang="fr-FR" smtClean="0"/>
              <a:pPr/>
              <a:t>14/04/2021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9CB0B8-01FB-4E8B-8B1D-131DFC7D0DEE}" type="slidenum">
              <a:rPr lang="fr-FR" smtClean="0"/>
              <a:pPr/>
              <a:t>‹N°›</a:t>
            </a:fld>
            <a:endParaRPr lang="fr-FR"/>
          </a:p>
        </p:txBody>
      </p:sp>
    </p:spTree>
    <p:extLst>
      <p:ext uri="{BB962C8B-B14F-4D97-AF65-F5344CB8AC3E}">
        <p14:creationId xmlns:p14="http://schemas.microsoft.com/office/powerpoint/2010/main" val="1920821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1</a:t>
            </a:fld>
            <a:endParaRPr lang="fr-FR"/>
          </a:p>
        </p:txBody>
      </p:sp>
    </p:spTree>
    <p:extLst>
      <p:ext uri="{BB962C8B-B14F-4D97-AF65-F5344CB8AC3E}">
        <p14:creationId xmlns:p14="http://schemas.microsoft.com/office/powerpoint/2010/main" val="1556825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Objectif opérationnel: A partir d’une situation relevant des missions des CPE, élaborer une séquence de formation des élèves pour la mettre en œuvre dans</a:t>
            </a:r>
            <a:r>
              <a:rPr lang="fr-FR" baseline="0" dirty="0" smtClean="0"/>
              <a:t> l’établissement .</a:t>
            </a:r>
          </a:p>
          <a:p>
            <a:r>
              <a:rPr lang="fr-FR" dirty="0" smtClean="0"/>
              <a:t>Comment je travaille/est-il possible de travailler cette compétence dans mon établissement ? Consigne : identifier les différentes situations professionnelles du CPE où il est possible de travailler cette compétence ? Avec qui ?</a:t>
            </a:r>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pPr lvl="0"/>
            <a:r>
              <a:rPr lang="fr-FR" sz="1200" b="1" kern="1200" dirty="0">
                <a:solidFill>
                  <a:schemeClr val="tx1"/>
                </a:solidFill>
                <a:latin typeface="+mn-lt"/>
                <a:ea typeface="+mn-ea"/>
                <a:cs typeface="+mn-cs"/>
              </a:rPr>
              <a:t>Pour Philippe PERRENOUD, une compétence c’est la capacité à mobiliser des connaissances, des capacités pour faire face à une situation, résoudre un problème, prendre une décision.</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C’est une combinaison de connaissances, attitudes et d’aptitudes appropriées à une situation donnée</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 Des connaissances à acquérir et à mobiliser dans le cadre des enseignements disciplinaires</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 Des capacités (être capable de): mettre en œuvre ces connaissances dans des situations variées</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 Des attitudes indispensables: une réponse à « à quoi ça sert »: une ouverture aux autres, au goût de la recherche de la vérité, au respect de soi et des autres, curiosité, créativité</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  exemple de la maitrise de la langue</a:t>
            </a:r>
            <a:endParaRPr lang="fr-FR" sz="1200" kern="1200" dirty="0">
              <a:solidFill>
                <a:schemeClr val="tx1"/>
              </a:solidFill>
              <a:latin typeface="+mn-lt"/>
              <a:ea typeface="+mn-ea"/>
              <a:cs typeface="+mn-cs"/>
            </a:endParaRPr>
          </a:p>
          <a:p>
            <a:pPr lvl="1"/>
            <a:r>
              <a:rPr lang="fr-FR" sz="1200" b="1" kern="1200" dirty="0">
                <a:solidFill>
                  <a:schemeClr val="tx1"/>
                </a:solidFill>
                <a:latin typeface="+mn-lt"/>
                <a:ea typeface="+mn-ea"/>
                <a:cs typeface="+mn-cs"/>
              </a:rPr>
              <a:t> Connaissances: vocabulaire, grammaire, orthographe</a:t>
            </a:r>
            <a:endParaRPr lang="fr-FR" sz="1200" kern="1200" dirty="0">
              <a:solidFill>
                <a:schemeClr val="tx1"/>
              </a:solidFill>
              <a:latin typeface="+mn-lt"/>
              <a:ea typeface="+mn-ea"/>
              <a:cs typeface="+mn-cs"/>
            </a:endParaRPr>
          </a:p>
          <a:p>
            <a:pPr lvl="1"/>
            <a:r>
              <a:rPr lang="fr-FR" sz="1200" b="1" kern="1200" dirty="0">
                <a:solidFill>
                  <a:schemeClr val="tx1"/>
                </a:solidFill>
                <a:latin typeface="+mn-lt"/>
                <a:ea typeface="+mn-ea"/>
                <a:cs typeface="+mn-cs"/>
              </a:rPr>
              <a:t> Capacités: ces connaissances développent la capacité à écrire, lire, s’exprimer à l’oral</a:t>
            </a:r>
            <a:endParaRPr lang="fr-FR" sz="1200" kern="1200" dirty="0">
              <a:solidFill>
                <a:schemeClr val="tx1"/>
              </a:solidFill>
              <a:latin typeface="+mn-lt"/>
              <a:ea typeface="+mn-ea"/>
              <a:cs typeface="+mn-cs"/>
            </a:endParaRPr>
          </a:p>
          <a:p>
            <a:pPr lvl="1"/>
            <a:r>
              <a:rPr lang="fr-FR" sz="1200" b="1" kern="1200" dirty="0">
                <a:solidFill>
                  <a:schemeClr val="tx1"/>
                </a:solidFill>
                <a:latin typeface="+mn-lt"/>
                <a:ea typeface="+mn-ea"/>
                <a:cs typeface="+mn-cs"/>
              </a:rPr>
              <a:t> Attitudes: goût pour la lecture, ouverture au dialogue</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Pas de compétences sans savoirs car être compétent c’est interpréter une tâche ou une situation en se servant des savoirs</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Et pas de savoirs sans compétences car dans tout savoir il y a des tâches intellectuelles à accomplir</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Rappeler aux élèves que l’important n’est pas l’accomplissement de la tâche mais bel et bien le savoir ou la compétence qu’ils ont acquis par l’intermédiaire des activités qu’ils ont réalisées</a:t>
            </a:r>
            <a:endParaRPr lang="fr-FR" sz="1200" kern="120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871D2532-F634-4AA6-989E-C4E42CC0F160}" type="slidenum">
              <a:rPr lang="fr-FR" smtClean="0"/>
              <a:pPr/>
              <a:t>3</a:t>
            </a:fld>
            <a:endParaRPr lang="fr-FR"/>
          </a:p>
        </p:txBody>
      </p:sp>
    </p:spTree>
    <p:extLst>
      <p:ext uri="{BB962C8B-B14F-4D97-AF65-F5344CB8AC3E}">
        <p14:creationId xmlns:p14="http://schemas.microsoft.com/office/powerpoint/2010/main" val="2615857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baseline="0" dirty="0" smtClean="0">
                <a:solidFill>
                  <a:schemeClr val="tx1"/>
                </a:solidFill>
                <a:latin typeface="+mn-lt"/>
                <a:ea typeface="+mn-ea"/>
                <a:cs typeface="+mn-cs"/>
              </a:rPr>
              <a:t>Un rapport qui préconise les modalités de ce futur grand oral Rapport Delay </a:t>
            </a:r>
          </a:p>
          <a:p>
            <a:r>
              <a:rPr lang="fr-FR" sz="1200" kern="1200" baseline="0" dirty="0" smtClean="0">
                <a:solidFill>
                  <a:schemeClr val="tx1"/>
                </a:solidFill>
                <a:latin typeface="+mn-lt"/>
                <a:ea typeface="+mn-ea"/>
                <a:cs typeface="+mn-cs"/>
              </a:rPr>
              <a:t>A ce stade, les préconisations sur les modalités de mise en place de cette nouvelle épreuve ont été formulées dans un rapport intitulé </a:t>
            </a:r>
            <a:r>
              <a:rPr lang="fr-FR" sz="1200" b="1" kern="1200" baseline="0" dirty="0" smtClean="0">
                <a:solidFill>
                  <a:schemeClr val="tx1"/>
                </a:solidFill>
                <a:latin typeface="+mn-lt"/>
                <a:ea typeface="+mn-ea"/>
                <a:cs typeface="+mn-cs"/>
              </a:rPr>
              <a:t>“Faire du grand oral un levier d’égalité des chances”, et remis </a:t>
            </a:r>
            <a:r>
              <a:rPr lang="fr-FR" sz="1200" kern="1200" baseline="0" dirty="0" smtClean="0">
                <a:solidFill>
                  <a:schemeClr val="tx1"/>
                </a:solidFill>
                <a:latin typeface="+mn-lt"/>
                <a:ea typeface="+mn-ea"/>
                <a:cs typeface="+mn-cs"/>
              </a:rPr>
              <a:t>par Cyril </a:t>
            </a:r>
            <a:r>
              <a:rPr lang="fr-FR" sz="1200" kern="1200" baseline="0" dirty="0" err="1" smtClean="0">
                <a:solidFill>
                  <a:schemeClr val="tx1"/>
                </a:solidFill>
                <a:latin typeface="+mn-lt"/>
                <a:ea typeface="+mn-ea"/>
                <a:cs typeface="+mn-cs"/>
              </a:rPr>
              <a:t>Delhay</a:t>
            </a:r>
            <a:r>
              <a:rPr lang="fr-FR" sz="1200" kern="1200" baseline="0" dirty="0" smtClean="0">
                <a:solidFill>
                  <a:schemeClr val="tx1"/>
                </a:solidFill>
                <a:latin typeface="+mn-lt"/>
                <a:ea typeface="+mn-ea"/>
                <a:cs typeface="+mn-cs"/>
              </a:rPr>
              <a:t> (professeur d’art oratoire à Sciences Po) au ministère de l’Education nationale le 24 juin 2019</a:t>
            </a:r>
            <a:r>
              <a:rPr lang="fr-FR" sz="1200" b="1" kern="1200" baseline="0" dirty="0" smtClean="0">
                <a:solidFill>
                  <a:schemeClr val="tx1"/>
                </a:solidFill>
                <a:latin typeface="+mn-lt"/>
                <a:ea typeface="+mn-ea"/>
                <a:cs typeface="+mn-cs"/>
              </a:rPr>
              <a:t>. Plus que la future </a:t>
            </a:r>
            <a:r>
              <a:rPr lang="fr-FR" sz="1200" kern="1200" baseline="0" dirty="0" smtClean="0">
                <a:solidFill>
                  <a:schemeClr val="tx1"/>
                </a:solidFill>
                <a:latin typeface="+mn-lt"/>
                <a:ea typeface="+mn-ea"/>
                <a:cs typeface="+mn-cs"/>
              </a:rPr>
              <a:t>épreuve du baccalauréat, c’est une réflexion générale sur </a:t>
            </a:r>
            <a:r>
              <a:rPr lang="fr-FR" sz="1200" b="1" kern="1200" baseline="0" dirty="0" smtClean="0">
                <a:solidFill>
                  <a:schemeClr val="tx1"/>
                </a:solidFill>
                <a:latin typeface="+mn-lt"/>
                <a:ea typeface="+mn-ea"/>
                <a:cs typeface="+mn-cs"/>
              </a:rPr>
              <a:t>la place et l’apprentissage de l’oral, de l’école primaire au lycée qui y est </a:t>
            </a:r>
            <a:r>
              <a:rPr lang="fr-FR" sz="1200" kern="1200" baseline="0" dirty="0" smtClean="0">
                <a:solidFill>
                  <a:schemeClr val="tx1"/>
                </a:solidFill>
                <a:latin typeface="+mn-lt"/>
                <a:ea typeface="+mn-ea"/>
                <a:cs typeface="+mn-cs"/>
              </a:rPr>
              <a:t>présentée.</a:t>
            </a:r>
          </a:p>
          <a:p>
            <a:r>
              <a:rPr lang="fr-FR" sz="1200" b="1" kern="1200" baseline="0" dirty="0" smtClean="0">
                <a:solidFill>
                  <a:schemeClr val="tx1"/>
                </a:solidFill>
                <a:latin typeface="+mn-lt"/>
                <a:ea typeface="+mn-ea"/>
                <a:cs typeface="+mn-cs"/>
              </a:rPr>
              <a:t>Selon ce rapport, ce grand oral au baccalauréat serait l’aboutissement de cet apprentissage, et validerait les compétences fondamentales nécessaires pour les études supérieures, la vie sociale</a:t>
            </a:r>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8</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 </a:t>
            </a:r>
            <a:r>
              <a:rPr lang="fr-FR" sz="1200" b="1" kern="1200" baseline="0" dirty="0" smtClean="0">
                <a:solidFill>
                  <a:schemeClr val="tx1"/>
                </a:solidFill>
                <a:latin typeface="+mn-lt"/>
                <a:ea typeface="+mn-ea"/>
                <a:cs typeface="+mn-cs"/>
              </a:rPr>
              <a:t>COMPÉTENCES VISÉES</a:t>
            </a:r>
          </a:p>
          <a:p>
            <a:r>
              <a:rPr lang="fr-FR" sz="1200" kern="1200" baseline="0" dirty="0" smtClean="0">
                <a:solidFill>
                  <a:schemeClr val="tx1"/>
                </a:solidFill>
                <a:latin typeface="+mn-lt"/>
                <a:ea typeface="+mn-ea"/>
                <a:cs typeface="+mn-cs"/>
              </a:rPr>
              <a:t>Mobiliser son attention en fonction d’un but</a:t>
            </a:r>
          </a:p>
          <a:p>
            <a:r>
              <a:rPr lang="fr-FR" sz="1200" kern="1200" baseline="0" dirty="0" smtClean="0">
                <a:solidFill>
                  <a:schemeClr val="tx1"/>
                </a:solidFill>
                <a:latin typeface="+mn-lt"/>
                <a:ea typeface="+mn-ea"/>
                <a:cs typeface="+mn-cs"/>
              </a:rPr>
              <a:t>Identifier et mémoriser des informations importantes, leurs enchaînements, mettre en relation ces informations, avec les informations implicites</a:t>
            </a:r>
          </a:p>
          <a:p>
            <a:r>
              <a:rPr lang="fr-FR" sz="1200" kern="1200" baseline="0" dirty="0" smtClean="0">
                <a:solidFill>
                  <a:schemeClr val="tx1"/>
                </a:solidFill>
                <a:latin typeface="+mn-lt"/>
                <a:ea typeface="+mn-ea"/>
                <a:cs typeface="+mn-cs"/>
              </a:rPr>
              <a:t>Repérer et prendre en compte les caractéristiques des différents genres du discours (récit, compte rendu, reformulation, exposé, argumentation, etc.), le lexique et les références culturelles liés au domaine du message ou du texte entendu</a:t>
            </a:r>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10</a:t>
            </a:fld>
            <a:endParaRPr lang="fr-FR"/>
          </a:p>
        </p:txBody>
      </p:sp>
    </p:spTree>
    <p:extLst>
      <p:ext uri="{BB962C8B-B14F-4D97-AF65-F5344CB8AC3E}">
        <p14:creationId xmlns:p14="http://schemas.microsoft.com/office/powerpoint/2010/main" val="3255408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5800" y="4400549"/>
            <a:ext cx="5486400" cy="4284663"/>
          </a:xfrm>
        </p:spPr>
        <p:txBody>
          <a:bodyPr/>
          <a:lstStyle/>
          <a:p>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11</a:t>
            </a:fld>
            <a:endParaRPr lang="fr-FR"/>
          </a:p>
        </p:txBody>
      </p:sp>
    </p:spTree>
    <p:extLst>
      <p:ext uri="{BB962C8B-B14F-4D97-AF65-F5344CB8AC3E}">
        <p14:creationId xmlns:p14="http://schemas.microsoft.com/office/powerpoint/2010/main" val="258255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12</a:t>
            </a:fld>
            <a:endParaRPr lang="fr-FR"/>
          </a:p>
        </p:txBody>
      </p:sp>
    </p:spTree>
    <p:extLst>
      <p:ext uri="{BB962C8B-B14F-4D97-AF65-F5344CB8AC3E}">
        <p14:creationId xmlns:p14="http://schemas.microsoft.com/office/powerpoint/2010/main" val="1951177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13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4/14/2021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18499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2" y="982132"/>
            <a:ext cx="9601196" cy="742759"/>
          </a:xfrm>
        </p:spPr>
        <p:txBody>
          <a:bodyPr anchor="t" anchorCtr="0"/>
          <a:lstStyle/>
          <a:p>
            <a:r>
              <a:rPr lang="fr-FR"/>
              <a:t>Modifiez le style du titre</a:t>
            </a:r>
            <a:endParaRPr lang="en-US" dirty="0"/>
          </a:p>
        </p:txBody>
      </p:sp>
      <p:sp>
        <p:nvSpPr>
          <p:cNvPr id="3" name="Content Placeholder 2"/>
          <p:cNvSpPr>
            <a:spLocks noGrp="1"/>
          </p:cNvSpPr>
          <p:nvPr>
            <p:ph idx="1"/>
          </p:nvPr>
        </p:nvSpPr>
        <p:spPr>
          <a:xfrm>
            <a:off x="1295401" y="1943100"/>
            <a:ext cx="9601196" cy="393276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4/14/2021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7569" y="1591295"/>
            <a:ext cx="7196447" cy="2054430"/>
          </a:xfrm>
        </p:spPr>
        <p:txBody>
          <a:bodyPr/>
          <a:lstStyle/>
          <a:p>
            <a:r>
              <a:rPr lang="fr-FR" sz="4000" b="1" dirty="0" smtClean="0"/>
              <a:t>Atelier sur l’acquisition et le développement des compétences langagières</a:t>
            </a:r>
            <a:endParaRPr lang="fr-FR" sz="4000" b="1" dirty="0"/>
          </a:p>
        </p:txBody>
      </p:sp>
    </p:spTree>
    <p:extLst>
      <p:ext uri="{BB962C8B-B14F-4D97-AF65-F5344CB8AC3E}">
        <p14:creationId xmlns:p14="http://schemas.microsoft.com/office/powerpoint/2010/main" val="2255660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effectLst>
                  <a:outerShdw blurRad="38100" dist="38100" dir="2700000" algn="tl">
                    <a:srgbClr val="000000">
                      <a:alpha val="43137"/>
                    </a:srgbClr>
                  </a:outerShdw>
                </a:effectLst>
              </a:rPr>
              <a:t>Définir la compétence</a:t>
            </a:r>
            <a:endParaRPr lang="fr-FR"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normAutofit fontScale="92500"/>
          </a:bodyPr>
          <a:lstStyle/>
          <a:p>
            <a:pPr algn="ctr">
              <a:buNone/>
            </a:pPr>
            <a:r>
              <a:rPr lang="fr-FR" sz="3600" b="1" dirty="0" smtClean="0"/>
              <a:t>ECOUTER: </a:t>
            </a:r>
          </a:p>
          <a:p>
            <a:pPr algn="ctr"/>
            <a:endParaRPr lang="fr-FR" dirty="0"/>
          </a:p>
          <a:p>
            <a:r>
              <a:rPr lang="fr-FR" dirty="0" smtClean="0"/>
              <a:t>Être attentif  à un bruit, à un son, à de la musique, etc.,</a:t>
            </a:r>
          </a:p>
          <a:p>
            <a:r>
              <a:rPr lang="fr-FR" dirty="0" smtClean="0"/>
              <a:t> les entendre volontairement prêter attention à ce que quelqu'un dit  pour l'entendre et le comprendre</a:t>
            </a:r>
          </a:p>
          <a:p>
            <a:r>
              <a:rPr lang="fr-FR" dirty="0" smtClean="0"/>
              <a:t>Tendre l'oreille pour percevoir le bruit produit par quelqu'un, quelque chose</a:t>
            </a:r>
          </a:p>
          <a:p>
            <a:r>
              <a:rPr lang="fr-FR" dirty="0" smtClean="0"/>
              <a:t>Être attentif à l'apparition d'un bruit, à la qualité d'un son, d'une musique, d'un </a:t>
            </a:r>
          </a:p>
          <a:p>
            <a:pPr>
              <a:buNone/>
            </a:pPr>
            <a:r>
              <a:rPr lang="fr-FR" dirty="0" smtClean="0"/>
              <a:t>propos.</a:t>
            </a:r>
          </a:p>
          <a:p>
            <a:endParaRPr lang="fr-FR" dirty="0" smtClean="0"/>
          </a:p>
          <a:p>
            <a:endParaRPr lang="fr-FR" dirty="0" smtClean="0"/>
          </a:p>
          <a:p>
            <a:endParaRPr lang="fr-FR" dirty="0"/>
          </a:p>
        </p:txBody>
      </p:sp>
    </p:spTree>
    <p:extLst>
      <p:ext uri="{BB962C8B-B14F-4D97-AF65-F5344CB8AC3E}">
        <p14:creationId xmlns:p14="http://schemas.microsoft.com/office/powerpoint/2010/main" val="3100080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40259"/>
            <a:ext cx="9601196" cy="1716673"/>
          </a:xfrm>
        </p:spPr>
        <p:txBody>
          <a:bodyPr>
            <a:noAutofit/>
          </a:bodyPr>
          <a:lstStyle/>
          <a:p>
            <a:r>
              <a:rPr lang="fr-FR" sz="3200" b="1" dirty="0" smtClean="0">
                <a:effectLst>
                  <a:outerShdw blurRad="38100" dist="38100" dir="2700000" algn="tl">
                    <a:srgbClr val="000000">
                      <a:alpha val="43137"/>
                    </a:srgbClr>
                  </a:outerShdw>
                </a:effectLst>
              </a:rPr>
              <a:t>3 dimensions principales de l’écoute au sein de la classe</a:t>
            </a:r>
            <a:r>
              <a:rPr lang="fr-FR" sz="3200" b="1" dirty="0">
                <a:effectLst>
                  <a:outerShdw blurRad="38100" dist="38100" dir="2700000" algn="tl">
                    <a:srgbClr val="000000">
                      <a:alpha val="43137"/>
                    </a:srgbClr>
                  </a:outerShdw>
                </a:effectLst>
              </a:rPr>
              <a:t/>
            </a:r>
            <a:br>
              <a:rPr lang="fr-FR" sz="3200" b="1" dirty="0">
                <a:effectLst>
                  <a:outerShdw blurRad="38100" dist="38100" dir="2700000" algn="tl">
                    <a:srgbClr val="000000">
                      <a:alpha val="43137"/>
                    </a:srgbClr>
                  </a:outerShdw>
                </a:effectLst>
              </a:rPr>
            </a:br>
            <a:endParaRPr lang="fr-FR" sz="3200" dirty="0"/>
          </a:p>
        </p:txBody>
      </p:sp>
      <p:sp>
        <p:nvSpPr>
          <p:cNvPr id="3" name="Espace réservé du contenu 2"/>
          <p:cNvSpPr>
            <a:spLocks noGrp="1"/>
          </p:cNvSpPr>
          <p:nvPr>
            <p:ph idx="1"/>
          </p:nvPr>
        </p:nvSpPr>
        <p:spPr/>
        <p:txBody>
          <a:bodyPr>
            <a:normAutofit fontScale="92500"/>
          </a:bodyPr>
          <a:lstStyle/>
          <a:p>
            <a:pPr>
              <a:buNone/>
            </a:pPr>
            <a:r>
              <a:rPr lang="fr-FR" b="1" u="sng" dirty="0" smtClean="0"/>
              <a:t>Morale : </a:t>
            </a:r>
          </a:p>
          <a:p>
            <a:r>
              <a:rPr lang="fr-FR" dirty="0" smtClean="0"/>
              <a:t>forme de politesse, marque de respect, de considération de l’expression de l’autre</a:t>
            </a:r>
          </a:p>
          <a:p>
            <a:pPr>
              <a:buNone/>
            </a:pPr>
            <a:r>
              <a:rPr lang="fr-FR" b="1" u="sng" dirty="0" smtClean="0"/>
              <a:t>Cognitive : </a:t>
            </a:r>
          </a:p>
          <a:p>
            <a:r>
              <a:rPr lang="fr-FR" dirty="0" smtClean="0"/>
              <a:t>écouter pour comprendre </a:t>
            </a:r>
          </a:p>
          <a:p>
            <a:pPr>
              <a:buNone/>
            </a:pPr>
            <a:r>
              <a:rPr lang="fr-FR" b="1" u="sng" dirty="0" smtClean="0"/>
              <a:t>Sociale : </a:t>
            </a:r>
          </a:p>
          <a:p>
            <a:r>
              <a:rPr lang="fr-FR" dirty="0" smtClean="0"/>
              <a:t>règles de circulation et de régulation de la parole pour une meilleure écoute de chacun,</a:t>
            </a:r>
          </a:p>
          <a:p>
            <a:r>
              <a:rPr lang="fr-FR" dirty="0" smtClean="0"/>
              <a:t>expression des accords et désaccords, renoncement d’ idées... </a:t>
            </a:r>
          </a:p>
          <a:p>
            <a:endParaRPr lang="fr-FR" dirty="0" smtClean="0"/>
          </a:p>
          <a:p>
            <a:pPr>
              <a:buNone/>
            </a:pPr>
            <a:endParaRPr lang="fr-FR" dirty="0"/>
          </a:p>
        </p:txBody>
      </p:sp>
    </p:spTree>
    <p:extLst>
      <p:ext uri="{BB962C8B-B14F-4D97-AF65-F5344CB8AC3E}">
        <p14:creationId xmlns:p14="http://schemas.microsoft.com/office/powerpoint/2010/main" val="667881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effectLst>
                  <a:outerShdw blurRad="38100" dist="38100" dir="2700000" algn="tl">
                    <a:srgbClr val="000000">
                      <a:alpha val="43137"/>
                    </a:srgbClr>
                  </a:outerShdw>
                </a:effectLst>
              </a:rPr>
              <a:t>Ecouter ,c’est déjà apprendre</a:t>
            </a:r>
            <a:endParaRPr lang="fr-FR" dirty="0"/>
          </a:p>
        </p:txBody>
      </p:sp>
      <p:sp>
        <p:nvSpPr>
          <p:cNvPr id="3" name="Espace réservé du contenu 2"/>
          <p:cNvSpPr>
            <a:spLocks noGrp="1"/>
          </p:cNvSpPr>
          <p:nvPr>
            <p:ph idx="1"/>
          </p:nvPr>
        </p:nvSpPr>
        <p:spPr/>
        <p:txBody>
          <a:bodyPr>
            <a:normAutofit/>
          </a:bodyPr>
          <a:lstStyle/>
          <a:p>
            <a:r>
              <a:rPr lang="fr-FR" dirty="0" smtClean="0"/>
              <a:t>C’est une démarche individuelle ACTIVE car le sujet engage son attention, sa concentration (pour cela il faut un contexte et des conditions favorables) .</a:t>
            </a:r>
          </a:p>
          <a:p>
            <a:pPr algn="just"/>
            <a:r>
              <a:rPr lang="fr-FR" dirty="0" smtClean="0"/>
              <a:t>C’est mobiliser son acuité auditive au service de la perception, la discrimination, la répétition, la restitution, la reformulation, le questionnement, l’analyse et enfin la compréhension du message orale.</a:t>
            </a:r>
          </a:p>
          <a:p>
            <a:pPr algn="just"/>
            <a:r>
              <a:rPr lang="fr-FR" dirty="0" smtClean="0"/>
              <a:t>ECOUTER c’est un contexte d’échanges .</a:t>
            </a:r>
          </a:p>
          <a:p>
            <a:endParaRPr lang="fr-FR"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4404" y="617518"/>
            <a:ext cx="10141527" cy="1330036"/>
          </a:xfrm>
        </p:spPr>
        <p:txBody>
          <a:bodyPr>
            <a:normAutofit fontScale="90000"/>
          </a:bodyPr>
          <a:lstStyle/>
          <a:p>
            <a:r>
              <a:rPr lang="fr-FR" b="1" dirty="0" smtClean="0">
                <a:latin typeface="+mn-lt"/>
              </a:rPr>
              <a:t>La</a:t>
            </a:r>
            <a:r>
              <a:rPr lang="fr-FR" b="1" dirty="0" smtClean="0"/>
              <a:t> dimension pédagogique </a:t>
            </a:r>
            <a:r>
              <a:rPr lang="fr-FR" b="1" dirty="0" err="1" smtClean="0"/>
              <a:t>pédagogique</a:t>
            </a:r>
            <a:r>
              <a:rPr lang="fr-FR" b="1" dirty="0" smtClean="0"/>
              <a:t> du CPE</a:t>
            </a:r>
            <a:endParaRPr lang="fr-FR" b="1" dirty="0"/>
          </a:p>
        </p:txBody>
      </p:sp>
      <p:sp>
        <p:nvSpPr>
          <p:cNvPr id="3" name="Espace réservé du contenu 2"/>
          <p:cNvSpPr>
            <a:spLocks noGrp="1"/>
          </p:cNvSpPr>
          <p:nvPr>
            <p:ph idx="1"/>
          </p:nvPr>
        </p:nvSpPr>
        <p:spPr/>
        <p:txBody>
          <a:bodyPr>
            <a:normAutofit fontScale="92500"/>
          </a:bodyPr>
          <a:lstStyle/>
          <a:p>
            <a:r>
              <a:rPr lang="fr-FR" dirty="0" smtClean="0">
                <a:solidFill>
                  <a:srgbClr val="C00000"/>
                </a:solidFill>
              </a:rPr>
              <a:t>Circulaire de 1982 </a:t>
            </a:r>
            <a:r>
              <a:rPr lang="fr-FR" dirty="0" smtClean="0"/>
              <a:t>« Placer les enfants et adolescents dans les meilleures conditions de vie individuelles et collectives et d’épanouissement personnel »</a:t>
            </a:r>
          </a:p>
          <a:p>
            <a:r>
              <a:rPr lang="fr-FR" dirty="0" smtClean="0">
                <a:solidFill>
                  <a:srgbClr val="C00000"/>
                </a:solidFill>
              </a:rPr>
              <a:t>Décret du 11 octobre 1989 </a:t>
            </a:r>
            <a:r>
              <a:rPr lang="fr-FR" dirty="0" smtClean="0"/>
              <a:t>portant sur le statut particulier des CPE et des CE</a:t>
            </a:r>
          </a:p>
          <a:p>
            <a:pPr>
              <a:buNone/>
            </a:pPr>
            <a:r>
              <a:rPr lang="fr-FR" dirty="0" smtClean="0"/>
              <a:t>  Article 4 : « ... Ils sont associés aux personnels enseignants pour le suivi individuel des élèves et procéder à leur évaluation . En collaboration avec les personnels enseignants et d’orientation, ils contribuent à conseiller les élèves dans leur choix de leur projet d’orientation... »</a:t>
            </a:r>
          </a:p>
          <a:p>
            <a:r>
              <a:rPr lang="fr-FR" dirty="0" smtClean="0"/>
              <a:t>Nouveau </a:t>
            </a:r>
            <a:r>
              <a:rPr lang="fr-FR" dirty="0" smtClean="0">
                <a:solidFill>
                  <a:srgbClr val="C00000"/>
                </a:solidFill>
              </a:rPr>
              <a:t>référentiel de compétences </a:t>
            </a:r>
            <a:r>
              <a:rPr lang="fr-FR" dirty="0" smtClean="0"/>
              <a:t>de juillet 2013</a:t>
            </a:r>
          </a:p>
          <a:p>
            <a:r>
              <a:rPr lang="fr-FR" dirty="0" smtClean="0">
                <a:solidFill>
                  <a:srgbClr val="C00000"/>
                </a:solidFill>
              </a:rPr>
              <a:t>Circulaire d’Août 2015 </a:t>
            </a:r>
            <a:r>
              <a:rPr lang="fr-FR" dirty="0" smtClean="0"/>
              <a:t>définissant les missions des CPE</a:t>
            </a:r>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653143"/>
            <a:ext cx="9594271" cy="1080654"/>
          </a:xfrm>
        </p:spPr>
        <p:txBody>
          <a:bodyPr>
            <a:noAutofit/>
          </a:bodyPr>
          <a:lstStyle/>
          <a:p>
            <a:r>
              <a:rPr lang="fr-FR" sz="3600" b="1" dirty="0" smtClean="0"/>
              <a:t>Les domaines d’interventions possibles pour les CPE</a:t>
            </a:r>
            <a:endParaRPr lang="fr-FR" sz="3600" b="1" dirty="0"/>
          </a:p>
        </p:txBody>
      </p:sp>
      <p:sp>
        <p:nvSpPr>
          <p:cNvPr id="3" name="Espace réservé du contenu 2"/>
          <p:cNvSpPr>
            <a:spLocks noGrp="1"/>
          </p:cNvSpPr>
          <p:nvPr>
            <p:ph idx="1"/>
          </p:nvPr>
        </p:nvSpPr>
        <p:spPr>
          <a:xfrm>
            <a:off x="819398" y="1911927"/>
            <a:ext cx="10153402" cy="4275117"/>
          </a:xfrm>
        </p:spPr>
        <p:txBody>
          <a:bodyPr>
            <a:normAutofit fontScale="62500" lnSpcReduction="20000"/>
          </a:bodyPr>
          <a:lstStyle/>
          <a:p>
            <a:r>
              <a:rPr lang="fr-FR" sz="3500" b="1" u="sng" dirty="0" smtClean="0"/>
              <a:t>Les Parcours :</a:t>
            </a:r>
          </a:p>
          <a:p>
            <a:pPr>
              <a:buNone/>
            </a:pPr>
            <a:r>
              <a:rPr lang="fr-FR" sz="4000" b="1" dirty="0" smtClean="0"/>
              <a:t>-Citoyen </a:t>
            </a:r>
            <a:r>
              <a:rPr lang="fr-FR" sz="4000" dirty="0" smtClean="0"/>
              <a:t>:formation des délégués/animation des CVC et CVL </a:t>
            </a:r>
          </a:p>
          <a:p>
            <a:pPr>
              <a:buNone/>
            </a:pPr>
            <a:r>
              <a:rPr lang="fr-FR" sz="4000" dirty="0" smtClean="0"/>
              <a:t>-</a:t>
            </a:r>
            <a:r>
              <a:rPr lang="fr-FR" sz="4000" b="1" dirty="0" smtClean="0"/>
              <a:t>Avenir: </a:t>
            </a:r>
            <a:r>
              <a:rPr lang="fr-FR" sz="4000" dirty="0" smtClean="0"/>
              <a:t>suivi de stages/aide à la réalisation des rapports </a:t>
            </a:r>
          </a:p>
          <a:p>
            <a:pPr>
              <a:buNone/>
            </a:pPr>
            <a:r>
              <a:rPr lang="fr-FR" sz="4000" dirty="0" smtClean="0"/>
              <a:t>-</a:t>
            </a:r>
            <a:r>
              <a:rPr lang="fr-FR" sz="4000" b="1" dirty="0" smtClean="0"/>
              <a:t>Santé: </a:t>
            </a:r>
            <a:r>
              <a:rPr lang="fr-FR" sz="4000" dirty="0" smtClean="0"/>
              <a:t>Formation des médiateurs/ateliers développement des compétences psychosociales </a:t>
            </a:r>
          </a:p>
          <a:p>
            <a:pPr>
              <a:buFont typeface="Arial" pitchFamily="34" charset="0"/>
              <a:buChar char="•"/>
            </a:pPr>
            <a:r>
              <a:rPr lang="fr-FR" sz="3800" b="1" u="sng" dirty="0" smtClean="0"/>
              <a:t>Les Réformes </a:t>
            </a:r>
          </a:p>
          <a:p>
            <a:pPr>
              <a:buNone/>
            </a:pPr>
            <a:r>
              <a:rPr lang="fr-FR" sz="3800" dirty="0" smtClean="0"/>
              <a:t>-AP/Devoirs faits/EPI</a:t>
            </a:r>
          </a:p>
          <a:p>
            <a:pPr>
              <a:buFont typeface="Arial" pitchFamily="34" charset="0"/>
              <a:buChar char="•"/>
            </a:pPr>
            <a:r>
              <a:rPr lang="fr-FR" sz="4100" b="1" u="sng" dirty="0" smtClean="0"/>
              <a:t>L’Evaluation </a:t>
            </a:r>
          </a:p>
          <a:p>
            <a:pPr algn="ctr">
              <a:buNone/>
            </a:pPr>
            <a:r>
              <a:rPr lang="fr-FR" sz="4500" spc="-1" dirty="0" smtClean="0">
                <a:solidFill>
                  <a:srgbClr val="000000"/>
                </a:solidFill>
                <a:uFill>
                  <a:solidFill>
                    <a:srgbClr val="FFFFFF"/>
                  </a:solidFill>
                </a:uFill>
                <a:latin typeface="Arial"/>
                <a:ea typeface="Microsoft YaHei"/>
              </a:rPr>
              <a:t>Intérêt :</a:t>
            </a:r>
            <a:r>
              <a:rPr lang="fr-FR" sz="4500" spc="-1" dirty="0" smtClean="0">
                <a:solidFill>
                  <a:srgbClr val="FF3333"/>
                </a:solidFill>
                <a:uFill>
                  <a:solidFill>
                    <a:srgbClr val="FFFFFF"/>
                  </a:solidFill>
                </a:uFill>
                <a:latin typeface="Arial"/>
                <a:ea typeface="Microsoft YaHei"/>
              </a:rPr>
              <a:t> Formaliser nos pratiques et les rendre plus visibles !</a:t>
            </a:r>
            <a:endParaRPr lang="fr-FR" sz="4500" spc="-1" dirty="0" smtClean="0">
              <a:solidFill>
                <a:srgbClr val="000000"/>
              </a:solidFill>
              <a:uFill>
                <a:solidFill>
                  <a:srgbClr val="FFFFFF"/>
                </a:solidFill>
              </a:uFill>
              <a:latin typeface="Arial"/>
            </a:endParaRPr>
          </a:p>
          <a:p>
            <a:pPr>
              <a:buFont typeface="Arial" pitchFamily="34" charset="0"/>
              <a:buChar char="•"/>
            </a:pPr>
            <a:endParaRPr lang="fr-FR" b="1" u="sng" dirty="0" smtClean="0"/>
          </a:p>
          <a:p>
            <a:pPr>
              <a:buFont typeface="Arial" pitchFamily="34" charset="0"/>
              <a:buChar char="•"/>
            </a:pPr>
            <a:endParaRPr lang="fr-FR" b="1" u="sng" dirty="0" smtClean="0"/>
          </a:p>
          <a:p>
            <a:pPr>
              <a:buFont typeface="Arial" pitchFamily="34" charset="0"/>
              <a:buChar char="•"/>
            </a:pPr>
            <a:endParaRPr lang="fr-FR" b="1" u="sng"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pc="-1" dirty="0" smtClean="0">
                <a:solidFill>
                  <a:schemeClr val="tx1"/>
                </a:solidFill>
                <a:uFill>
                  <a:solidFill>
                    <a:srgbClr val="FFFFFF"/>
                  </a:solidFill>
                </a:uFill>
                <a:latin typeface="+mn-lt"/>
                <a:ea typeface="Microsoft YaHei"/>
              </a:rPr>
              <a:t>Construire une séance pédagogique</a:t>
            </a:r>
            <a:r>
              <a:rPr lang="fr-FR" sz="1800" spc="-1" dirty="0" smtClean="0">
                <a:solidFill>
                  <a:srgbClr val="000000"/>
                </a:solidFill>
                <a:uFill>
                  <a:solidFill>
                    <a:srgbClr val="FFFFFF"/>
                  </a:solidFill>
                </a:uFill>
                <a:latin typeface="+mn-lt"/>
              </a:rPr>
              <a:t/>
            </a:r>
            <a:br>
              <a:rPr lang="fr-FR" sz="1800" spc="-1" dirty="0" smtClean="0">
                <a:solidFill>
                  <a:srgbClr val="000000"/>
                </a:solidFill>
                <a:uFill>
                  <a:solidFill>
                    <a:srgbClr val="FFFFFF"/>
                  </a:solidFill>
                </a:uFill>
                <a:latin typeface="+mn-lt"/>
              </a:rPr>
            </a:br>
            <a:endParaRPr lang="fr-FR" dirty="0">
              <a:latin typeface="+mn-lt"/>
            </a:endParaRPr>
          </a:p>
        </p:txBody>
      </p:sp>
      <p:sp>
        <p:nvSpPr>
          <p:cNvPr id="3" name="Espace réservé du contenu 2"/>
          <p:cNvSpPr>
            <a:spLocks noGrp="1"/>
          </p:cNvSpPr>
          <p:nvPr>
            <p:ph idx="1"/>
          </p:nvPr>
        </p:nvSpPr>
        <p:spPr/>
        <p:txBody>
          <a:bodyPr>
            <a:normAutofit lnSpcReduction="10000"/>
          </a:bodyPr>
          <a:lstStyle/>
          <a:p>
            <a:pPr algn="ctr">
              <a:lnSpc>
                <a:spcPct val="100000"/>
              </a:lnSpc>
              <a:buNone/>
            </a:pPr>
            <a:r>
              <a:rPr lang="fr-FR" sz="4000" spc="-1" dirty="0" smtClean="0">
                <a:solidFill>
                  <a:srgbClr val="000000"/>
                </a:solidFill>
                <a:uFill>
                  <a:solidFill>
                    <a:srgbClr val="FFFFFF"/>
                  </a:solidFill>
                </a:uFill>
                <a:ea typeface="Microsoft YaHei"/>
              </a:rPr>
              <a:t>De quoi parle t -on ?</a:t>
            </a:r>
            <a:endParaRPr lang="fr-FR" sz="3600" spc="-1" dirty="0" smtClean="0">
              <a:solidFill>
                <a:srgbClr val="000000"/>
              </a:solidFill>
              <a:uFill>
                <a:solidFill>
                  <a:srgbClr val="FFFFFF"/>
                </a:solidFill>
              </a:uFill>
            </a:endParaRPr>
          </a:p>
          <a:p>
            <a:pPr>
              <a:lnSpc>
                <a:spcPct val="100000"/>
              </a:lnSpc>
              <a:buClr>
                <a:srgbClr val="000000"/>
              </a:buClr>
              <a:buSzPct val="45000"/>
              <a:buFont typeface="Wingdings" charset="2"/>
              <a:buChar char=""/>
            </a:pPr>
            <a:r>
              <a:rPr lang="fr-FR" sz="3600" spc="-1" dirty="0" smtClean="0">
                <a:solidFill>
                  <a:srgbClr val="000000"/>
                </a:solidFill>
                <a:uFill>
                  <a:solidFill>
                    <a:srgbClr val="FFFFFF"/>
                  </a:solidFill>
                </a:uFill>
                <a:ea typeface="Microsoft YaHei"/>
              </a:rPr>
              <a:t>Terminologie</a:t>
            </a:r>
            <a:endParaRPr lang="fr-FR" sz="3600" spc="-1" dirty="0" smtClean="0">
              <a:solidFill>
                <a:srgbClr val="000000"/>
              </a:solidFill>
              <a:uFill>
                <a:solidFill>
                  <a:srgbClr val="FFFFFF"/>
                </a:solidFill>
              </a:uFill>
            </a:endParaRPr>
          </a:p>
          <a:p>
            <a:pPr>
              <a:lnSpc>
                <a:spcPct val="100000"/>
              </a:lnSpc>
              <a:buClr>
                <a:srgbClr val="000000"/>
              </a:buClr>
              <a:buSzPct val="45000"/>
              <a:buFont typeface="Wingdings" charset="2"/>
              <a:buChar char=""/>
            </a:pPr>
            <a:r>
              <a:rPr lang="fr-FR" sz="3600" spc="-1" dirty="0" smtClean="0">
                <a:solidFill>
                  <a:srgbClr val="000000"/>
                </a:solidFill>
                <a:uFill>
                  <a:solidFill>
                    <a:srgbClr val="FFFFFF"/>
                  </a:solidFill>
                </a:uFill>
                <a:ea typeface="Microsoft YaHei"/>
              </a:rPr>
              <a:t>Les incontournables :Questions à se poser </a:t>
            </a:r>
            <a:endParaRPr lang="fr-FR" sz="3600" spc="-1" dirty="0" smtClean="0">
              <a:solidFill>
                <a:srgbClr val="000000"/>
              </a:solidFill>
              <a:uFill>
                <a:solidFill>
                  <a:srgbClr val="FFFFFF"/>
                </a:solidFill>
              </a:uFill>
            </a:endParaRPr>
          </a:p>
          <a:p>
            <a:pPr>
              <a:lnSpc>
                <a:spcPct val="100000"/>
              </a:lnSpc>
              <a:buClr>
                <a:srgbClr val="000000"/>
              </a:buClr>
              <a:buSzPct val="45000"/>
              <a:buFont typeface="Wingdings" charset="2"/>
              <a:buChar char=""/>
            </a:pPr>
            <a:r>
              <a:rPr lang="fr-FR" sz="3600" spc="-1" dirty="0" smtClean="0">
                <a:solidFill>
                  <a:srgbClr val="000000"/>
                </a:solidFill>
                <a:uFill>
                  <a:solidFill>
                    <a:srgbClr val="FFFFFF"/>
                  </a:solidFill>
                </a:uFill>
                <a:ea typeface="Microsoft YaHei"/>
              </a:rPr>
              <a:t>Présentation d’une fiche de déroulement de séance</a:t>
            </a:r>
            <a:endParaRPr lang="fr-FR" sz="3600" spc="-1" dirty="0" smtClean="0">
              <a:solidFill>
                <a:srgbClr val="000000"/>
              </a:solidFill>
              <a:uFill>
                <a:solidFill>
                  <a:srgbClr val="FFFFFF"/>
                </a:solidFill>
              </a:uFill>
            </a:endParaRPr>
          </a:p>
          <a:p>
            <a:pPr algn="ctr">
              <a:lnSpc>
                <a:spcPct val="100000"/>
              </a:lnSpc>
            </a:pPr>
            <a:r>
              <a:rPr lang="fr-FR" sz="2800" b="1" i="1" u="sng" spc="-1" dirty="0" smtClean="0">
                <a:solidFill>
                  <a:srgbClr val="000000"/>
                </a:solidFill>
                <a:uFill>
                  <a:solidFill>
                    <a:srgbClr val="FFFFFF"/>
                  </a:solidFill>
                </a:uFill>
                <a:ea typeface="Microsoft YaHei"/>
              </a:rPr>
              <a:t>Pédagogie </a:t>
            </a:r>
            <a:r>
              <a:rPr lang="fr-FR" b="1" i="1" spc="-1" dirty="0" smtClean="0">
                <a:solidFill>
                  <a:srgbClr val="000000"/>
                </a:solidFill>
                <a:uFill>
                  <a:solidFill>
                    <a:srgbClr val="FFFFFF"/>
                  </a:solidFill>
                </a:uFill>
                <a:ea typeface="Microsoft YaHei"/>
              </a:rPr>
              <a:t>: </a:t>
            </a:r>
            <a:r>
              <a:rPr lang="fr-FR" i="1" spc="-1" dirty="0" smtClean="0">
                <a:solidFill>
                  <a:srgbClr val="000000"/>
                </a:solidFill>
                <a:uFill>
                  <a:solidFill>
                    <a:srgbClr val="FFFFFF"/>
                  </a:solidFill>
                </a:uFill>
                <a:ea typeface="Microsoft YaHei"/>
              </a:rPr>
              <a:t>C’est l’art d’enseigner ou les méthodes d’enseignement propres à une discipline, à une matière, à un établissement d’enseignement ou à une philosophie de l’éducation.</a:t>
            </a:r>
            <a:endParaRPr lang="fr-FR" sz="3600" spc="-1" dirty="0">
              <a:solidFill>
                <a:srgbClr val="000000"/>
              </a:solidFill>
              <a:uFill>
                <a:solidFill>
                  <a:srgbClr val="FFFFFF"/>
                </a:solidFill>
              </a:u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t>
            </a:r>
            <a:r>
              <a:rPr lang="fr-FR" b="1" dirty="0" smtClean="0"/>
              <a:t>SÉQUENCE :</a:t>
            </a:r>
            <a:endParaRPr lang="fr-FR" dirty="0"/>
          </a:p>
        </p:txBody>
      </p:sp>
      <p:sp>
        <p:nvSpPr>
          <p:cNvPr id="3" name="Espace réservé du contenu 2"/>
          <p:cNvSpPr>
            <a:spLocks noGrp="1"/>
          </p:cNvSpPr>
          <p:nvPr>
            <p:ph idx="1"/>
          </p:nvPr>
        </p:nvSpPr>
        <p:spPr/>
        <p:txBody>
          <a:bodyPr/>
          <a:lstStyle/>
          <a:p>
            <a:r>
              <a:rPr lang="fr-FR" dirty="0" smtClean="0"/>
              <a:t>Ensemble continu ou discontinu de séances articulées entre elles dans le temps et organisées autour d’une ou plusieurs activités en vue d’atteindre les objectifs fixés par les programmes d’enseignement (terminologie de l’éducation - BOEN n°35 - 17-09-1992).</a:t>
            </a:r>
          </a:p>
          <a:p>
            <a:r>
              <a:rPr lang="fr-FR" dirty="0" smtClean="0"/>
              <a:t>Nb : La séquence vise un objectif d’apprentissage fixé au terme d’un nombre défini de séances. Elle vise la maîtrise d’une ou plusieurs compétences. Penser en « séquence » permet d’anticiper et d’exprimer clairement ce que vous souhaitez apprendre à vos élèves dans une dynamique de progressivité.</a:t>
            </a:r>
          </a:p>
          <a:p>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SÉANCE :</a:t>
            </a:r>
            <a:r>
              <a:rPr lang="fr-FR" dirty="0" smtClean="0"/>
              <a:t> </a:t>
            </a:r>
            <a:endParaRPr lang="fr-FR" dirty="0"/>
          </a:p>
        </p:txBody>
      </p:sp>
      <p:sp>
        <p:nvSpPr>
          <p:cNvPr id="3" name="Espace réservé du contenu 2"/>
          <p:cNvSpPr>
            <a:spLocks noGrp="1"/>
          </p:cNvSpPr>
          <p:nvPr>
            <p:ph idx="1"/>
          </p:nvPr>
        </p:nvSpPr>
        <p:spPr/>
        <p:txBody>
          <a:bodyPr>
            <a:normAutofit lnSpcReduction="10000"/>
          </a:bodyPr>
          <a:lstStyle/>
          <a:p>
            <a:r>
              <a:rPr lang="fr-FR" sz="4400" dirty="0" smtClean="0"/>
              <a:t>la séance est une période d’enseignement qui vise un objectif d’apprentissage fixé à son propre terme(55 minutes en général).</a:t>
            </a:r>
            <a:br>
              <a:rPr lang="fr-FR" sz="4400" dirty="0" smtClean="0"/>
            </a:br>
            <a:r>
              <a:rPr lang="fr-FR" sz="4400" dirty="0" smtClean="0"/>
              <a:t>La séance fait progresser l’élève vers la maîtrise des compétences visées par la séquence</a:t>
            </a:r>
            <a:r>
              <a:rPr lang="fr-FR" dirty="0" smtClean="0"/>
              <a:t>.</a:t>
            </a:r>
          </a:p>
          <a:p>
            <a:pPr>
              <a:buNone/>
            </a:pP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OBJECTIFS</a:t>
            </a:r>
            <a:endParaRPr lang="fr-FR" dirty="0"/>
          </a:p>
        </p:txBody>
      </p:sp>
      <p:sp>
        <p:nvSpPr>
          <p:cNvPr id="3" name="Espace réservé du contenu 2"/>
          <p:cNvSpPr>
            <a:spLocks noGrp="1"/>
          </p:cNvSpPr>
          <p:nvPr>
            <p:ph idx="1"/>
          </p:nvPr>
        </p:nvSpPr>
        <p:spPr/>
        <p:txBody>
          <a:bodyPr/>
          <a:lstStyle/>
          <a:p>
            <a:r>
              <a:rPr lang="fr-FR" dirty="0" smtClean="0"/>
              <a:t>L’objectif décrit ce que l’élève sera capable de faire à la fin de la période de formation. </a:t>
            </a:r>
            <a:r>
              <a:rPr lang="fr-FR" b="1" dirty="0" smtClean="0"/>
              <a:t>Il doit être formulé à l’aide d’un verbe d’action.</a:t>
            </a:r>
          </a:p>
          <a:p>
            <a:r>
              <a:rPr lang="fr-FR" b="1" dirty="0" smtClean="0"/>
              <a:t>Formuler un objectif permet de centrer l’apprentissage sur l’apprenant (pédagogie par objectif).</a:t>
            </a:r>
            <a:r>
              <a:rPr lang="fr-FR" dirty="0" smtClean="0"/>
              <a:t/>
            </a:r>
            <a:br>
              <a:rPr lang="fr-FR" dirty="0" smtClean="0"/>
            </a:br>
            <a:r>
              <a:rPr lang="fr-FR" dirty="0" smtClean="0"/>
              <a:t>.</a:t>
            </a:r>
            <a:br>
              <a:rPr lang="fr-FR" dirty="0" smtClean="0"/>
            </a:br>
            <a:r>
              <a:rPr lang="fr-FR" dirty="0" smtClean="0"/>
              <a:t>L’objectif décrit le résultat attendu sans préciser la stratégie à mettre en œuvre pour atteindre cet objectif.</a:t>
            </a: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L’objectif général </a:t>
            </a:r>
            <a:endParaRPr lang="fr-FR" dirty="0"/>
          </a:p>
        </p:txBody>
      </p:sp>
      <p:sp>
        <p:nvSpPr>
          <p:cNvPr id="3" name="Espace réservé du contenu 2"/>
          <p:cNvSpPr>
            <a:spLocks noGrp="1"/>
          </p:cNvSpPr>
          <p:nvPr>
            <p:ph idx="1"/>
          </p:nvPr>
        </p:nvSpPr>
        <p:spPr/>
        <p:txBody>
          <a:bodyPr>
            <a:normAutofit/>
          </a:bodyPr>
          <a:lstStyle/>
          <a:p>
            <a:r>
              <a:rPr lang="fr-FR" sz="4400" dirty="0" smtClean="0"/>
              <a:t>Il énonce des intentions pédagogiques décrivant en termes de capacité de l’élève, l’un des résultats escomptés d’une séance d’apprentissage.</a:t>
            </a:r>
            <a:endParaRPr lang="fr-FR" sz="4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641269"/>
            <a:ext cx="9594271" cy="760020"/>
          </a:xfrm>
        </p:spPr>
        <p:txBody>
          <a:bodyPr>
            <a:normAutofit fontScale="90000"/>
          </a:bodyPr>
          <a:lstStyle/>
          <a:p>
            <a:r>
              <a:rPr lang="fr-FR" dirty="0" smtClean="0"/>
              <a:t>Déroulement </a:t>
            </a:r>
            <a:endParaRPr lang="fr-FR" dirty="0"/>
          </a:p>
        </p:txBody>
      </p:sp>
      <p:sp>
        <p:nvSpPr>
          <p:cNvPr id="3" name="Espace réservé du contenu 2"/>
          <p:cNvSpPr>
            <a:spLocks noGrp="1"/>
          </p:cNvSpPr>
          <p:nvPr>
            <p:ph idx="1"/>
          </p:nvPr>
        </p:nvSpPr>
        <p:spPr>
          <a:xfrm>
            <a:off x="760021" y="1828801"/>
            <a:ext cx="10723418" cy="4405744"/>
          </a:xfrm>
        </p:spPr>
        <p:txBody>
          <a:bodyPr>
            <a:normAutofit fontScale="85000" lnSpcReduction="20000"/>
          </a:bodyPr>
          <a:lstStyle/>
          <a:p>
            <a:pPr>
              <a:buNone/>
            </a:pPr>
            <a:r>
              <a:rPr lang="fr-FR" b="1" dirty="0" smtClean="0"/>
              <a:t>Introduction: </a:t>
            </a:r>
            <a:r>
              <a:rPr lang="fr-FR" dirty="0" smtClean="0"/>
              <a:t>Rappel des objectifs de la séance</a:t>
            </a:r>
          </a:p>
          <a:p>
            <a:pPr>
              <a:buNone/>
            </a:pPr>
            <a:r>
              <a:rPr lang="fr-FR" b="1" dirty="0" smtClean="0"/>
              <a:t>Apports théoriques </a:t>
            </a:r>
            <a:r>
              <a:rPr lang="fr-FR" dirty="0" smtClean="0"/>
              <a:t>:« Identifier des situations d’apprentissage de l’oral et y associer des compétences issues du Socle à travailler avec les élèves »</a:t>
            </a:r>
          </a:p>
          <a:p>
            <a:pPr>
              <a:buNone/>
            </a:pPr>
            <a:r>
              <a:rPr lang="fr-FR" b="1" dirty="0" smtClean="0"/>
              <a:t>Expérimentation: </a:t>
            </a:r>
            <a:r>
              <a:rPr lang="fr-FR" dirty="0" smtClean="0"/>
              <a:t>World café :Ecouter c’est quoi/Ecouter c’est quand/Ecouter pourquoi/Ecouter c’est impossible à cause de quoi </a:t>
            </a:r>
          </a:p>
          <a:p>
            <a:pPr>
              <a:buNone/>
            </a:pPr>
            <a:r>
              <a:rPr lang="fr-FR" dirty="0" smtClean="0"/>
              <a:t>Vidéo: Médiation par les pairs </a:t>
            </a:r>
          </a:p>
          <a:p>
            <a:pPr>
              <a:buNone/>
            </a:pPr>
            <a:r>
              <a:rPr lang="fr-FR" b="1" dirty="0" smtClean="0"/>
              <a:t>Apports théoriques </a:t>
            </a:r>
            <a:r>
              <a:rPr lang="fr-FR" dirty="0" smtClean="0"/>
              <a:t>sur l’écoute</a:t>
            </a:r>
          </a:p>
          <a:p>
            <a:pPr>
              <a:buNone/>
            </a:pPr>
            <a:r>
              <a:rPr lang="fr-FR" b="1" dirty="0" smtClean="0"/>
              <a:t>La dimension pédagogique </a:t>
            </a:r>
            <a:r>
              <a:rPr lang="fr-FR" dirty="0" smtClean="0"/>
              <a:t>du CPE </a:t>
            </a:r>
          </a:p>
          <a:p>
            <a:pPr>
              <a:buNone/>
            </a:pPr>
            <a:r>
              <a:rPr lang="fr-FR" dirty="0" smtClean="0"/>
              <a:t>Comprendre les enjeux et la structure d’une séance pédagogique</a:t>
            </a:r>
          </a:p>
          <a:p>
            <a:pPr>
              <a:buNone/>
            </a:pPr>
            <a:r>
              <a:rPr lang="fr-FR" dirty="0" smtClean="0"/>
              <a:t>Construction d’une séance autour  de l’acquisition et du développement  des compétences langagières</a:t>
            </a:r>
          </a:p>
          <a:p>
            <a:pPr>
              <a:buNone/>
            </a:pPr>
            <a:r>
              <a:rPr lang="fr-FR" dirty="0" smtClean="0"/>
              <a:t>Restitution /Echanges </a:t>
            </a:r>
          </a:p>
          <a:p>
            <a:pPr>
              <a:buNone/>
            </a:pPr>
            <a:r>
              <a:rPr lang="fr-FR" dirty="0" smtClean="0"/>
              <a:t>Evaluation de l’atelier </a:t>
            </a:r>
          </a:p>
          <a:p>
            <a:pPr>
              <a:buNone/>
            </a:pPr>
            <a:endParaRPr lang="fr-FR" dirty="0" smtClean="0"/>
          </a:p>
          <a:p>
            <a:pPr>
              <a:buNone/>
            </a:pP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Les objectifs intermédiaires </a:t>
            </a:r>
            <a:endParaRPr lang="fr-FR" dirty="0"/>
          </a:p>
        </p:txBody>
      </p:sp>
      <p:sp>
        <p:nvSpPr>
          <p:cNvPr id="3" name="Espace réservé du contenu 2"/>
          <p:cNvSpPr>
            <a:spLocks noGrp="1"/>
          </p:cNvSpPr>
          <p:nvPr>
            <p:ph idx="1"/>
          </p:nvPr>
        </p:nvSpPr>
        <p:spPr/>
        <p:txBody>
          <a:bodyPr>
            <a:normAutofit fontScale="92500" lnSpcReduction="20000"/>
          </a:bodyPr>
          <a:lstStyle/>
          <a:p>
            <a:r>
              <a:rPr lang="fr-FR" sz="2800" dirty="0" smtClean="0"/>
              <a:t>Issus de la démultiplication d’un objectif général, ils correspondent aux différentes étapes nécessaires pour atteindre l’objectif général.</a:t>
            </a:r>
          </a:p>
          <a:p>
            <a:endParaRPr lang="fr-FR" dirty="0" smtClean="0"/>
          </a:p>
          <a:p>
            <a:r>
              <a:rPr lang="fr-FR" sz="2800" dirty="0" smtClean="0"/>
              <a:t>Ils doivent être formulés </a:t>
            </a:r>
            <a:r>
              <a:rPr lang="fr-FR" sz="2800" b="1" dirty="0" smtClean="0"/>
              <a:t>à l’aide d’un verbe d’action </a:t>
            </a:r>
            <a:r>
              <a:rPr lang="fr-FR" sz="2800" dirty="0" smtClean="0"/>
              <a:t>induisant un comportement observable.</a:t>
            </a:r>
          </a:p>
          <a:p>
            <a:endParaRPr lang="fr-FR" dirty="0" smtClean="0"/>
          </a:p>
          <a:p>
            <a:r>
              <a:rPr lang="fr-FR" sz="3000" b="1" dirty="0" smtClean="0"/>
              <a:t>Définir clairement l’objectif d’une séance permet de choisir les situations d’apprentissage permettant l’acquisition des compétences visées.</a:t>
            </a:r>
          </a:p>
          <a:p>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Les objectifs opérationnels </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Ils définissent une performance dont sera capable l’apprenant à l’issu de la formation ; Ils décrivent de façon univoque le contenu de l’intention pédagogique.</a:t>
            </a:r>
          </a:p>
          <a:p>
            <a:r>
              <a:rPr lang="fr-FR" dirty="0" smtClean="0"/>
              <a:t>L’objectif spécifique ou opérationnel est issu de la démultiplication d’un objectif général en autant d’énoncés rendus nécessaires pour que les exigences ci dessous soient satisfaites. (</a:t>
            </a:r>
            <a:r>
              <a:rPr lang="fr-FR" dirty="0" err="1" smtClean="0"/>
              <a:t>Hameline</a:t>
            </a:r>
            <a:r>
              <a:rPr lang="fr-FR" dirty="0" smtClean="0"/>
              <a:t>)</a:t>
            </a:r>
            <a:br>
              <a:rPr lang="fr-FR" dirty="0" smtClean="0"/>
            </a:br>
            <a:r>
              <a:rPr lang="fr-FR" dirty="0" smtClean="0"/>
              <a:t>Ils doivent préciser :</a:t>
            </a:r>
            <a:br>
              <a:rPr lang="fr-FR" dirty="0" smtClean="0"/>
            </a:br>
            <a:r>
              <a:rPr lang="fr-FR" dirty="0" smtClean="0"/>
              <a:t>- la performance attendue c’est à dire le comportement observable attendu.</a:t>
            </a:r>
            <a:br>
              <a:rPr lang="fr-FR" dirty="0" smtClean="0"/>
            </a:br>
            <a:r>
              <a:rPr lang="fr-FR" dirty="0" smtClean="0"/>
              <a:t>- les conditions dans lesquels ce comportement doit se manifester.</a:t>
            </a:r>
            <a:br>
              <a:rPr lang="fr-FR" dirty="0" smtClean="0"/>
            </a:br>
            <a:r>
              <a:rPr lang="fr-FR" dirty="0" smtClean="0"/>
              <a:t>- le niveau d’exigence ou les critères qui serviront à l’évaluation.</a:t>
            </a:r>
          </a:p>
          <a:p>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Incontournables </a:t>
            </a:r>
            <a:endParaRPr lang="fr-FR" dirty="0"/>
          </a:p>
        </p:txBody>
      </p:sp>
      <p:sp>
        <p:nvSpPr>
          <p:cNvPr id="3" name="Espace réservé du texte 2"/>
          <p:cNvSpPr>
            <a:spLocks noGrp="1"/>
          </p:cNvSpPr>
          <p:nvPr>
            <p:ph type="body" idx="1"/>
          </p:nvPr>
        </p:nvSpPr>
        <p:spPr/>
        <p:txBody>
          <a:bodyPr>
            <a:noAutofit/>
          </a:bodyPr>
          <a:lstStyle/>
          <a:p>
            <a:r>
              <a:rPr lang="fr-FR" sz="3200" dirty="0" smtClean="0"/>
              <a:t>Questions à se poser pour préparer une séance d’apprentissage </a:t>
            </a:r>
            <a:endParaRPr lang="fr-FR"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5018" y="676894"/>
            <a:ext cx="10699667" cy="688768"/>
          </a:xfrm>
        </p:spPr>
        <p:txBody>
          <a:bodyPr>
            <a:noAutofit/>
          </a:bodyPr>
          <a:lstStyle/>
          <a:p>
            <a:r>
              <a:rPr lang="fr-FR" sz="3600" b="1" dirty="0" smtClean="0"/>
              <a:t>Les Questions </a:t>
            </a:r>
            <a:endParaRPr lang="fr-FR" sz="3600" b="1" dirty="0"/>
          </a:p>
        </p:txBody>
      </p:sp>
      <p:sp>
        <p:nvSpPr>
          <p:cNvPr id="3" name="Espace réservé du contenu 2"/>
          <p:cNvSpPr>
            <a:spLocks noGrp="1"/>
          </p:cNvSpPr>
          <p:nvPr>
            <p:ph idx="1"/>
          </p:nvPr>
        </p:nvSpPr>
        <p:spPr>
          <a:xfrm>
            <a:off x="771896" y="1935677"/>
            <a:ext cx="10640291" cy="4251367"/>
          </a:xfrm>
        </p:spPr>
        <p:txBody>
          <a:bodyPr>
            <a:normAutofit fontScale="70000" lnSpcReduction="20000"/>
          </a:bodyPr>
          <a:lstStyle/>
          <a:p>
            <a:pPr>
              <a:lnSpc>
                <a:spcPct val="100000"/>
              </a:lnSpc>
            </a:pPr>
            <a:endParaRPr lang="fr-FR" sz="2100" spc="-1" dirty="0" smtClean="0">
              <a:solidFill>
                <a:srgbClr val="000000"/>
              </a:solidFill>
              <a:uFill>
                <a:solidFill>
                  <a:srgbClr val="FFFFFF"/>
                </a:solidFill>
              </a:uFill>
              <a:latin typeface="Arial"/>
            </a:endParaRPr>
          </a:p>
          <a:p>
            <a:pPr>
              <a:lnSpc>
                <a:spcPct val="100000"/>
              </a:lnSpc>
            </a:pPr>
            <a:r>
              <a:rPr lang="fr-FR" sz="2100" spc="-1" dirty="0" smtClean="0">
                <a:solidFill>
                  <a:srgbClr val="000000"/>
                </a:solidFill>
                <a:uFill>
                  <a:solidFill>
                    <a:srgbClr val="FFFFFF"/>
                  </a:solidFill>
                </a:uFill>
                <a:latin typeface="Arial"/>
                <a:ea typeface="Microsoft YaHei"/>
              </a:rPr>
              <a:t>Quelles sont les compétences (savoirs, savoir-faire et attitudes ) qui devront être acquises par les élèves en fin de séance ?</a:t>
            </a:r>
            <a:endParaRPr lang="fr-FR" sz="2100" spc="-1" dirty="0" smtClean="0">
              <a:solidFill>
                <a:srgbClr val="000000"/>
              </a:solidFill>
              <a:uFill>
                <a:solidFill>
                  <a:srgbClr val="FFFFFF"/>
                </a:solidFill>
              </a:uFill>
              <a:latin typeface="Arial"/>
            </a:endParaRPr>
          </a:p>
          <a:p>
            <a:pPr>
              <a:lnSpc>
                <a:spcPct val="100000"/>
              </a:lnSpc>
            </a:pPr>
            <a:r>
              <a:rPr lang="fr-FR" sz="2100" spc="-1" dirty="0" smtClean="0">
                <a:solidFill>
                  <a:srgbClr val="000000"/>
                </a:solidFill>
                <a:uFill>
                  <a:solidFill>
                    <a:srgbClr val="FFFFFF"/>
                  </a:solidFill>
                </a:uFill>
                <a:latin typeface="Arial"/>
                <a:ea typeface="Microsoft YaHei"/>
              </a:rPr>
              <a:t>Que doivent retenir les élèves ? Qu’est ce qui leur sera demandé lors des évaluations ?</a:t>
            </a:r>
            <a:endParaRPr lang="fr-FR" sz="2100" spc="-1" dirty="0" smtClean="0">
              <a:solidFill>
                <a:srgbClr val="000000"/>
              </a:solidFill>
              <a:uFill>
                <a:solidFill>
                  <a:srgbClr val="FFFFFF"/>
                </a:solidFill>
              </a:uFill>
              <a:latin typeface="Arial"/>
            </a:endParaRPr>
          </a:p>
          <a:p>
            <a:pPr>
              <a:lnSpc>
                <a:spcPct val="100000"/>
              </a:lnSpc>
            </a:pPr>
            <a:r>
              <a:rPr lang="fr-FR" sz="2100" spc="-1" dirty="0" smtClean="0">
                <a:solidFill>
                  <a:srgbClr val="000000"/>
                </a:solidFill>
                <a:uFill>
                  <a:solidFill>
                    <a:srgbClr val="FFFFFF"/>
                  </a:solidFill>
                </a:uFill>
                <a:latin typeface="Arial"/>
                <a:ea typeface="Microsoft YaHei"/>
              </a:rPr>
              <a:t>Quelles connaissances (</a:t>
            </a:r>
            <a:r>
              <a:rPr lang="fr-FR" sz="2100" spc="-1" dirty="0" err="1" smtClean="0">
                <a:solidFill>
                  <a:srgbClr val="000000"/>
                </a:solidFill>
                <a:uFill>
                  <a:solidFill>
                    <a:srgbClr val="FFFFFF"/>
                  </a:solidFill>
                </a:uFill>
                <a:latin typeface="Arial"/>
                <a:ea typeface="Microsoft YaHei"/>
              </a:rPr>
              <a:t>prérequis</a:t>
            </a:r>
            <a:r>
              <a:rPr lang="fr-FR" sz="2100" spc="-1" dirty="0" smtClean="0">
                <a:solidFill>
                  <a:srgbClr val="000000"/>
                </a:solidFill>
                <a:uFill>
                  <a:solidFill>
                    <a:srgbClr val="FFFFFF"/>
                  </a:solidFill>
                </a:uFill>
                <a:latin typeface="Arial"/>
                <a:ea typeface="Microsoft YaHei"/>
              </a:rPr>
              <a:t>) doivent avoir les élèves pour aborder le thème ?</a:t>
            </a:r>
            <a:endParaRPr lang="fr-FR" sz="2100" spc="-1" dirty="0" smtClean="0">
              <a:solidFill>
                <a:srgbClr val="000000"/>
              </a:solidFill>
              <a:uFill>
                <a:solidFill>
                  <a:srgbClr val="FFFFFF"/>
                </a:solidFill>
              </a:uFill>
              <a:latin typeface="Arial"/>
            </a:endParaRPr>
          </a:p>
          <a:p>
            <a:pPr>
              <a:lnSpc>
                <a:spcPct val="100000"/>
              </a:lnSpc>
            </a:pPr>
            <a:r>
              <a:rPr lang="fr-FR" sz="2100" spc="-1" dirty="0" smtClean="0">
                <a:solidFill>
                  <a:srgbClr val="000000"/>
                </a:solidFill>
                <a:uFill>
                  <a:solidFill>
                    <a:srgbClr val="FFFFFF"/>
                  </a:solidFill>
                </a:uFill>
                <a:latin typeface="Arial"/>
                <a:ea typeface="Microsoft YaHei"/>
              </a:rPr>
              <a:t>Quels savoirs et/ou savoir-faire nouveaux vont être abordés ?</a:t>
            </a:r>
            <a:endParaRPr lang="fr-FR" sz="2100" spc="-1" dirty="0" smtClean="0">
              <a:solidFill>
                <a:srgbClr val="000000"/>
              </a:solidFill>
              <a:uFill>
                <a:solidFill>
                  <a:srgbClr val="FFFFFF"/>
                </a:solidFill>
              </a:uFill>
              <a:latin typeface="Arial"/>
            </a:endParaRPr>
          </a:p>
          <a:p>
            <a:pPr>
              <a:lnSpc>
                <a:spcPct val="100000"/>
              </a:lnSpc>
            </a:pPr>
            <a:r>
              <a:rPr lang="fr-FR" sz="2100" spc="-1" dirty="0" smtClean="0">
                <a:solidFill>
                  <a:srgbClr val="000000"/>
                </a:solidFill>
                <a:uFill>
                  <a:solidFill>
                    <a:srgbClr val="FFFFFF"/>
                  </a:solidFill>
                </a:uFill>
                <a:latin typeface="Arial"/>
                <a:ea typeface="Microsoft YaHei"/>
              </a:rPr>
              <a:t>Quelles sont les différentes situations d’apprentissage que je vais proposer pour atteindre    les objectifs fixés, en cohérence avec le niveau de formation (collège, lycée, pro...)?</a:t>
            </a:r>
            <a:endParaRPr lang="fr-FR" sz="2100" spc="-1" dirty="0" smtClean="0">
              <a:solidFill>
                <a:srgbClr val="000000"/>
              </a:solidFill>
              <a:uFill>
                <a:solidFill>
                  <a:srgbClr val="FFFFFF"/>
                </a:solidFill>
              </a:uFill>
              <a:latin typeface="Arial"/>
            </a:endParaRPr>
          </a:p>
          <a:p>
            <a:pPr>
              <a:lnSpc>
                <a:spcPct val="100000"/>
              </a:lnSpc>
            </a:pPr>
            <a:endParaRPr lang="fr-FR" sz="2100" spc="-1" dirty="0" smtClean="0">
              <a:solidFill>
                <a:srgbClr val="000000"/>
              </a:solidFill>
              <a:uFill>
                <a:solidFill>
                  <a:srgbClr val="FFFFFF"/>
                </a:solidFill>
              </a:uFill>
              <a:latin typeface="Arial"/>
            </a:endParaRPr>
          </a:p>
          <a:p>
            <a:pPr lvl="2">
              <a:lnSpc>
                <a:spcPct val="100000"/>
              </a:lnSpc>
              <a:buClr>
                <a:srgbClr val="000000"/>
              </a:buClr>
              <a:buSzPct val="45000"/>
              <a:buFont typeface="Wingdings" charset="2"/>
              <a:buChar char=""/>
            </a:pPr>
            <a:r>
              <a:rPr lang="fr-FR" sz="2100" spc="-1" dirty="0" smtClean="0">
                <a:solidFill>
                  <a:srgbClr val="000000"/>
                </a:solidFill>
                <a:uFill>
                  <a:solidFill>
                    <a:srgbClr val="FFFFFF"/>
                  </a:solidFill>
                </a:uFill>
                <a:latin typeface="Arial"/>
                <a:ea typeface="Microsoft YaHei"/>
              </a:rPr>
              <a:t>Quelle méthode pédagogique ? (</a:t>
            </a:r>
            <a:r>
              <a:rPr lang="fr-FR" sz="2100" spc="-1" dirty="0" err="1" smtClean="0">
                <a:solidFill>
                  <a:srgbClr val="000000"/>
                </a:solidFill>
                <a:uFill>
                  <a:solidFill>
                    <a:srgbClr val="FFFFFF"/>
                  </a:solidFill>
                </a:uFill>
                <a:latin typeface="Arial"/>
                <a:ea typeface="Microsoft YaHei"/>
              </a:rPr>
              <a:t>expositive</a:t>
            </a:r>
            <a:r>
              <a:rPr lang="fr-FR" sz="2100" spc="-1" dirty="0" smtClean="0">
                <a:solidFill>
                  <a:srgbClr val="000000"/>
                </a:solidFill>
                <a:uFill>
                  <a:solidFill>
                    <a:srgbClr val="FFFFFF"/>
                  </a:solidFill>
                </a:uFill>
                <a:latin typeface="Arial"/>
                <a:ea typeface="Microsoft YaHei"/>
              </a:rPr>
              <a:t>, interrogative, travail de groupe...)</a:t>
            </a:r>
            <a:endParaRPr lang="fr-FR" sz="2100" spc="-1" dirty="0" smtClean="0">
              <a:solidFill>
                <a:srgbClr val="000000"/>
              </a:solidFill>
              <a:uFill>
                <a:solidFill>
                  <a:srgbClr val="FFFFFF"/>
                </a:solidFill>
              </a:uFill>
              <a:latin typeface="Arial"/>
            </a:endParaRPr>
          </a:p>
          <a:p>
            <a:pPr lvl="2">
              <a:lnSpc>
                <a:spcPct val="100000"/>
              </a:lnSpc>
              <a:buClr>
                <a:srgbClr val="000000"/>
              </a:buClr>
              <a:buSzPct val="45000"/>
              <a:buFont typeface="Wingdings" charset="2"/>
              <a:buChar char=""/>
            </a:pPr>
            <a:r>
              <a:rPr lang="fr-FR" sz="2100" spc="-1" dirty="0" smtClean="0">
                <a:solidFill>
                  <a:srgbClr val="000000"/>
                </a:solidFill>
                <a:uFill>
                  <a:solidFill>
                    <a:srgbClr val="FFFFFF"/>
                  </a:solidFill>
                </a:uFill>
                <a:latin typeface="Arial"/>
                <a:ea typeface="Microsoft YaHei"/>
              </a:rPr>
              <a:t>Quels supports vont être utilisés? (diapos, film, manuel...)</a:t>
            </a:r>
            <a:endParaRPr lang="fr-FR" sz="2100" spc="-1" dirty="0" smtClean="0">
              <a:solidFill>
                <a:srgbClr val="000000"/>
              </a:solidFill>
              <a:uFill>
                <a:solidFill>
                  <a:srgbClr val="FFFFFF"/>
                </a:solidFill>
              </a:uFill>
              <a:latin typeface="Arial"/>
            </a:endParaRPr>
          </a:p>
          <a:p>
            <a:pPr lvl="2">
              <a:lnSpc>
                <a:spcPct val="100000"/>
              </a:lnSpc>
              <a:buClr>
                <a:srgbClr val="000000"/>
              </a:buClr>
              <a:buSzPct val="45000"/>
              <a:buFont typeface="Wingdings" charset="2"/>
              <a:buChar char=""/>
            </a:pPr>
            <a:r>
              <a:rPr lang="fr-FR" sz="2100" spc="-1" dirty="0" smtClean="0">
                <a:solidFill>
                  <a:srgbClr val="000000"/>
                </a:solidFill>
                <a:uFill>
                  <a:solidFill>
                    <a:srgbClr val="FFFFFF"/>
                  </a:solidFill>
                </a:uFill>
                <a:latin typeface="Arial"/>
                <a:ea typeface="Microsoft YaHei"/>
              </a:rPr>
              <a:t>De quel temps dispose </a:t>
            </a:r>
            <a:r>
              <a:rPr lang="fr-FR" sz="2100" spc="-1" dirty="0" err="1" smtClean="0">
                <a:solidFill>
                  <a:srgbClr val="000000"/>
                </a:solidFill>
                <a:uFill>
                  <a:solidFill>
                    <a:srgbClr val="FFFFFF"/>
                  </a:solidFill>
                </a:uFill>
                <a:latin typeface="Arial"/>
                <a:ea typeface="Microsoft YaHei"/>
              </a:rPr>
              <a:t>t-on</a:t>
            </a:r>
            <a:r>
              <a:rPr lang="fr-FR" sz="2100" spc="-1" dirty="0" smtClean="0">
                <a:solidFill>
                  <a:srgbClr val="000000"/>
                </a:solidFill>
                <a:uFill>
                  <a:solidFill>
                    <a:srgbClr val="FFFFFF"/>
                  </a:solidFill>
                </a:uFill>
                <a:latin typeface="Arial"/>
                <a:ea typeface="Microsoft YaHei"/>
              </a:rPr>
              <a:t> ?</a:t>
            </a:r>
            <a:endParaRPr lang="fr-FR" sz="2100" spc="-1" dirty="0" smtClean="0">
              <a:solidFill>
                <a:srgbClr val="000000"/>
              </a:solidFill>
              <a:uFill>
                <a:solidFill>
                  <a:srgbClr val="FFFFFF"/>
                </a:solidFill>
              </a:uFill>
              <a:latin typeface="Arial"/>
            </a:endParaRPr>
          </a:p>
          <a:p>
            <a:pPr lvl="2">
              <a:lnSpc>
                <a:spcPct val="100000"/>
              </a:lnSpc>
              <a:buClr>
                <a:srgbClr val="000000"/>
              </a:buClr>
              <a:buSzPct val="45000"/>
              <a:buNone/>
            </a:pPr>
            <a:r>
              <a:rPr lang="fr-FR" sz="2100" spc="-1" dirty="0" smtClean="0">
                <a:solidFill>
                  <a:srgbClr val="000000"/>
                </a:solidFill>
                <a:uFill>
                  <a:solidFill>
                    <a:srgbClr val="FFFFFF"/>
                  </a:solidFill>
                </a:uFill>
                <a:latin typeface="Arial"/>
                <a:ea typeface="Microsoft YaHei"/>
              </a:rPr>
              <a:t> </a:t>
            </a:r>
            <a:endParaRPr lang="fr-FR" sz="2100" spc="-1" dirty="0" smtClean="0">
              <a:solidFill>
                <a:srgbClr val="000000"/>
              </a:solidFill>
              <a:uFill>
                <a:solidFill>
                  <a:srgbClr val="FFFFFF"/>
                </a:solidFill>
              </a:uFill>
              <a:latin typeface="Arial"/>
            </a:endParaRPr>
          </a:p>
          <a:p>
            <a:pPr>
              <a:lnSpc>
                <a:spcPct val="100000"/>
              </a:lnSpc>
            </a:pPr>
            <a:r>
              <a:rPr lang="fr-FR" sz="2100" spc="-1" dirty="0" smtClean="0">
                <a:solidFill>
                  <a:srgbClr val="000000"/>
                </a:solidFill>
                <a:uFill>
                  <a:solidFill>
                    <a:srgbClr val="FFFFFF"/>
                  </a:solidFill>
                </a:uFill>
                <a:latin typeface="Arial"/>
                <a:ea typeface="Microsoft YaHei"/>
              </a:rPr>
              <a:t>Quelles sont les évaluations à prévoir?</a:t>
            </a:r>
            <a:endParaRPr lang="fr-FR" sz="2100" spc="-1" dirty="0" smtClean="0">
              <a:solidFill>
                <a:srgbClr val="000000"/>
              </a:solidFill>
              <a:uFill>
                <a:solidFill>
                  <a:srgbClr val="FFFFFF"/>
                </a:solidFill>
              </a:uFill>
              <a:latin typeface="Arial"/>
            </a:endParaRPr>
          </a:p>
          <a:p>
            <a:pPr>
              <a:buNone/>
            </a:pPr>
            <a:endParaRPr lang="fr-FR" dirty="0" smtClean="0"/>
          </a:p>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srcRect/>
          <a:stretch>
            <a:fillRect/>
          </a:stretch>
        </p:blipFill>
        <p:spPr bwMode="auto">
          <a:xfrm>
            <a:off x="1590675" y="490538"/>
            <a:ext cx="9010650" cy="587692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1912" y="764704"/>
            <a:ext cx="8879232" cy="1143000"/>
          </a:xfrm>
        </p:spPr>
        <p:txBody>
          <a:bodyPr>
            <a:normAutofit/>
          </a:bodyPr>
          <a:lstStyle/>
          <a:p>
            <a:pPr algn="ctr"/>
            <a:r>
              <a:rPr lang="fr-FR" b="1" dirty="0" smtClean="0"/>
              <a:t>Compétence : Définition</a:t>
            </a:r>
            <a:endParaRPr lang="fr-FR" b="1" dirty="0"/>
          </a:p>
        </p:txBody>
      </p:sp>
      <p:sp>
        <p:nvSpPr>
          <p:cNvPr id="3" name="Espace réservé du contenu 2"/>
          <p:cNvSpPr>
            <a:spLocks noGrp="1"/>
          </p:cNvSpPr>
          <p:nvPr>
            <p:ph idx="1"/>
          </p:nvPr>
        </p:nvSpPr>
        <p:spPr>
          <a:solidFill>
            <a:schemeClr val="accent3">
              <a:lumMod val="60000"/>
              <a:lumOff val="40000"/>
            </a:schemeClr>
          </a:solidFill>
          <a:ln>
            <a:solidFill>
              <a:srgbClr val="C00000"/>
            </a:solidFill>
          </a:ln>
        </p:spPr>
        <p:txBody>
          <a:bodyPr/>
          <a:lstStyle/>
          <a:p>
            <a:pPr algn="just">
              <a:buNone/>
            </a:pPr>
            <a:endParaRPr lang="fr-FR" b="1" dirty="0"/>
          </a:p>
          <a:p>
            <a:pPr algn="just">
              <a:buNone/>
            </a:pPr>
            <a:r>
              <a:rPr lang="fr-FR" b="1" dirty="0"/>
              <a:t>De Philippe PERRENOUD</a:t>
            </a:r>
            <a:r>
              <a:rPr lang="fr-FR" dirty="0"/>
              <a:t> : « La notion de compétence désignera ici une capacité de mobiliser diverses ressources cognitives (des connaissances, des capacités) pour faire face à une situation, résoudre un problème, prendre une décision. Les compétences ne remplacent pas les savoirs, elles s'y adossent, elles en font des outils pour décider et agir. »</a:t>
            </a:r>
          </a:p>
          <a:p>
            <a:pPr algn="just">
              <a:buNone/>
            </a:pPr>
            <a:r>
              <a:rPr lang="fr-FR" dirty="0"/>
              <a:t>« une aptitude à maîtriser une famille de situations et de processus complexes en agissant à bon escient. » </a:t>
            </a:r>
          </a:p>
        </p:txBody>
      </p:sp>
    </p:spTree>
    <p:extLst>
      <p:ext uri="{BB962C8B-B14F-4D97-AF65-F5344CB8AC3E}">
        <p14:creationId xmlns:p14="http://schemas.microsoft.com/office/powerpoint/2010/main" val="1619093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Les compétences orales</a:t>
            </a:r>
            <a:endParaRPr lang="fr-FR" b="1" dirty="0"/>
          </a:p>
        </p:txBody>
      </p:sp>
      <p:sp>
        <p:nvSpPr>
          <p:cNvPr id="3" name="Espace réservé du texte 2"/>
          <p:cNvSpPr>
            <a:spLocks noGrp="1"/>
          </p:cNvSpPr>
          <p:nvPr>
            <p:ph type="body" idx="1"/>
          </p:nvPr>
        </p:nvSpPr>
        <p:spPr/>
        <p:txBody>
          <a:bodyPr>
            <a:noAutofit/>
          </a:bodyPr>
          <a:lstStyle/>
          <a:p>
            <a:r>
              <a:rPr lang="fr-FR" sz="4000" dirty="0" smtClean="0"/>
              <a:t>dans le socle commun de connaissances de compétences et de culture</a:t>
            </a:r>
            <a:endParaRPr lang="fr-FR"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D1.Les langages pour penser et communiquer </a:t>
            </a:r>
            <a:endParaRPr lang="fr-FR" dirty="0"/>
          </a:p>
        </p:txBody>
      </p:sp>
      <p:graphicFrame>
        <p:nvGraphicFramePr>
          <p:cNvPr id="4" name="Espace réservé du contenu 3"/>
          <p:cNvGraphicFramePr>
            <a:graphicFrameLocks noGrp="1"/>
          </p:cNvGraphicFramePr>
          <p:nvPr>
            <p:ph idx="1"/>
          </p:nvPr>
        </p:nvGraphicFramePr>
        <p:xfrm>
          <a:off x="1295400" y="1943099"/>
          <a:ext cx="9601200" cy="4394985"/>
        </p:xfrm>
        <a:graphic>
          <a:graphicData uri="http://schemas.openxmlformats.org/drawingml/2006/table">
            <a:tbl>
              <a:tblPr firstRow="1" bandRow="1">
                <a:tableStyleId>{93296810-A885-4BE3-A3E7-6D5BEEA58F35}</a:tableStyleId>
              </a:tblPr>
              <a:tblGrid>
                <a:gridCol w="48006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675409">
                <a:tc>
                  <a:txBody>
                    <a:bodyPr/>
                    <a:lstStyle/>
                    <a:p>
                      <a:pPr indent="457200" algn="ctr">
                        <a:lnSpc>
                          <a:spcPct val="115000"/>
                        </a:lnSpc>
                        <a:spcBef>
                          <a:spcPts val="1000"/>
                        </a:spcBef>
                        <a:spcAft>
                          <a:spcPts val="0"/>
                        </a:spcAft>
                      </a:pPr>
                      <a:r>
                        <a:rPr lang="fr-FR" sz="1600" b="1" dirty="0">
                          <a:solidFill>
                            <a:schemeClr val="tx1"/>
                          </a:solidFill>
                          <a:latin typeface="Arial"/>
                          <a:ea typeface="Arial"/>
                          <a:cs typeface="Roboto"/>
                        </a:rPr>
                        <a:t>Cycle 3</a:t>
                      </a:r>
                      <a:endParaRPr lang="fr-FR" sz="1600" dirty="0">
                        <a:solidFill>
                          <a:schemeClr val="tx1"/>
                        </a:solidFill>
                        <a:latin typeface="Roboto"/>
                        <a:ea typeface="Roboto"/>
                        <a:cs typeface="Roboto"/>
                      </a:endParaRPr>
                    </a:p>
                  </a:txBody>
                  <a:tcPr marL="63500" marR="63500" marT="63500" marB="63500"/>
                </a:tc>
                <a:tc>
                  <a:txBody>
                    <a:bodyPr/>
                    <a:lstStyle/>
                    <a:p>
                      <a:pPr indent="457200" algn="ctr">
                        <a:lnSpc>
                          <a:spcPct val="115000"/>
                        </a:lnSpc>
                        <a:spcBef>
                          <a:spcPts val="1000"/>
                        </a:spcBef>
                        <a:spcAft>
                          <a:spcPts val="0"/>
                        </a:spcAft>
                      </a:pPr>
                      <a:r>
                        <a:rPr lang="fr-FR" sz="1600" b="1" dirty="0">
                          <a:solidFill>
                            <a:schemeClr val="tx1"/>
                          </a:solidFill>
                          <a:latin typeface="Arial"/>
                          <a:ea typeface="Arial"/>
                          <a:cs typeface="Roboto"/>
                        </a:rPr>
                        <a:t>Cycle 4</a:t>
                      </a:r>
                      <a:endParaRPr lang="fr-FR" sz="1600" dirty="0">
                        <a:solidFill>
                          <a:schemeClr val="tx1"/>
                        </a:solidFill>
                        <a:latin typeface="Roboto"/>
                        <a:ea typeface="Roboto"/>
                        <a:cs typeface="Roboto"/>
                      </a:endParaRPr>
                    </a:p>
                  </a:txBody>
                  <a:tcPr marL="63500" marR="63500" marT="63500" marB="63500"/>
                </a:tc>
                <a:extLst>
                  <a:ext uri="{0D108BD9-81ED-4DB2-BD59-A6C34878D82A}">
                    <a16:rowId xmlns:a16="http://schemas.microsoft.com/office/drawing/2014/main" val="10000"/>
                  </a:ext>
                </a:extLst>
              </a:tr>
              <a:tr h="675409">
                <a:tc>
                  <a:txBody>
                    <a:bodyPr/>
                    <a:lstStyle/>
                    <a:p>
                      <a:pPr indent="457200" algn="ctr">
                        <a:lnSpc>
                          <a:spcPct val="115000"/>
                        </a:lnSpc>
                        <a:spcBef>
                          <a:spcPts val="1000"/>
                        </a:spcBef>
                        <a:spcAft>
                          <a:spcPts val="0"/>
                        </a:spcAft>
                      </a:pPr>
                      <a:r>
                        <a:rPr lang="fr-FR" sz="1600" b="1" dirty="0">
                          <a:solidFill>
                            <a:schemeClr val="tx1"/>
                          </a:solidFill>
                          <a:latin typeface="Arial"/>
                          <a:ea typeface="Arial"/>
                          <a:cs typeface="Roboto"/>
                        </a:rPr>
                        <a:t>Écouter pour comprendre un message oral, un propos, un discours, un texte lu</a:t>
                      </a:r>
                      <a:endParaRPr lang="fr-FR" sz="1600" dirty="0">
                        <a:solidFill>
                          <a:schemeClr val="tx1"/>
                        </a:solidFill>
                        <a:latin typeface="Roboto"/>
                        <a:ea typeface="Roboto"/>
                        <a:cs typeface="Roboto"/>
                      </a:endParaRPr>
                    </a:p>
                  </a:txBody>
                  <a:tcPr marL="63500" marR="63500" marT="63500" marB="63500"/>
                </a:tc>
                <a:tc>
                  <a:txBody>
                    <a:bodyPr/>
                    <a:lstStyle/>
                    <a:p>
                      <a:pPr indent="457200" algn="ctr">
                        <a:lnSpc>
                          <a:spcPct val="115000"/>
                        </a:lnSpc>
                        <a:spcBef>
                          <a:spcPts val="1000"/>
                        </a:spcBef>
                        <a:spcAft>
                          <a:spcPts val="0"/>
                        </a:spcAft>
                      </a:pPr>
                      <a:r>
                        <a:rPr lang="fr-FR" sz="1600" b="1" dirty="0">
                          <a:solidFill>
                            <a:schemeClr val="tx1"/>
                          </a:solidFill>
                          <a:latin typeface="Arial"/>
                          <a:ea typeface="Arial"/>
                          <a:cs typeface="Roboto"/>
                        </a:rPr>
                        <a:t>Comprendre et interpréter des messages et des discours oraux complexes</a:t>
                      </a:r>
                      <a:endParaRPr lang="fr-FR" sz="1600" dirty="0">
                        <a:solidFill>
                          <a:schemeClr val="tx1"/>
                        </a:solidFill>
                        <a:latin typeface="Roboto"/>
                        <a:ea typeface="Roboto"/>
                        <a:cs typeface="Roboto"/>
                      </a:endParaRPr>
                    </a:p>
                  </a:txBody>
                  <a:tcPr marL="63500" marR="63500" marT="63500" marB="63500"/>
                </a:tc>
                <a:extLst>
                  <a:ext uri="{0D108BD9-81ED-4DB2-BD59-A6C34878D82A}">
                    <a16:rowId xmlns:a16="http://schemas.microsoft.com/office/drawing/2014/main" val="10001"/>
                  </a:ext>
                </a:extLst>
              </a:tr>
              <a:tr h="675409">
                <a:tc>
                  <a:txBody>
                    <a:bodyPr/>
                    <a:lstStyle/>
                    <a:p>
                      <a:pPr indent="457200" algn="ctr">
                        <a:lnSpc>
                          <a:spcPct val="115000"/>
                        </a:lnSpc>
                        <a:spcBef>
                          <a:spcPts val="1000"/>
                        </a:spcBef>
                        <a:spcAft>
                          <a:spcPts val="0"/>
                        </a:spcAft>
                      </a:pPr>
                      <a:r>
                        <a:rPr lang="fr-FR" sz="1600" b="1" dirty="0">
                          <a:solidFill>
                            <a:schemeClr val="tx1"/>
                          </a:solidFill>
                          <a:latin typeface="Arial"/>
                          <a:ea typeface="Arial"/>
                          <a:cs typeface="Roboto"/>
                        </a:rPr>
                        <a:t>Parler en prenant en compte son auditoire</a:t>
                      </a:r>
                      <a:endParaRPr lang="fr-FR" sz="1600" dirty="0">
                        <a:solidFill>
                          <a:schemeClr val="tx1"/>
                        </a:solidFill>
                        <a:latin typeface="Roboto"/>
                        <a:ea typeface="Roboto"/>
                        <a:cs typeface="Roboto"/>
                      </a:endParaRPr>
                    </a:p>
                  </a:txBody>
                  <a:tcPr marL="63500" marR="63500" marT="63500" marB="63500"/>
                </a:tc>
                <a:tc>
                  <a:txBody>
                    <a:bodyPr/>
                    <a:lstStyle/>
                    <a:p>
                      <a:pPr indent="457200" algn="ctr">
                        <a:lnSpc>
                          <a:spcPct val="115000"/>
                        </a:lnSpc>
                        <a:spcBef>
                          <a:spcPts val="1000"/>
                        </a:spcBef>
                        <a:spcAft>
                          <a:spcPts val="0"/>
                        </a:spcAft>
                      </a:pPr>
                      <a:r>
                        <a:rPr lang="fr-FR" sz="1600" dirty="0">
                          <a:solidFill>
                            <a:schemeClr val="tx1"/>
                          </a:solidFill>
                          <a:latin typeface="Arial"/>
                          <a:ea typeface="Arial"/>
                          <a:cs typeface="Roboto"/>
                        </a:rPr>
                        <a:t> </a:t>
                      </a:r>
                      <a:r>
                        <a:rPr lang="fr-FR" sz="1600" b="1" dirty="0">
                          <a:solidFill>
                            <a:schemeClr val="tx1"/>
                          </a:solidFill>
                          <a:latin typeface="Arial"/>
                          <a:ea typeface="Arial"/>
                          <a:cs typeface="Roboto"/>
                        </a:rPr>
                        <a:t>S’exprimer de façon maîtrisée en s’adressant à un auditoire </a:t>
                      </a:r>
                      <a:endParaRPr lang="fr-FR" sz="1600" dirty="0">
                        <a:solidFill>
                          <a:schemeClr val="tx1"/>
                        </a:solidFill>
                        <a:latin typeface="Roboto"/>
                        <a:ea typeface="Roboto"/>
                        <a:cs typeface="Roboto"/>
                      </a:endParaRPr>
                    </a:p>
                  </a:txBody>
                  <a:tcPr marL="63500" marR="63500" marT="63500" marB="63500"/>
                </a:tc>
                <a:extLst>
                  <a:ext uri="{0D108BD9-81ED-4DB2-BD59-A6C34878D82A}">
                    <a16:rowId xmlns:a16="http://schemas.microsoft.com/office/drawing/2014/main" val="10002"/>
                  </a:ext>
                </a:extLst>
              </a:tr>
              <a:tr h="675409">
                <a:tc>
                  <a:txBody>
                    <a:bodyPr/>
                    <a:lstStyle/>
                    <a:p>
                      <a:pPr indent="457200" algn="ctr">
                        <a:lnSpc>
                          <a:spcPct val="115000"/>
                        </a:lnSpc>
                        <a:spcBef>
                          <a:spcPts val="1000"/>
                        </a:spcBef>
                        <a:spcAft>
                          <a:spcPts val="0"/>
                        </a:spcAft>
                      </a:pPr>
                      <a:r>
                        <a:rPr lang="fr-FR" sz="1600" b="1">
                          <a:solidFill>
                            <a:schemeClr val="tx1"/>
                          </a:solidFill>
                          <a:latin typeface="Arial"/>
                          <a:ea typeface="Arial"/>
                          <a:cs typeface="Roboto"/>
                        </a:rPr>
                        <a:t>Participer à des échanges dans des situations diverses (séances d’apprentissage ordinaire, séances de régulation de la vie de la classe, jeux de rôles improvisés) </a:t>
                      </a:r>
                      <a:endParaRPr lang="fr-FR" sz="1600">
                        <a:solidFill>
                          <a:schemeClr val="tx1"/>
                        </a:solidFill>
                        <a:latin typeface="Roboto"/>
                        <a:ea typeface="Roboto"/>
                        <a:cs typeface="Roboto"/>
                      </a:endParaRPr>
                    </a:p>
                  </a:txBody>
                  <a:tcPr marL="63500" marR="63500" marT="63500" marB="63500"/>
                </a:tc>
                <a:tc>
                  <a:txBody>
                    <a:bodyPr/>
                    <a:lstStyle/>
                    <a:p>
                      <a:pPr indent="457200" algn="l">
                        <a:lnSpc>
                          <a:spcPct val="115000"/>
                        </a:lnSpc>
                        <a:spcBef>
                          <a:spcPts val="1000"/>
                        </a:spcBef>
                        <a:spcAft>
                          <a:spcPts val="0"/>
                        </a:spcAft>
                      </a:pPr>
                      <a:endParaRPr lang="fr-FR" sz="1600" dirty="0">
                        <a:solidFill>
                          <a:schemeClr val="tx1"/>
                        </a:solidFill>
                        <a:latin typeface="Roboto"/>
                        <a:ea typeface="Roboto"/>
                        <a:cs typeface="Roboto"/>
                      </a:endParaRPr>
                    </a:p>
                    <a:p>
                      <a:pPr indent="457200" algn="ctr">
                        <a:lnSpc>
                          <a:spcPct val="115000"/>
                        </a:lnSpc>
                        <a:spcBef>
                          <a:spcPts val="1000"/>
                        </a:spcBef>
                        <a:spcAft>
                          <a:spcPts val="0"/>
                        </a:spcAft>
                      </a:pPr>
                      <a:r>
                        <a:rPr lang="fr-FR" sz="1600" b="1" dirty="0">
                          <a:solidFill>
                            <a:schemeClr val="tx1"/>
                          </a:solidFill>
                          <a:latin typeface="Arial"/>
                          <a:ea typeface="Arial"/>
                          <a:cs typeface="Roboto"/>
                        </a:rPr>
                        <a:t>Participer de façon constructive à des échanges oraux </a:t>
                      </a:r>
                      <a:endParaRPr lang="fr-FR" sz="1600" dirty="0">
                        <a:solidFill>
                          <a:schemeClr val="tx1"/>
                        </a:solidFill>
                        <a:latin typeface="Roboto"/>
                        <a:ea typeface="Roboto"/>
                        <a:cs typeface="Roboto"/>
                      </a:endParaRPr>
                    </a:p>
                  </a:txBody>
                  <a:tcPr marL="63500" marR="63500" marT="63500" marB="63500"/>
                </a:tc>
                <a:extLst>
                  <a:ext uri="{0D108BD9-81ED-4DB2-BD59-A6C34878D82A}">
                    <a16:rowId xmlns:a16="http://schemas.microsoft.com/office/drawing/2014/main" val="10003"/>
                  </a:ext>
                </a:extLst>
              </a:tr>
              <a:tr h="675409">
                <a:tc>
                  <a:txBody>
                    <a:bodyPr/>
                    <a:lstStyle/>
                    <a:p>
                      <a:pPr indent="457200" algn="l">
                        <a:lnSpc>
                          <a:spcPct val="115000"/>
                        </a:lnSpc>
                        <a:spcBef>
                          <a:spcPts val="1820"/>
                        </a:spcBef>
                        <a:spcAft>
                          <a:spcPts val="0"/>
                        </a:spcAft>
                      </a:pPr>
                      <a:r>
                        <a:rPr lang="fr-FR" sz="1600" b="1" dirty="0">
                          <a:solidFill>
                            <a:schemeClr val="tx1"/>
                          </a:solidFill>
                          <a:latin typeface="Arial"/>
                          <a:ea typeface="Arial"/>
                          <a:cs typeface="Roboto"/>
                        </a:rPr>
                        <a:t>Adopter une attitude critique par rapport à son propos </a:t>
                      </a:r>
                      <a:endParaRPr lang="fr-FR" sz="1600" dirty="0">
                        <a:solidFill>
                          <a:schemeClr val="tx1"/>
                        </a:solidFill>
                        <a:latin typeface="Roboto"/>
                        <a:ea typeface="Roboto"/>
                        <a:cs typeface="Roboto"/>
                      </a:endParaRPr>
                    </a:p>
                  </a:txBody>
                  <a:tcPr marL="63500" marR="63500" marT="63500" marB="63500"/>
                </a:tc>
                <a:tc>
                  <a:txBody>
                    <a:bodyPr/>
                    <a:lstStyle/>
                    <a:p>
                      <a:pPr indent="457200" algn="ctr">
                        <a:lnSpc>
                          <a:spcPct val="115000"/>
                        </a:lnSpc>
                        <a:spcBef>
                          <a:spcPts val="1000"/>
                        </a:spcBef>
                        <a:spcAft>
                          <a:spcPts val="0"/>
                        </a:spcAft>
                      </a:pPr>
                      <a:endParaRPr lang="fr-FR" sz="1600" dirty="0">
                        <a:solidFill>
                          <a:schemeClr val="tx1"/>
                        </a:solidFill>
                        <a:latin typeface="Roboto"/>
                        <a:ea typeface="Roboto"/>
                        <a:cs typeface="Roboto"/>
                      </a:endParaRPr>
                    </a:p>
                    <a:p>
                      <a:pPr indent="457200" algn="ctr">
                        <a:lnSpc>
                          <a:spcPct val="115000"/>
                        </a:lnSpc>
                        <a:spcBef>
                          <a:spcPts val="1000"/>
                        </a:spcBef>
                        <a:spcAft>
                          <a:spcPts val="0"/>
                        </a:spcAft>
                      </a:pPr>
                      <a:r>
                        <a:rPr lang="fr-FR" sz="1600" b="1" dirty="0">
                          <a:solidFill>
                            <a:schemeClr val="tx1"/>
                          </a:solidFill>
                          <a:latin typeface="Arial"/>
                          <a:ea typeface="Arial"/>
                          <a:cs typeface="Roboto"/>
                        </a:rPr>
                        <a:t>Exploiter les ressources expressives et créatives de la parole </a:t>
                      </a:r>
                      <a:endParaRPr lang="fr-FR" sz="1600" dirty="0">
                        <a:solidFill>
                          <a:schemeClr val="tx1"/>
                        </a:solidFill>
                        <a:latin typeface="Roboto"/>
                        <a:ea typeface="Roboto"/>
                        <a:cs typeface="Roboto"/>
                      </a:endParaRPr>
                    </a:p>
                  </a:txBody>
                  <a:tcPr marL="63500" marR="63500" marT="63500" marB="63500"/>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D3.Formation de la personne et du citoyen</a:t>
            </a:r>
            <a:endParaRPr lang="fr-FR" dirty="0"/>
          </a:p>
        </p:txBody>
      </p:sp>
      <p:graphicFrame>
        <p:nvGraphicFramePr>
          <p:cNvPr id="4" name="Espace réservé du contenu 3"/>
          <p:cNvGraphicFramePr>
            <a:graphicFrameLocks noGrp="1"/>
          </p:cNvGraphicFramePr>
          <p:nvPr>
            <p:ph idx="1"/>
          </p:nvPr>
        </p:nvGraphicFramePr>
        <p:xfrm>
          <a:off x="1295400" y="1943099"/>
          <a:ext cx="9601200" cy="2026458"/>
        </p:xfrm>
        <a:graphic>
          <a:graphicData uri="http://schemas.openxmlformats.org/drawingml/2006/table">
            <a:tbl>
              <a:tblPr firstRow="1" bandRow="1">
                <a:tableStyleId>{93296810-A885-4BE3-A3E7-6D5BEEA58F35}</a:tableStyleId>
              </a:tblPr>
              <a:tblGrid>
                <a:gridCol w="48006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675409">
                <a:tc>
                  <a:txBody>
                    <a:bodyPr/>
                    <a:lstStyle/>
                    <a:p>
                      <a:pPr indent="457200" algn="ctr">
                        <a:lnSpc>
                          <a:spcPct val="115000"/>
                        </a:lnSpc>
                        <a:spcBef>
                          <a:spcPts val="1000"/>
                        </a:spcBef>
                        <a:spcAft>
                          <a:spcPts val="0"/>
                        </a:spcAft>
                      </a:pPr>
                      <a:r>
                        <a:rPr lang="fr-FR" sz="1600" b="1" dirty="0">
                          <a:solidFill>
                            <a:schemeClr val="tx1"/>
                          </a:solidFill>
                          <a:latin typeface="Arial"/>
                          <a:ea typeface="Arial"/>
                          <a:cs typeface="Roboto"/>
                        </a:rPr>
                        <a:t>Cycle 3</a:t>
                      </a:r>
                      <a:endParaRPr lang="fr-FR" sz="1600" dirty="0">
                        <a:solidFill>
                          <a:schemeClr val="tx1"/>
                        </a:solidFill>
                        <a:latin typeface="Roboto"/>
                        <a:ea typeface="Roboto"/>
                        <a:cs typeface="Roboto"/>
                      </a:endParaRPr>
                    </a:p>
                  </a:txBody>
                  <a:tcPr marL="63500" marR="63500" marT="63500" marB="63500"/>
                </a:tc>
                <a:tc>
                  <a:txBody>
                    <a:bodyPr/>
                    <a:lstStyle/>
                    <a:p>
                      <a:pPr indent="457200" algn="ctr">
                        <a:lnSpc>
                          <a:spcPct val="115000"/>
                        </a:lnSpc>
                        <a:spcBef>
                          <a:spcPts val="1000"/>
                        </a:spcBef>
                        <a:spcAft>
                          <a:spcPts val="0"/>
                        </a:spcAft>
                      </a:pPr>
                      <a:r>
                        <a:rPr lang="fr-FR" sz="1600" b="1" dirty="0">
                          <a:solidFill>
                            <a:schemeClr val="tx1"/>
                          </a:solidFill>
                          <a:latin typeface="Arial"/>
                          <a:ea typeface="Arial"/>
                          <a:cs typeface="Roboto"/>
                        </a:rPr>
                        <a:t>Cycle 4</a:t>
                      </a:r>
                      <a:endParaRPr lang="fr-FR" sz="1600" dirty="0">
                        <a:solidFill>
                          <a:schemeClr val="tx1"/>
                        </a:solidFill>
                        <a:latin typeface="Roboto"/>
                        <a:ea typeface="Roboto"/>
                        <a:cs typeface="Roboto"/>
                      </a:endParaRPr>
                    </a:p>
                  </a:txBody>
                  <a:tcPr marL="63500" marR="63500" marT="63500" marB="63500"/>
                </a:tc>
                <a:extLst>
                  <a:ext uri="{0D108BD9-81ED-4DB2-BD59-A6C34878D82A}">
                    <a16:rowId xmlns:a16="http://schemas.microsoft.com/office/drawing/2014/main" val="10000"/>
                  </a:ext>
                </a:extLst>
              </a:tr>
              <a:tr h="675409">
                <a:tc>
                  <a:txBody>
                    <a:bodyPr/>
                    <a:lstStyle/>
                    <a:p>
                      <a:r>
                        <a:rPr lang="fr-FR" b="1" dirty="0" smtClean="0"/>
                        <a:t>Exprimer des émotions ressenties.</a:t>
                      </a:r>
                      <a:endParaRPr lang="fr-FR" b="1" dirty="0"/>
                    </a:p>
                  </a:txBody>
                  <a:tcPr marL="63500" marR="63500" marT="63500" marB="63500"/>
                </a:tc>
                <a:tc>
                  <a:txBody>
                    <a:bodyPr/>
                    <a:lstStyle/>
                    <a:p>
                      <a:r>
                        <a:rPr lang="fr-FR" b="1" dirty="0" smtClean="0"/>
                        <a:t>Expliciter les émotions ressenties</a:t>
                      </a:r>
                      <a:endParaRPr lang="fr-FR" b="1" dirty="0"/>
                    </a:p>
                  </a:txBody>
                  <a:tcPr marL="63500" marR="63500" marT="63500" marB="63500"/>
                </a:tc>
                <a:extLst>
                  <a:ext uri="{0D108BD9-81ED-4DB2-BD59-A6C34878D82A}">
                    <a16:rowId xmlns:a16="http://schemas.microsoft.com/office/drawing/2014/main" val="10001"/>
                  </a:ext>
                </a:extLst>
              </a:tr>
              <a:tr h="675409">
                <a:tc>
                  <a:txBody>
                    <a:bodyPr/>
                    <a:lstStyle/>
                    <a:p>
                      <a:r>
                        <a:rPr lang="fr-FR" b="1" dirty="0" smtClean="0"/>
                        <a:t>Formuler une opinion, la confronter à celle d’autrui</a:t>
                      </a:r>
                      <a:r>
                        <a:rPr lang="fr-FR" b="1" baseline="0" dirty="0" smtClean="0"/>
                        <a:t> et la confronter.</a:t>
                      </a:r>
                      <a:endParaRPr lang="fr-FR" b="1" dirty="0"/>
                    </a:p>
                  </a:txBody>
                  <a:tcPr marL="63500" marR="63500" marT="63500" marB="63500"/>
                </a:tc>
                <a:tc>
                  <a:txBody>
                    <a:bodyPr/>
                    <a:lstStyle/>
                    <a:p>
                      <a:r>
                        <a:rPr lang="fr-FR" b="1" dirty="0" smtClean="0"/>
                        <a:t>Formuler une opinion, la</a:t>
                      </a:r>
                      <a:r>
                        <a:rPr lang="fr-FR" b="1" baseline="0" dirty="0" smtClean="0"/>
                        <a:t> confronter à celle d’autrui et la discuter .</a:t>
                      </a:r>
                      <a:endParaRPr lang="fr-FR" b="1" dirty="0"/>
                    </a:p>
                  </a:txBody>
                  <a:tcPr marL="63500" marR="63500" marT="63500" marB="63500"/>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929795"/>
          </a:xfrm>
        </p:spPr>
        <p:txBody>
          <a:bodyPr/>
          <a:lstStyle/>
          <a:p>
            <a:r>
              <a:rPr lang="fr-FR" b="1" dirty="0" smtClean="0"/>
              <a:t>Les nouveaux enjeux de l’oral à l’école </a:t>
            </a:r>
            <a:endParaRPr lang="fr-FR" dirty="0"/>
          </a:p>
        </p:txBody>
      </p:sp>
      <p:sp>
        <p:nvSpPr>
          <p:cNvPr id="3" name="Espace réservé du contenu 2"/>
          <p:cNvSpPr>
            <a:spLocks noGrp="1"/>
          </p:cNvSpPr>
          <p:nvPr>
            <p:ph sz="half" idx="1"/>
          </p:nvPr>
        </p:nvSpPr>
        <p:spPr/>
        <p:txBody>
          <a:bodyPr>
            <a:normAutofit fontScale="77500" lnSpcReduction="20000"/>
          </a:bodyPr>
          <a:lstStyle/>
          <a:p>
            <a:pPr algn="ctr">
              <a:buNone/>
            </a:pPr>
            <a:r>
              <a:rPr lang="fr-FR" b="1" u="sng" dirty="0" smtClean="0"/>
              <a:t>L’Oral du DNB</a:t>
            </a:r>
          </a:p>
          <a:p>
            <a:r>
              <a:rPr lang="fr-FR" dirty="0" smtClean="0"/>
              <a:t>15 min de présentation du sujet choisi</a:t>
            </a:r>
          </a:p>
          <a:p>
            <a:r>
              <a:rPr lang="fr-FR" dirty="0" smtClean="0"/>
              <a:t>Préparation du projet seul ou en</a:t>
            </a:r>
          </a:p>
          <a:p>
            <a:pPr>
              <a:buNone/>
            </a:pPr>
            <a:r>
              <a:rPr lang="fr-FR" dirty="0" smtClean="0"/>
              <a:t>   groupe (EPI, stage, histoire des arts)</a:t>
            </a:r>
          </a:p>
          <a:p>
            <a:r>
              <a:rPr lang="fr-FR" dirty="0" smtClean="0"/>
              <a:t>Présentation personnelle</a:t>
            </a:r>
          </a:p>
          <a:p>
            <a:r>
              <a:rPr lang="fr-FR" dirty="0" smtClean="0"/>
              <a:t>Expression et affirmation de choix,</a:t>
            </a:r>
          </a:p>
          <a:p>
            <a:pPr>
              <a:buNone/>
            </a:pPr>
            <a:r>
              <a:rPr lang="fr-FR" dirty="0" smtClean="0"/>
              <a:t>    argumentation</a:t>
            </a:r>
          </a:p>
          <a:p>
            <a:r>
              <a:rPr lang="fr-FR" dirty="0" smtClean="0"/>
              <a:t>1/8 </a:t>
            </a:r>
            <a:r>
              <a:rPr lang="fr-FR" dirty="0" err="1" smtClean="0"/>
              <a:t>ème</a:t>
            </a:r>
            <a:r>
              <a:rPr lang="fr-FR" dirty="0" smtClean="0"/>
              <a:t> de la note au DNB</a:t>
            </a:r>
            <a:endParaRPr lang="fr-FR" dirty="0"/>
          </a:p>
        </p:txBody>
      </p:sp>
      <p:sp>
        <p:nvSpPr>
          <p:cNvPr id="4" name="Espace réservé du contenu 3"/>
          <p:cNvSpPr>
            <a:spLocks noGrp="1"/>
          </p:cNvSpPr>
          <p:nvPr>
            <p:ph sz="half" idx="2"/>
          </p:nvPr>
        </p:nvSpPr>
        <p:spPr/>
        <p:txBody>
          <a:bodyPr>
            <a:normAutofit fontScale="77500" lnSpcReduction="20000"/>
          </a:bodyPr>
          <a:lstStyle/>
          <a:p>
            <a:pPr algn="ctr">
              <a:buNone/>
            </a:pPr>
            <a:r>
              <a:rPr lang="fr-FR" b="1" u="sng" dirty="0" smtClean="0"/>
              <a:t>Le chef d’</a:t>
            </a:r>
            <a:r>
              <a:rPr lang="fr-FR" b="1" u="sng" dirty="0" err="1" smtClean="0"/>
              <a:t>oeuvre</a:t>
            </a:r>
            <a:r>
              <a:rPr lang="fr-FR" b="1" u="sng" dirty="0" smtClean="0"/>
              <a:t> en LP</a:t>
            </a:r>
          </a:p>
          <a:p>
            <a:r>
              <a:rPr lang="fr-FR" dirty="0" smtClean="0"/>
              <a:t>Temps de valorisation des travaux de l’élève</a:t>
            </a:r>
          </a:p>
          <a:p>
            <a:r>
              <a:rPr lang="fr-FR" dirty="0" smtClean="0"/>
              <a:t> Présentation des réalisations sous</a:t>
            </a:r>
          </a:p>
          <a:p>
            <a:pPr>
              <a:buNone/>
            </a:pPr>
            <a:r>
              <a:rPr lang="fr-FR" dirty="0" smtClean="0"/>
              <a:t>      plusieurs formes ( autres élèves, familles, portes ouvertes…)</a:t>
            </a:r>
          </a:p>
          <a:p>
            <a:r>
              <a:rPr lang="fr-FR" dirty="0" smtClean="0"/>
              <a:t>Travaux de groupe le plus souvent</a:t>
            </a:r>
          </a:p>
          <a:p>
            <a:r>
              <a:rPr lang="fr-FR" dirty="0" smtClean="0"/>
              <a:t>Evaluation de l’explication du projet, des étapes de réalisation</a:t>
            </a:r>
          </a:p>
          <a:p>
            <a:r>
              <a:rPr lang="fr-FR" dirty="0" smtClean="0"/>
              <a:t> Expression de choix et d’avis de l’élève </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3"/>
            <a:ext cx="9601196" cy="609162"/>
          </a:xfrm>
        </p:spPr>
        <p:txBody>
          <a:bodyPr>
            <a:normAutofit fontScale="90000"/>
          </a:bodyPr>
          <a:lstStyle/>
          <a:p>
            <a:r>
              <a:rPr lang="fr-FR" sz="3600" dirty="0" smtClean="0"/>
              <a:t>Le grand oral au Lycée</a:t>
            </a:r>
            <a:endParaRPr lang="fr-FR" sz="3600" dirty="0"/>
          </a:p>
        </p:txBody>
      </p:sp>
      <p:sp>
        <p:nvSpPr>
          <p:cNvPr id="3" name="Espace réservé du contenu 2"/>
          <p:cNvSpPr>
            <a:spLocks noGrp="1"/>
          </p:cNvSpPr>
          <p:nvPr>
            <p:ph idx="1"/>
          </p:nvPr>
        </p:nvSpPr>
        <p:spPr/>
        <p:txBody>
          <a:bodyPr>
            <a:normAutofit/>
          </a:bodyPr>
          <a:lstStyle/>
          <a:p>
            <a:r>
              <a:rPr lang="fr-FR" dirty="0" smtClean="0"/>
              <a:t>Se prépare dès la 1ère à partir d’un enseignement de spécialité</a:t>
            </a:r>
          </a:p>
          <a:p>
            <a:r>
              <a:rPr lang="fr-FR" dirty="0" smtClean="0"/>
              <a:t> 3 étapes : 5 min pour s’engager et convaincre, 10 min pour dialoguer et expliciter, 5 min pour exprimer une pensée à partir d’une question du jury</a:t>
            </a:r>
          </a:p>
          <a:p>
            <a:r>
              <a:rPr lang="fr-FR" dirty="0" smtClean="0"/>
              <a:t> 10 % de la note finale au bac</a:t>
            </a:r>
          </a:p>
          <a:p>
            <a:pPr algn="ctr">
              <a:buNone/>
            </a:pPr>
            <a:endParaRPr lang="fr-FR" b="1"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Ecouter </a:t>
            </a:r>
            <a:endParaRPr lang="fr-FR" b="1" dirty="0"/>
          </a:p>
        </p:txBody>
      </p:sp>
      <p:sp>
        <p:nvSpPr>
          <p:cNvPr id="3" name="Espace réservé du texte 2"/>
          <p:cNvSpPr>
            <a:spLocks noGrp="1"/>
          </p:cNvSpPr>
          <p:nvPr>
            <p:ph type="body" idx="1"/>
          </p:nvPr>
        </p:nvSpPr>
        <p:spPr/>
        <p:txBody>
          <a:bodyPr>
            <a:noAutofit/>
          </a:bodyPr>
          <a:lstStyle/>
          <a:p>
            <a:r>
              <a:rPr lang="fr-FR" sz="3200" dirty="0" smtClean="0"/>
              <a:t>Ou comment s’entendre mieux pour mieux communiquer </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3195</TotalTime>
  <Words>1982</Words>
  <Application>Microsoft Office PowerPoint</Application>
  <PresentationFormat>Grand écran</PresentationFormat>
  <Paragraphs>167</Paragraphs>
  <Slides>24</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24</vt:i4>
      </vt:variant>
    </vt:vector>
  </HeadingPairs>
  <TitlesOfParts>
    <vt:vector size="31" baseType="lpstr">
      <vt:lpstr>Microsoft YaHei</vt:lpstr>
      <vt:lpstr>Arial</vt:lpstr>
      <vt:lpstr>Calibri</vt:lpstr>
      <vt:lpstr>Garamond</vt:lpstr>
      <vt:lpstr>Roboto</vt:lpstr>
      <vt:lpstr>Wingdings</vt:lpstr>
      <vt:lpstr>Organique</vt:lpstr>
      <vt:lpstr>Atelier sur l’acquisition et le développement des compétences langagières</vt:lpstr>
      <vt:lpstr>Déroulement </vt:lpstr>
      <vt:lpstr>Compétence : Définition</vt:lpstr>
      <vt:lpstr>Les compétences orales</vt:lpstr>
      <vt:lpstr>D1.Les langages pour penser et communiquer </vt:lpstr>
      <vt:lpstr>D3.Formation de la personne et du citoyen</vt:lpstr>
      <vt:lpstr>Les nouveaux enjeux de l’oral à l’école </vt:lpstr>
      <vt:lpstr>Le grand oral au Lycée</vt:lpstr>
      <vt:lpstr>Ecouter </vt:lpstr>
      <vt:lpstr>Définir la compétence</vt:lpstr>
      <vt:lpstr>3 dimensions principales de l’écoute au sein de la classe </vt:lpstr>
      <vt:lpstr>Ecouter ,c’est déjà apprendre</vt:lpstr>
      <vt:lpstr>La dimension pédagogique pédagogique du CPE</vt:lpstr>
      <vt:lpstr>Les domaines d’interventions possibles pour les CPE</vt:lpstr>
      <vt:lpstr>Construire une séance pédagogique </vt:lpstr>
      <vt:lpstr> SÉQUENCE :</vt:lpstr>
      <vt:lpstr>SÉANCE : </vt:lpstr>
      <vt:lpstr>OBJECTIFS</vt:lpstr>
      <vt:lpstr>L’objectif général </vt:lpstr>
      <vt:lpstr>Les objectifs intermédiaires </vt:lpstr>
      <vt:lpstr>Les objectifs opérationnels </vt:lpstr>
      <vt:lpstr>Les Incontournables </vt:lpstr>
      <vt:lpstr>Les Questions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nouveaux champs d’intervention du CPE dans la réforme du collège</dc:title>
  <dc:creator>Stéphanie Duclos</dc:creator>
  <cp:lastModifiedBy>Utilisateur Windows</cp:lastModifiedBy>
  <cp:revision>318</cp:revision>
  <dcterms:created xsi:type="dcterms:W3CDTF">2015-07-06T07:32:19Z</dcterms:created>
  <dcterms:modified xsi:type="dcterms:W3CDTF">2021-04-14T15:24:16Z</dcterms:modified>
</cp:coreProperties>
</file>