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9" r:id="rId1"/>
  </p:sldMasterIdLst>
  <p:notesMasterIdLst>
    <p:notesMasterId r:id="rId6"/>
  </p:notesMasterIdLst>
  <p:sldIdLst>
    <p:sldId id="260" r:id="rId2"/>
    <p:sldId id="257" r:id="rId3"/>
    <p:sldId id="256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71" autoAdjust="0"/>
    <p:restoredTop sz="93792" autoAdjust="0"/>
  </p:normalViewPr>
  <p:slideViewPr>
    <p:cSldViewPr snapToGrid="0">
      <p:cViewPr varScale="1">
        <p:scale>
          <a:sx n="79" d="100"/>
          <a:sy n="79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9433B-37BE-4228-8681-68B44FB48B2E}" type="datetimeFigureOut">
              <a:rPr lang="fr-FR" smtClean="0"/>
              <a:pPr/>
              <a:t>27/01/2020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C211A-3768-4326-807E-CFB17F1828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3773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42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83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592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6985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34954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2665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6643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222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403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327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68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555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642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651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438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144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DC25EE-239B-4C5F-AAD1-255A7D5F1EE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421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  <p:sldLayoutId id="2147483961" r:id="rId12"/>
    <p:sldLayoutId id="2147483962" r:id="rId13"/>
    <p:sldLayoutId id="2147483963" r:id="rId14"/>
    <p:sldLayoutId id="2147483964" r:id="rId15"/>
    <p:sldLayoutId id="21474839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roup 154">
            <a:extLst>
              <a:ext uri="{FF2B5EF4-FFF2-40B4-BE49-F238E27FC236}">
                <a16:creationId xmlns:a16="http://schemas.microsoft.com/office/drawing/2014/main" xmlns="" id="{8CD25866-F15D-40A4-AEC5-47C044637A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56" name="Freeform 11">
              <a:extLst>
                <a:ext uri="{FF2B5EF4-FFF2-40B4-BE49-F238E27FC236}">
                  <a16:creationId xmlns:a16="http://schemas.microsoft.com/office/drawing/2014/main" xmlns="" id="{DCB8E995-36E8-40B6-82D4-F52DE2987B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7" name="Freeform 12">
              <a:extLst>
                <a:ext uri="{FF2B5EF4-FFF2-40B4-BE49-F238E27FC236}">
                  <a16:creationId xmlns:a16="http://schemas.microsoft.com/office/drawing/2014/main" xmlns="" id="{DF54AEB5-68B5-46AE-B8F0-EEBE5DFED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8" name="Freeform 13">
              <a:extLst>
                <a:ext uri="{FF2B5EF4-FFF2-40B4-BE49-F238E27FC236}">
                  <a16:creationId xmlns:a16="http://schemas.microsoft.com/office/drawing/2014/main" xmlns="" id="{E3F708CB-F094-4EE7-8AD5-A462F1DF8B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9" name="Freeform 14">
              <a:extLst>
                <a:ext uri="{FF2B5EF4-FFF2-40B4-BE49-F238E27FC236}">
                  <a16:creationId xmlns:a16="http://schemas.microsoft.com/office/drawing/2014/main" xmlns="" id="{ECFCFB22-E8B5-4FAC-A354-E7E0CE6F2B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0" name="Freeform 15">
              <a:extLst>
                <a:ext uri="{FF2B5EF4-FFF2-40B4-BE49-F238E27FC236}">
                  <a16:creationId xmlns:a16="http://schemas.microsoft.com/office/drawing/2014/main" xmlns="" id="{ED1DB3B4-A6DC-476F-986E-DF361EE842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1" name="Freeform 16">
              <a:extLst>
                <a:ext uri="{FF2B5EF4-FFF2-40B4-BE49-F238E27FC236}">
                  <a16:creationId xmlns:a16="http://schemas.microsoft.com/office/drawing/2014/main" xmlns="" id="{4EE13DFA-3489-4DE6-9154-34D9CB4005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2" name="Freeform 17">
              <a:extLst>
                <a:ext uri="{FF2B5EF4-FFF2-40B4-BE49-F238E27FC236}">
                  <a16:creationId xmlns:a16="http://schemas.microsoft.com/office/drawing/2014/main" xmlns="" id="{5CD12D51-F9A8-4CC9-B9C9-206EAFD8C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3" name="Freeform 18">
              <a:extLst>
                <a:ext uri="{FF2B5EF4-FFF2-40B4-BE49-F238E27FC236}">
                  <a16:creationId xmlns:a16="http://schemas.microsoft.com/office/drawing/2014/main" xmlns="" id="{266B326C-1178-40F9-A265-6067D363B4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4" name="Freeform 19">
              <a:extLst>
                <a:ext uri="{FF2B5EF4-FFF2-40B4-BE49-F238E27FC236}">
                  <a16:creationId xmlns:a16="http://schemas.microsoft.com/office/drawing/2014/main" xmlns="" id="{12F3B319-F00B-4755-BC54-95511E21DB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5" name="Freeform 20">
              <a:extLst>
                <a:ext uri="{FF2B5EF4-FFF2-40B4-BE49-F238E27FC236}">
                  <a16:creationId xmlns:a16="http://schemas.microsoft.com/office/drawing/2014/main" xmlns="" id="{3079D7BD-8A3F-47F6-8407-D9DA96FF35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6" name="Freeform 21">
              <a:extLst>
                <a:ext uri="{FF2B5EF4-FFF2-40B4-BE49-F238E27FC236}">
                  <a16:creationId xmlns:a16="http://schemas.microsoft.com/office/drawing/2014/main" xmlns="" id="{1F97C31C-8585-43FB-924B-8ADD651233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7" name="Freeform 22">
              <a:extLst>
                <a:ext uri="{FF2B5EF4-FFF2-40B4-BE49-F238E27FC236}">
                  <a16:creationId xmlns:a16="http://schemas.microsoft.com/office/drawing/2014/main" xmlns="" id="{A33E1C89-7E74-49BF-A5D1-9A352ED03E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08" name="Group 168">
            <a:extLst>
              <a:ext uri="{FF2B5EF4-FFF2-40B4-BE49-F238E27FC236}">
                <a16:creationId xmlns:a16="http://schemas.microsoft.com/office/drawing/2014/main" xmlns="" id="{0C4A17ED-96AA-44A6-A050-E1A7A1CDD9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70" name="Freeform 27">
              <a:extLst>
                <a:ext uri="{FF2B5EF4-FFF2-40B4-BE49-F238E27FC236}">
                  <a16:creationId xmlns:a16="http://schemas.microsoft.com/office/drawing/2014/main" xmlns="" id="{FBB2A87E-3E24-4A6F-9FD8-0F1436D4D3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1" name="Freeform 28">
              <a:extLst>
                <a:ext uri="{FF2B5EF4-FFF2-40B4-BE49-F238E27FC236}">
                  <a16:creationId xmlns:a16="http://schemas.microsoft.com/office/drawing/2014/main" xmlns="" id="{257F945B-2AA3-4328-BFF5-20DE64011B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2" name="Freeform 29">
              <a:extLst>
                <a:ext uri="{FF2B5EF4-FFF2-40B4-BE49-F238E27FC236}">
                  <a16:creationId xmlns:a16="http://schemas.microsoft.com/office/drawing/2014/main" xmlns="" id="{E1A7230F-6A6F-403C-9D83-7176E28525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3" name="Freeform 30">
              <a:extLst>
                <a:ext uri="{FF2B5EF4-FFF2-40B4-BE49-F238E27FC236}">
                  <a16:creationId xmlns:a16="http://schemas.microsoft.com/office/drawing/2014/main" xmlns="" id="{E33E315A-9CB0-460E-A8B7-0A064BBFA0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4" name="Freeform 31">
              <a:extLst>
                <a:ext uri="{FF2B5EF4-FFF2-40B4-BE49-F238E27FC236}">
                  <a16:creationId xmlns:a16="http://schemas.microsoft.com/office/drawing/2014/main" xmlns="" id="{22CAAD33-CFAD-4E61-82AE-0C6F838530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5" name="Freeform 32">
              <a:extLst>
                <a:ext uri="{FF2B5EF4-FFF2-40B4-BE49-F238E27FC236}">
                  <a16:creationId xmlns:a16="http://schemas.microsoft.com/office/drawing/2014/main" xmlns="" id="{1A20E13C-2540-4000-A13B-8F781100E3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6" name="Freeform 33">
              <a:extLst>
                <a:ext uri="{FF2B5EF4-FFF2-40B4-BE49-F238E27FC236}">
                  <a16:creationId xmlns:a16="http://schemas.microsoft.com/office/drawing/2014/main" xmlns="" id="{51EF0A01-E03D-448B-B12E-D5BFC6D0D2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7" name="Freeform 34">
              <a:extLst>
                <a:ext uri="{FF2B5EF4-FFF2-40B4-BE49-F238E27FC236}">
                  <a16:creationId xmlns:a16="http://schemas.microsoft.com/office/drawing/2014/main" xmlns="" id="{58286A03-168E-477B-8876-2C53E4950D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8" name="Freeform 35">
              <a:extLst>
                <a:ext uri="{FF2B5EF4-FFF2-40B4-BE49-F238E27FC236}">
                  <a16:creationId xmlns:a16="http://schemas.microsoft.com/office/drawing/2014/main" xmlns="" id="{3DFFC705-1899-4E4C-AE76-F85BAF2F66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9" name="Freeform 36">
              <a:extLst>
                <a:ext uri="{FF2B5EF4-FFF2-40B4-BE49-F238E27FC236}">
                  <a16:creationId xmlns:a16="http://schemas.microsoft.com/office/drawing/2014/main" xmlns="" id="{01C9598D-BDF6-4A24-83B6-4DCA4D1349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0" name="Freeform 37">
              <a:extLst>
                <a:ext uri="{FF2B5EF4-FFF2-40B4-BE49-F238E27FC236}">
                  <a16:creationId xmlns:a16="http://schemas.microsoft.com/office/drawing/2014/main" xmlns="" id="{950C8213-67CD-4DEF-AA44-8BB3101392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1" name="Freeform 38">
              <a:extLst>
                <a:ext uri="{FF2B5EF4-FFF2-40B4-BE49-F238E27FC236}">
                  <a16:creationId xmlns:a16="http://schemas.microsoft.com/office/drawing/2014/main" xmlns="" id="{2016FE1D-E3EB-4CF6-809B-159872CC7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09" name="Rectangle 182">
            <a:extLst>
              <a:ext uri="{FF2B5EF4-FFF2-40B4-BE49-F238E27FC236}">
                <a16:creationId xmlns:a16="http://schemas.microsoft.com/office/drawing/2014/main" xmlns="" id="{CE6C63DC-BAE4-42B6-8FDF-F6467C2D2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0" name="Freeform 6">
            <a:extLst>
              <a:ext uri="{FF2B5EF4-FFF2-40B4-BE49-F238E27FC236}">
                <a16:creationId xmlns:a16="http://schemas.microsoft.com/office/drawing/2014/main" xmlns="" id="{5BD23F8E-2E78-4C84-8EFB-FE6C8ACB7F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211" name="Rectangle 186">
            <a:extLst>
              <a:ext uri="{FF2B5EF4-FFF2-40B4-BE49-F238E27FC236}">
                <a16:creationId xmlns:a16="http://schemas.microsoft.com/office/drawing/2014/main" xmlns="" id="{57ABABA7-0420-4200-9B65-1C1967CE93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2" name="Group 188">
            <a:extLst>
              <a:ext uri="{FF2B5EF4-FFF2-40B4-BE49-F238E27FC236}">
                <a16:creationId xmlns:a16="http://schemas.microsoft.com/office/drawing/2014/main" xmlns="" id="{7A03E380-9CD1-4ABA-A763-9F9D252B89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90" name="Freeform 11">
              <a:extLst>
                <a:ext uri="{FF2B5EF4-FFF2-40B4-BE49-F238E27FC236}">
                  <a16:creationId xmlns:a16="http://schemas.microsoft.com/office/drawing/2014/main" xmlns="" id="{66E01B84-4C2B-4DE5-90C8-9C4001A75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3" name="Freeform 12">
              <a:extLst>
                <a:ext uri="{FF2B5EF4-FFF2-40B4-BE49-F238E27FC236}">
                  <a16:creationId xmlns:a16="http://schemas.microsoft.com/office/drawing/2014/main" xmlns="" id="{64CE5A7A-D5C5-4FE5-860C-0B5748FDEE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2" name="Freeform 13">
              <a:extLst>
                <a:ext uri="{FF2B5EF4-FFF2-40B4-BE49-F238E27FC236}">
                  <a16:creationId xmlns:a16="http://schemas.microsoft.com/office/drawing/2014/main" xmlns="" id="{016A7D2A-6EEA-47B8-A763-7D82E41B3C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3" name="Freeform 14">
              <a:extLst>
                <a:ext uri="{FF2B5EF4-FFF2-40B4-BE49-F238E27FC236}">
                  <a16:creationId xmlns:a16="http://schemas.microsoft.com/office/drawing/2014/main" xmlns="" id="{E758F6E7-6DEC-48D0-ACB1-E5E26B13E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4" name="Freeform 15">
              <a:extLst>
                <a:ext uri="{FF2B5EF4-FFF2-40B4-BE49-F238E27FC236}">
                  <a16:creationId xmlns:a16="http://schemas.microsoft.com/office/drawing/2014/main" xmlns="" id="{B56657FF-C027-42E7-859B-902929B6FA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5" name="Freeform 16">
              <a:extLst>
                <a:ext uri="{FF2B5EF4-FFF2-40B4-BE49-F238E27FC236}">
                  <a16:creationId xmlns:a16="http://schemas.microsoft.com/office/drawing/2014/main" xmlns="" id="{79047F2A-5978-46C6-B3A2-54AAC2136B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6" name="Freeform 17">
              <a:extLst>
                <a:ext uri="{FF2B5EF4-FFF2-40B4-BE49-F238E27FC236}">
                  <a16:creationId xmlns:a16="http://schemas.microsoft.com/office/drawing/2014/main" xmlns="" id="{F3BE8FD1-0A72-4640-AC7A-2E057273F8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7" name="Freeform 18">
              <a:extLst>
                <a:ext uri="{FF2B5EF4-FFF2-40B4-BE49-F238E27FC236}">
                  <a16:creationId xmlns:a16="http://schemas.microsoft.com/office/drawing/2014/main" xmlns="" id="{752FC782-A372-4D11-B20D-958955E564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8" name="Freeform 19">
              <a:extLst>
                <a:ext uri="{FF2B5EF4-FFF2-40B4-BE49-F238E27FC236}">
                  <a16:creationId xmlns:a16="http://schemas.microsoft.com/office/drawing/2014/main" xmlns="" id="{AA00B2F1-BEE2-444A-8249-C8E3212CA1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9" name="Freeform 20">
              <a:extLst>
                <a:ext uri="{FF2B5EF4-FFF2-40B4-BE49-F238E27FC236}">
                  <a16:creationId xmlns:a16="http://schemas.microsoft.com/office/drawing/2014/main" xmlns="" id="{E7F5747E-514B-4CF7-B6B0-DAD7149097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0" name="Freeform 21">
              <a:extLst>
                <a:ext uri="{FF2B5EF4-FFF2-40B4-BE49-F238E27FC236}">
                  <a16:creationId xmlns:a16="http://schemas.microsoft.com/office/drawing/2014/main" xmlns="" id="{931614BB-1593-40ED-8113-2BD1187055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1" name="Freeform 22">
              <a:extLst>
                <a:ext uri="{FF2B5EF4-FFF2-40B4-BE49-F238E27FC236}">
                  <a16:creationId xmlns:a16="http://schemas.microsoft.com/office/drawing/2014/main" xmlns="" id="{2691871F-F15C-4E19-BC9C-78E5748D74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03" name="Freeform 6">
            <a:extLst>
              <a:ext uri="{FF2B5EF4-FFF2-40B4-BE49-F238E27FC236}">
                <a16:creationId xmlns:a16="http://schemas.microsoft.com/office/drawing/2014/main" xmlns="" id="{8576F020-8157-45CE-B1D9-6FA47AFEB4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2602994E-0BEF-4BD8-9DCF-59CD9304E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215" y="1318590"/>
            <a:ext cx="5102159" cy="422082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600" b="1" dirty="0">
                <a:solidFill>
                  <a:srgbClr val="FFFFFF"/>
                </a:solidFill>
              </a:rPr>
              <a:t>Formation territoriale CPE</a:t>
            </a:r>
            <a:br>
              <a:rPr lang="en-US" sz="2600" b="1" dirty="0">
                <a:solidFill>
                  <a:srgbClr val="FFFFFF"/>
                </a:solidFill>
              </a:rPr>
            </a:br>
            <a:r>
              <a:rPr lang="en-US" sz="2600" b="1" dirty="0">
                <a:solidFill>
                  <a:srgbClr val="FFFFFF"/>
                </a:solidFill>
              </a:rPr>
              <a:t/>
            </a:r>
            <a:br>
              <a:rPr lang="en-US" sz="2600" b="1" dirty="0">
                <a:solidFill>
                  <a:srgbClr val="FFFFFF"/>
                </a:solidFill>
              </a:rPr>
            </a:br>
            <a:r>
              <a:rPr lang="en-US" sz="2600" b="1" dirty="0" smtClean="0">
                <a:solidFill>
                  <a:srgbClr val="FFFFFF"/>
                </a:solidFill>
              </a:rPr>
              <a:t>Mardi </a:t>
            </a:r>
            <a:r>
              <a:rPr lang="en-US" sz="2600" b="1" dirty="0">
                <a:solidFill>
                  <a:srgbClr val="FFFFFF"/>
                </a:solidFill>
              </a:rPr>
              <a:t>28 Janvier 2020</a:t>
            </a:r>
            <a:br>
              <a:rPr lang="en-US" sz="2600" b="1" dirty="0">
                <a:solidFill>
                  <a:srgbClr val="FFFFFF"/>
                </a:solidFill>
              </a:rPr>
            </a:br>
            <a:r>
              <a:rPr lang="en-US" sz="2600" b="1" dirty="0">
                <a:solidFill>
                  <a:srgbClr val="FFFFFF"/>
                </a:solidFill>
              </a:rPr>
              <a:t/>
            </a:r>
            <a:br>
              <a:rPr lang="en-US" sz="2600" b="1" dirty="0">
                <a:solidFill>
                  <a:srgbClr val="FFFFFF"/>
                </a:solidFill>
              </a:rPr>
            </a:br>
            <a:r>
              <a:rPr lang="en-US" sz="2600" b="1" dirty="0" smtClean="0">
                <a:solidFill>
                  <a:srgbClr val="FFFFFF"/>
                </a:solidFill>
              </a:rPr>
              <a:t>M</a:t>
            </a:r>
            <a:r>
              <a:rPr lang="en-US" sz="2600" b="1" dirty="0" smtClean="0">
                <a:solidFill>
                  <a:srgbClr val="FFFFFF"/>
                </a:solidFill>
              </a:rPr>
              <a:t>me </a:t>
            </a:r>
            <a:r>
              <a:rPr lang="en-US" sz="2600" b="1" dirty="0" err="1" smtClean="0">
                <a:solidFill>
                  <a:srgbClr val="FFFFFF"/>
                </a:solidFill>
              </a:rPr>
              <a:t>Ficat</a:t>
            </a:r>
            <a:r>
              <a:rPr lang="en-US" sz="2600" b="1" dirty="0" smtClean="0">
                <a:solidFill>
                  <a:srgbClr val="FFFFFF"/>
                </a:solidFill>
              </a:rPr>
              <a:t>, </a:t>
            </a:r>
            <a:r>
              <a:rPr lang="en-US" sz="2600" b="1" dirty="0">
                <a:solidFill>
                  <a:srgbClr val="FFFFFF"/>
                </a:solidFill>
              </a:rPr>
              <a:t>IA-IPR EVS</a:t>
            </a:r>
            <a:br>
              <a:rPr lang="en-US" sz="2600" b="1" dirty="0">
                <a:solidFill>
                  <a:srgbClr val="FFFFFF"/>
                </a:solidFill>
              </a:rPr>
            </a:br>
            <a:r>
              <a:rPr lang="en-US" sz="2600" b="1" dirty="0" smtClean="0">
                <a:solidFill>
                  <a:srgbClr val="FFFFFF"/>
                </a:solidFill>
              </a:rPr>
              <a:t>Mme </a:t>
            </a:r>
            <a:r>
              <a:rPr lang="en-US" sz="2600" b="1" dirty="0" err="1" smtClean="0">
                <a:solidFill>
                  <a:srgbClr val="FFFFFF"/>
                </a:solidFill>
              </a:rPr>
              <a:t>Roumegoux</a:t>
            </a:r>
            <a:r>
              <a:rPr lang="en-US" sz="2600" b="1" dirty="0" smtClean="0">
                <a:solidFill>
                  <a:srgbClr val="FFFFFF"/>
                </a:solidFill>
              </a:rPr>
              <a:t> CPE</a:t>
            </a:r>
            <a:r>
              <a:rPr lang="en-US" sz="2600" b="1" dirty="0">
                <a:solidFill>
                  <a:srgbClr val="FFFFFF"/>
                </a:solidFill>
              </a:rPr>
              <a:t/>
            </a:r>
            <a:br>
              <a:rPr lang="en-US" sz="2600" b="1" dirty="0">
                <a:solidFill>
                  <a:srgbClr val="FFFFFF"/>
                </a:solidFill>
              </a:rPr>
            </a:br>
            <a:r>
              <a:rPr lang="en-US" sz="2600" b="1" dirty="0">
                <a:solidFill>
                  <a:srgbClr val="FFFFFF"/>
                </a:solidFill>
              </a:rPr>
              <a:t>Mme </a:t>
            </a:r>
            <a:r>
              <a:rPr lang="en-US" sz="2600" b="1" dirty="0" err="1" smtClean="0">
                <a:solidFill>
                  <a:srgbClr val="FFFFFF"/>
                </a:solidFill>
              </a:rPr>
              <a:t>Nedjari</a:t>
            </a:r>
            <a:r>
              <a:rPr lang="en-US" sz="2600" b="1" dirty="0" smtClean="0">
                <a:solidFill>
                  <a:srgbClr val="FFFFFF"/>
                </a:solidFill>
              </a:rPr>
              <a:t> Nadia CPE</a:t>
            </a:r>
            <a:r>
              <a:rPr lang="en-US" sz="2600" b="1" dirty="0">
                <a:solidFill>
                  <a:srgbClr val="FFFFFF"/>
                </a:solidFill>
              </a:rPr>
              <a:t/>
            </a:r>
            <a:br>
              <a:rPr lang="en-US" sz="2600" b="1" dirty="0">
                <a:solidFill>
                  <a:srgbClr val="FFFFFF"/>
                </a:solidFill>
              </a:rPr>
            </a:br>
            <a:r>
              <a:rPr lang="en-US" sz="2600" b="1" dirty="0">
                <a:solidFill>
                  <a:srgbClr val="FFFFFF"/>
                </a:solidFill>
              </a:rPr>
              <a:t>Mme </a:t>
            </a:r>
            <a:r>
              <a:rPr lang="en-US" sz="2600" b="1" dirty="0" err="1" smtClean="0">
                <a:solidFill>
                  <a:srgbClr val="FFFFFF"/>
                </a:solidFill>
              </a:rPr>
              <a:t>Savary</a:t>
            </a:r>
            <a:r>
              <a:rPr lang="en-US" sz="2600" b="1" dirty="0" smtClean="0">
                <a:solidFill>
                  <a:srgbClr val="FFFFFF"/>
                </a:solidFill>
              </a:rPr>
              <a:t> Peggy CPE</a:t>
            </a:r>
            <a:r>
              <a:rPr lang="en-US" sz="2600" b="1" dirty="0">
                <a:solidFill>
                  <a:srgbClr val="FFFFFF"/>
                </a:solidFill>
              </a:rPr>
              <a:t/>
            </a:r>
            <a:br>
              <a:rPr lang="en-US" sz="2600" b="1" dirty="0">
                <a:solidFill>
                  <a:srgbClr val="FFFFFF"/>
                </a:solidFill>
              </a:rPr>
            </a:br>
            <a:r>
              <a:rPr lang="en-US" sz="2600" b="1" dirty="0">
                <a:solidFill>
                  <a:srgbClr val="FFFFFF"/>
                </a:solidFill>
              </a:rPr>
              <a:t>Mme </a:t>
            </a:r>
            <a:r>
              <a:rPr lang="en-US" sz="2600" b="1" dirty="0" err="1" smtClean="0">
                <a:solidFill>
                  <a:srgbClr val="FFFFFF"/>
                </a:solidFill>
              </a:rPr>
              <a:t>Sabier</a:t>
            </a:r>
            <a:r>
              <a:rPr lang="en-US" sz="2600" b="1" dirty="0" smtClean="0">
                <a:solidFill>
                  <a:srgbClr val="FFFFFF"/>
                </a:solidFill>
              </a:rPr>
              <a:t> </a:t>
            </a:r>
            <a:r>
              <a:rPr lang="en-US" sz="2600" b="1" dirty="0" err="1" smtClean="0">
                <a:solidFill>
                  <a:srgbClr val="FFFFFF"/>
                </a:solidFill>
              </a:rPr>
              <a:t>Delphine</a:t>
            </a:r>
            <a:r>
              <a:rPr lang="en-US" sz="2600" b="1" dirty="0" smtClean="0">
                <a:solidFill>
                  <a:srgbClr val="FFFFFF"/>
                </a:solidFill>
              </a:rPr>
              <a:t> </a:t>
            </a:r>
            <a:r>
              <a:rPr lang="en-US" sz="2600" b="1" dirty="0" err="1" smtClean="0">
                <a:solidFill>
                  <a:srgbClr val="FFFFFF"/>
                </a:solidFill>
              </a:rPr>
              <a:t>enseignante</a:t>
            </a:r>
            <a:r>
              <a:rPr lang="en-US" sz="2600" b="1" dirty="0" smtClean="0">
                <a:solidFill>
                  <a:srgbClr val="FFFFFF"/>
                </a:solidFill>
              </a:rPr>
              <a:t/>
            </a:r>
            <a:br>
              <a:rPr lang="en-US" sz="2600" b="1" dirty="0" smtClean="0">
                <a:solidFill>
                  <a:srgbClr val="FFFFFF"/>
                </a:solidFill>
              </a:rPr>
            </a:br>
            <a:r>
              <a:rPr lang="en-US" sz="2600" b="1" dirty="0" err="1" smtClean="0">
                <a:solidFill>
                  <a:srgbClr val="FFFFFF"/>
                </a:solidFill>
              </a:rPr>
              <a:t>Mr</a:t>
            </a:r>
            <a:r>
              <a:rPr lang="en-US" sz="2600" b="1" dirty="0" smtClean="0">
                <a:solidFill>
                  <a:srgbClr val="FFFFFF"/>
                </a:solidFill>
              </a:rPr>
              <a:t> </a:t>
            </a:r>
            <a:r>
              <a:rPr lang="en-US" sz="2600" b="1" dirty="0" err="1" smtClean="0">
                <a:solidFill>
                  <a:srgbClr val="FFFFFF"/>
                </a:solidFill>
              </a:rPr>
              <a:t>Guendouzi</a:t>
            </a:r>
            <a:r>
              <a:rPr lang="en-US" sz="2600" b="1" dirty="0" smtClean="0">
                <a:solidFill>
                  <a:srgbClr val="FFFFFF"/>
                </a:solidFill>
              </a:rPr>
              <a:t> </a:t>
            </a:r>
            <a:r>
              <a:rPr lang="en-US" sz="2600" b="1" dirty="0" err="1" smtClean="0">
                <a:solidFill>
                  <a:srgbClr val="FFFFFF"/>
                </a:solidFill>
              </a:rPr>
              <a:t>Amar</a:t>
            </a:r>
            <a:r>
              <a:rPr lang="en-US" sz="2600" b="1" dirty="0" smtClean="0">
                <a:solidFill>
                  <a:srgbClr val="FFFFFF"/>
                </a:solidFill>
              </a:rPr>
              <a:t> </a:t>
            </a:r>
            <a:r>
              <a:rPr lang="en-US" sz="2600" b="1" dirty="0" err="1" smtClean="0">
                <a:solidFill>
                  <a:srgbClr val="FFFFFF"/>
                </a:solidFill>
              </a:rPr>
              <a:t>enseignant</a:t>
            </a:r>
            <a:r>
              <a:rPr lang="en-US" sz="2600" b="1" dirty="0" smtClean="0">
                <a:solidFill>
                  <a:srgbClr val="FFFFFF"/>
                </a:solidFill>
              </a:rPr>
              <a:t/>
            </a:r>
            <a:br>
              <a:rPr lang="en-US" sz="2600" b="1" dirty="0" smtClean="0">
                <a:solidFill>
                  <a:srgbClr val="FFFFFF"/>
                </a:solidFill>
              </a:rPr>
            </a:br>
            <a:r>
              <a:rPr lang="en-US" sz="2600" b="1" dirty="0" err="1" smtClean="0">
                <a:solidFill>
                  <a:srgbClr val="FFFFFF"/>
                </a:solidFill>
              </a:rPr>
              <a:t>Mr</a:t>
            </a:r>
            <a:r>
              <a:rPr lang="en-US" sz="2600" b="1" dirty="0" smtClean="0">
                <a:solidFill>
                  <a:srgbClr val="FFFFFF"/>
                </a:solidFill>
              </a:rPr>
              <a:t> </a:t>
            </a:r>
            <a:r>
              <a:rPr lang="en-US" sz="2600" b="1" dirty="0" err="1" smtClean="0">
                <a:solidFill>
                  <a:srgbClr val="FFFFFF"/>
                </a:solidFill>
              </a:rPr>
              <a:t>Barrat</a:t>
            </a:r>
            <a:r>
              <a:rPr lang="en-US" sz="2600" b="1" dirty="0" smtClean="0">
                <a:solidFill>
                  <a:srgbClr val="FFFFFF"/>
                </a:solidFill>
              </a:rPr>
              <a:t> Benoit  CPE</a:t>
            </a:r>
            <a:endParaRPr lang="en-US" sz="2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28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61">
            <a:extLst>
              <a:ext uri="{FF2B5EF4-FFF2-40B4-BE49-F238E27FC236}">
                <a16:creationId xmlns:a16="http://schemas.microsoft.com/office/drawing/2014/main" xmlns="" id="{8CD25866-F15D-40A4-AEC5-47C044637A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63" name="Freeform 11">
              <a:extLst>
                <a:ext uri="{FF2B5EF4-FFF2-40B4-BE49-F238E27FC236}">
                  <a16:creationId xmlns:a16="http://schemas.microsoft.com/office/drawing/2014/main" xmlns="" id="{DCB8E995-36E8-40B6-82D4-F52DE2987B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4" name="Freeform 12">
              <a:extLst>
                <a:ext uri="{FF2B5EF4-FFF2-40B4-BE49-F238E27FC236}">
                  <a16:creationId xmlns:a16="http://schemas.microsoft.com/office/drawing/2014/main" xmlns="" id="{DF54AEB5-68B5-46AE-B8F0-EEBE5DFED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5" name="Freeform 13">
              <a:extLst>
                <a:ext uri="{FF2B5EF4-FFF2-40B4-BE49-F238E27FC236}">
                  <a16:creationId xmlns:a16="http://schemas.microsoft.com/office/drawing/2014/main" xmlns="" id="{E3F708CB-F094-4EE7-8AD5-A462F1DF8B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6" name="Freeform 14">
              <a:extLst>
                <a:ext uri="{FF2B5EF4-FFF2-40B4-BE49-F238E27FC236}">
                  <a16:creationId xmlns:a16="http://schemas.microsoft.com/office/drawing/2014/main" xmlns="" id="{ECFCFB22-E8B5-4FAC-A354-E7E0CE6F2B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7" name="Freeform 15">
              <a:extLst>
                <a:ext uri="{FF2B5EF4-FFF2-40B4-BE49-F238E27FC236}">
                  <a16:creationId xmlns:a16="http://schemas.microsoft.com/office/drawing/2014/main" xmlns="" id="{ED1DB3B4-A6DC-476F-986E-DF361EE842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8" name="Freeform 16">
              <a:extLst>
                <a:ext uri="{FF2B5EF4-FFF2-40B4-BE49-F238E27FC236}">
                  <a16:creationId xmlns:a16="http://schemas.microsoft.com/office/drawing/2014/main" xmlns="" id="{4EE13DFA-3489-4DE6-9154-34D9CB4005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69" name="Freeform 17">
              <a:extLst>
                <a:ext uri="{FF2B5EF4-FFF2-40B4-BE49-F238E27FC236}">
                  <a16:creationId xmlns:a16="http://schemas.microsoft.com/office/drawing/2014/main" xmlns="" id="{5CD12D51-F9A8-4CC9-B9C9-206EAFD8C1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0" name="Freeform 18">
              <a:extLst>
                <a:ext uri="{FF2B5EF4-FFF2-40B4-BE49-F238E27FC236}">
                  <a16:creationId xmlns:a16="http://schemas.microsoft.com/office/drawing/2014/main" xmlns="" id="{266B326C-1178-40F9-A265-6067D363B4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1" name="Freeform 19">
              <a:extLst>
                <a:ext uri="{FF2B5EF4-FFF2-40B4-BE49-F238E27FC236}">
                  <a16:creationId xmlns:a16="http://schemas.microsoft.com/office/drawing/2014/main" xmlns="" id="{12F3B319-F00B-4755-BC54-95511E21DB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2" name="Freeform 20">
              <a:extLst>
                <a:ext uri="{FF2B5EF4-FFF2-40B4-BE49-F238E27FC236}">
                  <a16:creationId xmlns:a16="http://schemas.microsoft.com/office/drawing/2014/main" xmlns="" id="{3079D7BD-8A3F-47F6-8407-D9DA96FF35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3" name="Freeform 21">
              <a:extLst>
                <a:ext uri="{FF2B5EF4-FFF2-40B4-BE49-F238E27FC236}">
                  <a16:creationId xmlns:a16="http://schemas.microsoft.com/office/drawing/2014/main" xmlns="" id="{1F97C31C-8585-43FB-924B-8ADD651233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4" name="Freeform 22">
              <a:extLst>
                <a:ext uri="{FF2B5EF4-FFF2-40B4-BE49-F238E27FC236}">
                  <a16:creationId xmlns:a16="http://schemas.microsoft.com/office/drawing/2014/main" xmlns="" id="{A33E1C89-7E74-49BF-A5D1-9A352ED03E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xmlns="" id="{0C4A17ED-96AA-44A6-A050-E1A7A1CDD9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77" name="Freeform 27">
              <a:extLst>
                <a:ext uri="{FF2B5EF4-FFF2-40B4-BE49-F238E27FC236}">
                  <a16:creationId xmlns:a16="http://schemas.microsoft.com/office/drawing/2014/main" xmlns="" id="{FBB2A87E-3E24-4A6F-9FD8-0F1436D4D3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8" name="Freeform 28">
              <a:extLst>
                <a:ext uri="{FF2B5EF4-FFF2-40B4-BE49-F238E27FC236}">
                  <a16:creationId xmlns:a16="http://schemas.microsoft.com/office/drawing/2014/main" xmlns="" id="{257F945B-2AA3-4328-BFF5-20DE64011B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9" name="Freeform 29">
              <a:extLst>
                <a:ext uri="{FF2B5EF4-FFF2-40B4-BE49-F238E27FC236}">
                  <a16:creationId xmlns:a16="http://schemas.microsoft.com/office/drawing/2014/main" xmlns="" id="{E1A7230F-6A6F-403C-9D83-7176E28525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0" name="Freeform 30">
              <a:extLst>
                <a:ext uri="{FF2B5EF4-FFF2-40B4-BE49-F238E27FC236}">
                  <a16:creationId xmlns:a16="http://schemas.microsoft.com/office/drawing/2014/main" xmlns="" id="{E33E315A-9CB0-460E-A8B7-0A064BBFA0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1" name="Freeform 31">
              <a:extLst>
                <a:ext uri="{FF2B5EF4-FFF2-40B4-BE49-F238E27FC236}">
                  <a16:creationId xmlns:a16="http://schemas.microsoft.com/office/drawing/2014/main" xmlns="" id="{22CAAD33-CFAD-4E61-82AE-0C6F838530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2" name="Freeform 32">
              <a:extLst>
                <a:ext uri="{FF2B5EF4-FFF2-40B4-BE49-F238E27FC236}">
                  <a16:creationId xmlns:a16="http://schemas.microsoft.com/office/drawing/2014/main" xmlns="" id="{1A20E13C-2540-4000-A13B-8F781100E3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3" name="Freeform 33">
              <a:extLst>
                <a:ext uri="{FF2B5EF4-FFF2-40B4-BE49-F238E27FC236}">
                  <a16:creationId xmlns:a16="http://schemas.microsoft.com/office/drawing/2014/main" xmlns="" id="{51EF0A01-E03D-448B-B12E-D5BFC6D0D22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4" name="Freeform 34">
              <a:extLst>
                <a:ext uri="{FF2B5EF4-FFF2-40B4-BE49-F238E27FC236}">
                  <a16:creationId xmlns:a16="http://schemas.microsoft.com/office/drawing/2014/main" xmlns="" id="{58286A03-168E-477B-8876-2C53E4950D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5" name="Freeform 35">
              <a:extLst>
                <a:ext uri="{FF2B5EF4-FFF2-40B4-BE49-F238E27FC236}">
                  <a16:creationId xmlns:a16="http://schemas.microsoft.com/office/drawing/2014/main" xmlns="" id="{3DFFC705-1899-4E4C-AE76-F85BAF2F66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6" name="Freeform 36">
              <a:extLst>
                <a:ext uri="{FF2B5EF4-FFF2-40B4-BE49-F238E27FC236}">
                  <a16:creationId xmlns:a16="http://schemas.microsoft.com/office/drawing/2014/main" xmlns="" id="{01C9598D-BDF6-4A24-83B6-4DCA4D1349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7" name="Freeform 37">
              <a:extLst>
                <a:ext uri="{FF2B5EF4-FFF2-40B4-BE49-F238E27FC236}">
                  <a16:creationId xmlns:a16="http://schemas.microsoft.com/office/drawing/2014/main" xmlns="" id="{950C8213-67CD-4DEF-AA44-8BB3101392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8" name="Freeform 38">
              <a:extLst>
                <a:ext uri="{FF2B5EF4-FFF2-40B4-BE49-F238E27FC236}">
                  <a16:creationId xmlns:a16="http://schemas.microsoft.com/office/drawing/2014/main" xmlns="" id="{2016FE1D-E3EB-4CF6-809B-159872CC78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xmlns="" id="{CE6C63DC-BAE4-42B6-8FDF-F6467C2D23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2" name="Freeform 6">
            <a:extLst>
              <a:ext uri="{FF2B5EF4-FFF2-40B4-BE49-F238E27FC236}">
                <a16:creationId xmlns:a16="http://schemas.microsoft.com/office/drawing/2014/main" xmlns="" id="{5BD23F8E-2E78-4C84-8EFB-FE6C8ACB7F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94" name="Rectangle 93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14E0E980-ADE7-4935-8DB1-7E582075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5125" y="-2019300"/>
            <a:ext cx="8131550" cy="8264036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/>
              <a:t>Programme</a:t>
            </a:r>
            <a:br>
              <a:rPr lang="en-US" sz="2000" b="1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8h00-9h00 : </a:t>
            </a:r>
            <a:r>
              <a:rPr lang="en-US" sz="2000" dirty="0" err="1"/>
              <a:t>Accueil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9h00-9h45 : Intervention de </a:t>
            </a:r>
            <a:r>
              <a:rPr lang="en-US" sz="2000" dirty="0" smtClean="0"/>
              <a:t>Mme </a:t>
            </a:r>
            <a:r>
              <a:rPr lang="en-US" sz="2000" dirty="0" err="1" smtClean="0"/>
              <a:t>Ficat</a:t>
            </a:r>
            <a:r>
              <a:rPr lang="en-US" sz="2000" dirty="0" smtClean="0"/>
              <a:t>  </a:t>
            </a:r>
            <a:r>
              <a:rPr lang="en-US" sz="2000" dirty="0"/>
              <a:t>IA-IPR EVS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10h00-12h00</a:t>
            </a:r>
            <a:r>
              <a:rPr lang="en-US" sz="2000" dirty="0"/>
              <a:t>: Ateliers </a:t>
            </a:r>
            <a:r>
              <a:rPr lang="en-US" sz="2000" dirty="0" err="1"/>
              <a:t>thématiques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12h00 </a:t>
            </a:r>
            <a:r>
              <a:rPr lang="en-US" sz="2000" dirty="0"/>
              <a:t>-</a:t>
            </a:r>
            <a:r>
              <a:rPr lang="en-US" sz="2000" dirty="0" smtClean="0"/>
              <a:t>13h00 </a:t>
            </a:r>
            <a:r>
              <a:rPr lang="en-US" sz="2000" dirty="0"/>
              <a:t>: REPAS </a:t>
            </a:r>
            <a:r>
              <a:rPr lang="en-US" sz="2000" dirty="0" smtClean="0"/>
              <a:t>(au </a:t>
            </a:r>
            <a:r>
              <a:rPr lang="en-US" sz="2000" dirty="0" err="1" smtClean="0"/>
              <a:t>refectoire</a:t>
            </a:r>
            <a:r>
              <a:rPr lang="en-US" sz="2000" dirty="0" smtClean="0"/>
              <a:t> </a:t>
            </a:r>
            <a:r>
              <a:rPr lang="en-US" sz="2000" dirty="0" err="1" smtClean="0"/>
              <a:t>ou</a:t>
            </a:r>
            <a:r>
              <a:rPr lang="en-US" sz="2000" dirty="0" smtClean="0"/>
              <a:t> en </a:t>
            </a:r>
            <a:r>
              <a:rPr lang="en-US" sz="2000" dirty="0" err="1" smtClean="0"/>
              <a:t>ville</a:t>
            </a:r>
            <a:r>
              <a:rPr lang="en-US" sz="2000" dirty="0" smtClean="0"/>
              <a:t>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13h15 </a:t>
            </a:r>
            <a:r>
              <a:rPr lang="en-US" sz="2000" dirty="0"/>
              <a:t>– </a:t>
            </a:r>
            <a:r>
              <a:rPr lang="en-US" sz="2000" dirty="0" smtClean="0"/>
              <a:t>14h45 </a:t>
            </a:r>
            <a:r>
              <a:rPr lang="en-US" sz="2000" dirty="0"/>
              <a:t>: Ateliers </a:t>
            </a:r>
            <a:r>
              <a:rPr lang="en-US" sz="2000" dirty="0" err="1"/>
              <a:t>thématiques</a:t>
            </a:r>
            <a:r>
              <a:rPr lang="en-US" sz="2000" dirty="0"/>
              <a:t> (suite) 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15h00 – 16h00 : Retour des travaux des ateliers et </a:t>
            </a:r>
            <a:r>
              <a:rPr lang="en-US" sz="2000" dirty="0" err="1"/>
              <a:t>finalisation</a:t>
            </a:r>
            <a:r>
              <a:rPr lang="en-US" sz="2000" dirty="0"/>
              <a:t> collective des séances </a:t>
            </a:r>
            <a:r>
              <a:rPr lang="en-US" sz="2000" dirty="0" err="1"/>
              <a:t>pédagogiques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16h00 – 16h10: Evaluation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16h10 – 17h00: </a:t>
            </a:r>
            <a:r>
              <a:rPr lang="en-US" sz="2000" dirty="0" err="1"/>
              <a:t>Définition</a:t>
            </a:r>
            <a:r>
              <a:rPr lang="en-US" sz="2000" dirty="0"/>
              <a:t> du </a:t>
            </a:r>
            <a:r>
              <a:rPr lang="en-US" sz="2000" dirty="0" err="1"/>
              <a:t>programme</a:t>
            </a:r>
            <a:r>
              <a:rPr lang="en-US" sz="2000" dirty="0"/>
              <a:t> de la 2</a:t>
            </a:r>
            <a:r>
              <a:rPr lang="en-US" sz="2000" baseline="30000" dirty="0"/>
              <a:t>e</a:t>
            </a:r>
            <a:r>
              <a:rPr lang="en-US" sz="2000" dirty="0"/>
              <a:t> </a:t>
            </a:r>
            <a:r>
              <a:rPr lang="en-US" sz="2000" dirty="0" err="1"/>
              <a:t>journée</a:t>
            </a:r>
            <a:r>
              <a:rPr lang="en-US" sz="2000" dirty="0"/>
              <a:t> de formation </a:t>
            </a:r>
            <a:r>
              <a:rPr lang="en-US" sz="2000" dirty="0" err="1"/>
              <a:t>territoriale</a:t>
            </a:r>
            <a:r>
              <a:rPr lang="en-US" sz="2000" dirty="0"/>
              <a:t> et des </a:t>
            </a:r>
            <a:r>
              <a:rPr lang="en-US" sz="2000" dirty="0" err="1"/>
              <a:t>besoins</a:t>
            </a:r>
            <a:r>
              <a:rPr lang="en-US" sz="2000" dirty="0"/>
              <a:t> de formation pour </a:t>
            </a:r>
            <a:r>
              <a:rPr lang="en-US" sz="2000" dirty="0" err="1"/>
              <a:t>l’année</a:t>
            </a:r>
            <a:r>
              <a:rPr lang="en-US" sz="2000" dirty="0"/>
              <a:t> 2020-2021</a:t>
            </a:r>
            <a:br>
              <a:rPr lang="en-US" sz="2000" dirty="0"/>
            </a:br>
            <a:r>
              <a:rPr lang="en-US" sz="2000" dirty="0"/>
              <a:t> 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99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0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1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2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3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4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5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6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7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8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09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0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xmlns="" id="{40A75861-F6C5-44A9-B161-B03701CBDE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113" name="Freeform 27">
              <a:extLst>
                <a:ext uri="{FF2B5EF4-FFF2-40B4-BE49-F238E27FC236}">
                  <a16:creationId xmlns:a16="http://schemas.microsoft.com/office/drawing/2014/main" xmlns="" id="{72EE642D-4F69-47C0-99BA-CE43503573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4" name="Freeform 28">
              <a:extLst>
                <a:ext uri="{FF2B5EF4-FFF2-40B4-BE49-F238E27FC236}">
                  <a16:creationId xmlns:a16="http://schemas.microsoft.com/office/drawing/2014/main" xmlns="" id="{26178CE4-DA2D-46EA-AB8D-341C5AC563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5" name="Freeform 29">
              <a:extLst>
                <a:ext uri="{FF2B5EF4-FFF2-40B4-BE49-F238E27FC236}">
                  <a16:creationId xmlns:a16="http://schemas.microsoft.com/office/drawing/2014/main" xmlns="" id="{698E9F53-8381-4FA5-A510-846925D242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6" name="Freeform 30">
              <a:extLst>
                <a:ext uri="{FF2B5EF4-FFF2-40B4-BE49-F238E27FC236}">
                  <a16:creationId xmlns:a16="http://schemas.microsoft.com/office/drawing/2014/main" xmlns="" id="{B13CE284-F21E-411B-BB8E-9C03B853CE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7" name="Freeform 31">
              <a:extLst>
                <a:ext uri="{FF2B5EF4-FFF2-40B4-BE49-F238E27FC236}">
                  <a16:creationId xmlns:a16="http://schemas.microsoft.com/office/drawing/2014/main" xmlns="" id="{23DF4578-4703-437C-A797-2A2D0CEE5F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8" name="Freeform 32">
              <a:extLst>
                <a:ext uri="{FF2B5EF4-FFF2-40B4-BE49-F238E27FC236}">
                  <a16:creationId xmlns:a16="http://schemas.microsoft.com/office/drawing/2014/main" xmlns="" id="{F878F330-AF64-4F8F-88FD-A4A408D6D3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9" name="Freeform 33">
              <a:extLst>
                <a:ext uri="{FF2B5EF4-FFF2-40B4-BE49-F238E27FC236}">
                  <a16:creationId xmlns:a16="http://schemas.microsoft.com/office/drawing/2014/main" xmlns="" id="{AC9B00BF-4FB7-42FA-BBBD-7DB54ED3F0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0" name="Freeform 34">
              <a:extLst>
                <a:ext uri="{FF2B5EF4-FFF2-40B4-BE49-F238E27FC236}">
                  <a16:creationId xmlns:a16="http://schemas.microsoft.com/office/drawing/2014/main" xmlns="" id="{BD3D64CA-2AAD-4609-8DAA-3EAD4609A6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1" name="Freeform 35">
              <a:extLst>
                <a:ext uri="{FF2B5EF4-FFF2-40B4-BE49-F238E27FC236}">
                  <a16:creationId xmlns:a16="http://schemas.microsoft.com/office/drawing/2014/main" xmlns="" id="{C669E05A-8550-4E91-B29E-E1912228EC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2" name="Freeform 36">
              <a:extLst>
                <a:ext uri="{FF2B5EF4-FFF2-40B4-BE49-F238E27FC236}">
                  <a16:creationId xmlns:a16="http://schemas.microsoft.com/office/drawing/2014/main" xmlns="" id="{F8C1FD53-1E8F-46CA-BC2D-FCEC4DAE07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3" name="Freeform 37">
              <a:extLst>
                <a:ext uri="{FF2B5EF4-FFF2-40B4-BE49-F238E27FC236}">
                  <a16:creationId xmlns:a16="http://schemas.microsoft.com/office/drawing/2014/main" xmlns="" id="{CC97A31F-CFDE-4EA3-98F1-13FDD16702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4" name="Freeform 38">
              <a:extLst>
                <a:ext uri="{FF2B5EF4-FFF2-40B4-BE49-F238E27FC236}">
                  <a16:creationId xmlns:a16="http://schemas.microsoft.com/office/drawing/2014/main" xmlns="" id="{9E1540E7-E6C3-4907-B70A-B175683655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126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xmlns="" val="26549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4CE9304C-7D47-49AD-9260-6DBF0A5B9A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-393"/>
            <a:ext cx="12188952" cy="68587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 descr="Une image contenant intérieur, jouet, table, beignet&#10;&#10;Description générée automatiquement">
            <a:extLst>
              <a:ext uri="{FF2B5EF4-FFF2-40B4-BE49-F238E27FC236}">
                <a16:creationId xmlns:a16="http://schemas.microsoft.com/office/drawing/2014/main" xmlns="" id="{751CAE68-5028-4282-BFB7-71F6675B2E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t="9447" b="6283"/>
          <a:stretch/>
        </p:blipFill>
        <p:spPr>
          <a:xfrm>
            <a:off x="-249174" y="190510"/>
            <a:ext cx="12192000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738E69F6-C8E4-4C11-A9E0-5D3157F19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954338"/>
            <a:ext cx="9904413" cy="382304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r-FR" sz="4200" b="1" dirty="0" smtClean="0">
                <a:solidFill>
                  <a:srgbClr val="222777"/>
                </a:solidFill>
                <a:cs typeface="Calibri" panose="020F0502020204030204" pitchFamily="34" charset="0"/>
              </a:rPr>
              <a:t>Trois ateliers:</a:t>
            </a:r>
            <a:br>
              <a:rPr lang="fr-FR" sz="4200" b="1" dirty="0" smtClean="0">
                <a:solidFill>
                  <a:srgbClr val="222777"/>
                </a:solidFill>
                <a:cs typeface="Calibri" panose="020F0502020204030204" pitchFamily="34" charset="0"/>
              </a:rPr>
            </a:br>
            <a:r>
              <a:rPr lang="fr-FR" sz="4200" b="1" dirty="0" smtClean="0">
                <a:solidFill>
                  <a:srgbClr val="222777"/>
                </a:solidFill>
                <a:cs typeface="Calibri" panose="020F0502020204030204" pitchFamily="34" charset="0"/>
              </a:rPr>
              <a:t/>
            </a:r>
            <a:br>
              <a:rPr lang="fr-FR" sz="4200" b="1" dirty="0" smtClean="0">
                <a:solidFill>
                  <a:srgbClr val="222777"/>
                </a:solidFill>
                <a:cs typeface="Calibri" panose="020F0502020204030204" pitchFamily="34" charset="0"/>
              </a:rPr>
            </a:br>
            <a:r>
              <a:rPr lang="fr-FR" sz="2000" b="1" dirty="0" smtClean="0">
                <a:solidFill>
                  <a:srgbClr val="222777"/>
                </a:solidFill>
                <a:cs typeface="Calibri" panose="020F0502020204030204" pitchFamily="34" charset="0"/>
              </a:rPr>
              <a:t>-) Accompagner les élèves dans l’exercice des responsabilités dans l’établissement: </a:t>
            </a:r>
            <a:r>
              <a:rPr lang="fr-FR" sz="2000" b="1" dirty="0" err="1" smtClean="0">
                <a:solidFill>
                  <a:srgbClr val="222777"/>
                </a:solidFill>
                <a:cs typeface="Calibri" panose="020F0502020204030204" pitchFamily="34" charset="0"/>
              </a:rPr>
              <a:t>ecodélégués</a:t>
            </a:r>
            <a:r>
              <a:rPr lang="fr-FR" sz="2000" b="1" dirty="0" smtClean="0">
                <a:solidFill>
                  <a:srgbClr val="222777"/>
                </a:solidFill>
                <a:cs typeface="Calibri" panose="020F0502020204030204" pitchFamily="34" charset="0"/>
              </a:rPr>
              <a:t> dans une démarche systémique</a:t>
            </a:r>
            <a:br>
              <a:rPr lang="fr-FR" sz="2000" b="1" dirty="0" smtClean="0">
                <a:solidFill>
                  <a:srgbClr val="222777"/>
                </a:solidFill>
                <a:cs typeface="Calibri" panose="020F0502020204030204" pitchFamily="34" charset="0"/>
              </a:rPr>
            </a:br>
            <a:r>
              <a:rPr lang="fr-FR" sz="2000" b="1" dirty="0" smtClean="0">
                <a:solidFill>
                  <a:srgbClr val="222777"/>
                </a:solidFill>
                <a:cs typeface="Calibri" panose="020F0502020204030204" pitchFamily="34" charset="0"/>
              </a:rPr>
              <a:t/>
            </a:r>
            <a:br>
              <a:rPr lang="fr-FR" sz="2000" b="1" dirty="0" smtClean="0">
                <a:solidFill>
                  <a:srgbClr val="222777"/>
                </a:solidFill>
                <a:cs typeface="Calibri" panose="020F0502020204030204" pitchFamily="34" charset="0"/>
              </a:rPr>
            </a:br>
            <a:r>
              <a:rPr lang="fr-FR" sz="2000" b="1" dirty="0" smtClean="0">
                <a:solidFill>
                  <a:srgbClr val="222777"/>
                </a:solidFill>
                <a:cs typeface="Calibri" panose="020F0502020204030204" pitchFamily="34" charset="0"/>
              </a:rPr>
              <a:t>	   -) Former et accompagner les AED dans une démarche de changement</a:t>
            </a:r>
            <a:br>
              <a:rPr lang="fr-FR" sz="2000" b="1" dirty="0" smtClean="0">
                <a:solidFill>
                  <a:srgbClr val="222777"/>
                </a:solidFill>
                <a:cs typeface="Calibri" panose="020F0502020204030204" pitchFamily="34" charset="0"/>
              </a:rPr>
            </a:br>
            <a:r>
              <a:rPr lang="fr-FR" sz="2000" b="1" dirty="0" smtClean="0">
                <a:solidFill>
                  <a:srgbClr val="222777"/>
                </a:solidFill>
                <a:cs typeface="Calibri" panose="020F0502020204030204" pitchFamily="34" charset="0"/>
              </a:rPr>
              <a:t/>
            </a:r>
            <a:br>
              <a:rPr lang="fr-FR" sz="2000" b="1" dirty="0" smtClean="0">
                <a:solidFill>
                  <a:srgbClr val="222777"/>
                </a:solidFill>
                <a:cs typeface="Calibri" panose="020F0502020204030204" pitchFamily="34" charset="0"/>
              </a:rPr>
            </a:br>
            <a:r>
              <a:rPr lang="fr-FR" sz="2000" b="1" dirty="0" smtClean="0">
                <a:solidFill>
                  <a:srgbClr val="222777"/>
                </a:solidFill>
                <a:cs typeface="Calibri" panose="020F0502020204030204" pitchFamily="34" charset="0"/>
              </a:rPr>
              <a:t/>
            </a:r>
            <a:br>
              <a:rPr lang="fr-FR" sz="2000" b="1" dirty="0" smtClean="0">
                <a:solidFill>
                  <a:srgbClr val="222777"/>
                </a:solidFill>
                <a:cs typeface="Calibri" panose="020F0502020204030204" pitchFamily="34" charset="0"/>
              </a:rPr>
            </a:br>
            <a:r>
              <a:rPr lang="fr-FR" sz="2000" b="1" dirty="0" smtClean="0">
                <a:solidFill>
                  <a:srgbClr val="222777"/>
                </a:solidFill>
                <a:cs typeface="Calibri" panose="020F0502020204030204" pitchFamily="34" charset="0"/>
              </a:rPr>
              <a:t>      -) Contribuer au développement des compétences langagières des élèves</a:t>
            </a:r>
            <a:r>
              <a:rPr lang="fr-FR" sz="4200" dirty="0">
                <a:solidFill>
                  <a:srgbClr val="222777"/>
                </a:solidFill>
                <a:cs typeface="Calibri" panose="020F0502020204030204" pitchFamily="34" charset="0"/>
              </a:rPr>
              <a:t/>
            </a:r>
            <a:br>
              <a:rPr lang="fr-FR" sz="4200" dirty="0">
                <a:solidFill>
                  <a:srgbClr val="222777"/>
                </a:solidFill>
                <a:cs typeface="Calibri" panose="020F0502020204030204" pitchFamily="34" charset="0"/>
              </a:rPr>
            </a:br>
            <a:endParaRPr lang="fr-FR" sz="4200" dirty="0">
              <a:solidFill>
                <a:srgbClr val="222777"/>
              </a:solidFill>
              <a:cs typeface="Calibri" panose="020F050202020403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5373FC25-4C09-47A5-89F1-32C399DB1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901" y="4777379"/>
            <a:ext cx="9637712" cy="1126283"/>
          </a:xfrm>
        </p:spPr>
        <p:txBody>
          <a:bodyPr>
            <a:normAutofit fontScale="70000" lnSpcReduction="20000"/>
          </a:bodyPr>
          <a:lstStyle/>
          <a:p>
            <a:r>
              <a:rPr lang="fr-FR" sz="3200" b="1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Formation territoriale des CPE			                                                            </a:t>
            </a:r>
          </a:p>
          <a:p>
            <a:r>
              <a:rPr lang="fr-FR" sz="3200" b="1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Mardi </a:t>
            </a:r>
            <a:r>
              <a:rPr lang="fr-FR" sz="3200" b="1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28 Janvier 2020                                                                                          </a:t>
            </a:r>
            <a:r>
              <a:rPr lang="fr-FR" sz="3200" b="1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 Lycée Alexis Monteil, Rodez                                                                    </a:t>
            </a:r>
            <a:endParaRPr lang="fr-FR" sz="3200" b="1" dirty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endParaRPr lang="fr-F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9DEDD006-D91C-4989-B39C-EEEA43F868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 33">
            <a:extLst>
              <a:ext uri="{FF2B5EF4-FFF2-40B4-BE49-F238E27FC236}">
                <a16:creationId xmlns:a16="http://schemas.microsoft.com/office/drawing/2014/main" xmlns="" id="{35EF7FFE-55CC-444E-A630-F40A5C9C5C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431759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xmlns="" val="351773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3D9AEEE-1CCD-43C0-BA3E-16D60A6E23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ADECBB31-C330-410D-87B6-A430AA439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fr-FR"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 de l’atelier</a:t>
            </a: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xmlns="" id="{60F880A6-33D3-4EEC-A780-B73559B9F2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2C6246ED-0535-4496-A8F6-1E80CC4EB8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AAF50C7F-627F-4215-B010-431B658B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420" y="565079"/>
            <a:ext cx="6780944" cy="58459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2060"/>
                </a:solidFill>
              </a:rPr>
              <a:t>Rappel des objectifs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2060"/>
                </a:solidFill>
              </a:rPr>
              <a:t>Objectif général </a:t>
            </a:r>
            <a:r>
              <a:rPr lang="fr-FR" dirty="0">
                <a:solidFill>
                  <a:srgbClr val="002060"/>
                </a:solidFill>
              </a:rPr>
              <a:t>: Investir la dimension pédagogique du métier de CPE à travers une problématique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2060"/>
                </a:solidFill>
              </a:rPr>
              <a:t>Objectif opérationnel</a:t>
            </a:r>
            <a:r>
              <a:rPr lang="fr-FR" dirty="0">
                <a:solidFill>
                  <a:srgbClr val="002060"/>
                </a:solidFill>
              </a:rPr>
              <a:t>: A partir d’une situation éducative relevant des missions de CPE, élaborer une séquence de formation pour la mettre en œuvre dans votre établissement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2000" b="1" dirty="0">
                <a:solidFill>
                  <a:srgbClr val="002060"/>
                </a:solidFill>
              </a:rPr>
              <a:t>Oral et CPE</a:t>
            </a:r>
          </a:p>
          <a:p>
            <a:pPr marL="0" indent="0">
              <a:buNone/>
            </a:pPr>
            <a:endParaRPr lang="fr-FR" sz="20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000" b="1" dirty="0">
                <a:solidFill>
                  <a:srgbClr val="002060"/>
                </a:solidFill>
              </a:rPr>
              <a:t>Les incontournables d’une séquence pédagogique</a:t>
            </a:r>
          </a:p>
          <a:p>
            <a:pPr marL="0" indent="0">
              <a:buNone/>
            </a:pPr>
            <a:endParaRPr lang="fr-FR" sz="20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000" b="1" dirty="0">
                <a:solidFill>
                  <a:srgbClr val="002060"/>
                </a:solidFill>
              </a:rPr>
              <a:t>S’outiller</a:t>
            </a:r>
          </a:p>
          <a:p>
            <a:pPr marL="0" indent="0">
              <a:buNone/>
            </a:pPr>
            <a:endParaRPr lang="fr-FR" sz="20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000" b="1" dirty="0">
                <a:solidFill>
                  <a:srgbClr val="002060"/>
                </a:solidFill>
              </a:rPr>
              <a:t>Construire une  séquence pédagogique</a:t>
            </a:r>
          </a:p>
        </p:txBody>
      </p:sp>
    </p:spTree>
    <p:extLst>
      <p:ext uri="{BB962C8B-B14F-4D97-AF65-F5344CB8AC3E}">
        <p14:creationId xmlns:p14="http://schemas.microsoft.com/office/powerpoint/2010/main" xmlns="" val="188413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72</Words>
  <Application>Microsoft Office PowerPoint</Application>
  <PresentationFormat>Personnalisé</PresentationFormat>
  <Paragraphs>17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Brin</vt:lpstr>
      <vt:lpstr>Formation territoriale CPE  Mardi 28 Janvier 2020  Mme Ficat, IA-IPR EVS Mme Roumegoux CPE Mme Nedjari Nadia CPE Mme Savary Peggy CPE Mme Sabier Delphine enseignante Mr Guendouzi Amar enseignant Mr Barrat Benoit  CPE</vt:lpstr>
      <vt:lpstr>Programme  8h00-9h00 : Accueil  9h00-9h45 : Intervention de Mme Ficat  IA-IPR EVS  10h00-12h00: Ateliers thématiques  12h00 -13h00 : REPAS (au refectoire ou en ville)  13h15 – 14h45 : Ateliers thématiques (suite)   15h00 – 16h00 : Retour des travaux des ateliers et finalisation collective des séances pédagogiques  16h00 – 16h10: Evaluation  16h10 – 17h00: Définition du programme de la 2e journée de formation territoriale et des besoins de formation pour l’année 2020-2021  </vt:lpstr>
      <vt:lpstr>Trois ateliers:  -) Accompagner les élèves dans l’exercice des responsabilités dans l’établissement: ecodélégués dans une démarche systémique      -) Former et accompagner les AED dans une démarche de changement         -) Contribuer au développement des compétences langagières des élèves </vt:lpstr>
      <vt:lpstr>Organisation de l’atelier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territoriale CPE  Jeudi 28 Janvier 2020  M. Zaïm, IA-IPR EVS M. Gaujarengues Gilles CPE Mme Thoreau Anne CPE Mme Laur Mireille CPE Mme Respaud Alexandra CPE</dc:title>
  <dc:creator>Alexandra Respaud</dc:creator>
  <cp:lastModifiedBy>cpe</cp:lastModifiedBy>
  <cp:revision>8</cp:revision>
  <dcterms:created xsi:type="dcterms:W3CDTF">2020-01-26T20:02:27Z</dcterms:created>
  <dcterms:modified xsi:type="dcterms:W3CDTF">2020-01-27T22:57:40Z</dcterms:modified>
</cp:coreProperties>
</file>