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60" r:id="rId2"/>
    <p:sldId id="262" r:id="rId3"/>
    <p:sldId id="264" r:id="rId4"/>
    <p:sldId id="265" r:id="rId5"/>
    <p:sldId id="266" r:id="rId6"/>
    <p:sldId id="267" r:id="rId7"/>
    <p:sldId id="276" r:id="rId8"/>
    <p:sldId id="278" r:id="rId9"/>
    <p:sldId id="268" r:id="rId10"/>
    <p:sldId id="269" r:id="rId11"/>
    <p:sldId id="270" r:id="rId12"/>
    <p:sldId id="272" r:id="rId13"/>
    <p:sldId id="279" r:id="rId14"/>
    <p:sldId id="280" r:id="rId15"/>
    <p:sldId id="281" r:id="rId16"/>
    <p:sldId id="282" r:id="rId17"/>
    <p:sldId id="283" r:id="rId18"/>
    <p:sldId id="273" r:id="rId19"/>
    <p:sldId id="284" r:id="rId20"/>
    <p:sldId id="285" r:id="rId21"/>
    <p:sldId id="286" r:id="rId22"/>
    <p:sldId id="287" r:id="rId2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94" autoAdjust="0"/>
    <p:restoredTop sz="94660" autoAdjust="0"/>
  </p:normalViewPr>
  <p:slideViewPr>
    <p:cSldViewPr>
      <p:cViewPr varScale="1">
        <p:scale>
          <a:sx n="101" d="100"/>
          <a:sy n="101" d="100"/>
        </p:scale>
        <p:origin x="-96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68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C28AF-D1C7-4C0A-8E05-EBFA33430B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E520D-CC0E-4E67-871D-640A068361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659A3-906B-4239-B26E-3124F7DF71B8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BBA37-24E0-4D85-AF1F-B4362D35D4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BBA37-24E0-4D85-AF1F-B4362D35D45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BBA37-24E0-4D85-AF1F-B4362D35D451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1C6E13-1F31-4C6C-9A4B-9ABC2152498C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30E1D-BF0E-4613-917E-3C4CF5FE80C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_dywaU9-U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920880" cy="226084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Atelier développer les compétences langagières chez les élèves?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Formation territoriale des CPE de l’Aveyron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L’oral /L’écrit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En France, la tradition humaniste veut que seule la </a:t>
            </a:r>
            <a:r>
              <a:rPr lang="fr-FR" b="1" dirty="0" smtClean="0"/>
              <a:t>culture écrite </a:t>
            </a:r>
            <a:r>
              <a:rPr lang="fr-FR" dirty="0" smtClean="0"/>
              <a:t>ait une valeur scientifique confirmant ainsi sa </a:t>
            </a:r>
            <a:r>
              <a:rPr lang="fr-FR" b="1" dirty="0" smtClean="0"/>
              <a:t>domination</a:t>
            </a:r>
            <a:r>
              <a:rPr lang="fr-FR" dirty="0" smtClean="0"/>
              <a:t> sur l’oral et la culture orale des personnes non lettrées</a:t>
            </a:r>
          </a:p>
          <a:p>
            <a:pPr lvl="0">
              <a:buNone/>
            </a:pPr>
            <a:r>
              <a:rPr lang="fr-FR" dirty="0" smtClean="0"/>
              <a:t>		</a:t>
            </a:r>
            <a:r>
              <a:rPr lang="fr-FR" b="1" dirty="0" smtClean="0"/>
              <a:t>l’écrit</a:t>
            </a:r>
            <a:r>
              <a:rPr lang="fr-FR" dirty="0" smtClean="0"/>
              <a:t>, qui permet l’archivage, la critique, la comparaison, l’objectivation des contenus, les bilans, l’interprétation et parce qu’il favorise l’élaboration des savoirs seconds reste le support scolaire privilégié ;</a:t>
            </a:r>
          </a:p>
          <a:p>
            <a:pPr>
              <a:buNone/>
            </a:pPr>
            <a:r>
              <a:rPr lang="fr-FR" dirty="0" smtClean="0"/>
              <a:t>		</a:t>
            </a:r>
            <a:r>
              <a:rPr lang="fr-FR" b="1" dirty="0" smtClean="0"/>
              <a:t>l’oral</a:t>
            </a:r>
            <a:r>
              <a:rPr lang="fr-FR" dirty="0" smtClean="0"/>
              <a:t>, qui reste presque exclusivement réservé aux pratiques de transmission et de vérification des savoirs, ou qui est utilisé comme moyen de dialogue, souvent sous-estimé par les </a:t>
            </a:r>
            <a:r>
              <a:rPr lang="fr-FR" dirty="0" err="1" smtClean="0"/>
              <a:t>enseignant.e.s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L’oral à l’école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Le terme oral recouvre à l’école plusieurs concepts dont :</a:t>
            </a:r>
          </a:p>
          <a:p>
            <a:pPr lvl="0">
              <a:buNone/>
            </a:pPr>
            <a:r>
              <a:rPr lang="fr-FR" dirty="0" smtClean="0"/>
              <a:t>		l’</a:t>
            </a:r>
            <a:r>
              <a:rPr lang="fr-FR" b="1" dirty="0" smtClean="0"/>
              <a:t>oral parlé : </a:t>
            </a:r>
            <a:r>
              <a:rPr lang="fr-FR" dirty="0" smtClean="0"/>
              <a:t>interaction en face à face, </a:t>
            </a:r>
          </a:p>
          <a:p>
            <a:pPr lvl="0">
              <a:buNone/>
            </a:pPr>
            <a:r>
              <a:rPr lang="fr-FR" dirty="0" smtClean="0"/>
              <a:t>		l’</a:t>
            </a:r>
            <a:r>
              <a:rPr lang="fr-FR" b="1" dirty="0" smtClean="0"/>
              <a:t>oral socialisé : </a:t>
            </a:r>
            <a:r>
              <a:rPr lang="fr-FR" dirty="0" smtClean="0"/>
              <a:t>rituels socio-discursif codés, genres 	formels, rhétorique ,</a:t>
            </a:r>
          </a:p>
          <a:p>
            <a:pPr lvl="0">
              <a:buNone/>
            </a:pPr>
            <a:r>
              <a:rPr lang="fr-FR" dirty="0" smtClean="0"/>
              <a:t>		l’</a:t>
            </a:r>
            <a:r>
              <a:rPr lang="fr-FR" b="1" dirty="0" smtClean="0"/>
              <a:t>oralité </a:t>
            </a:r>
            <a:r>
              <a:rPr lang="fr-FR" dirty="0" smtClean="0"/>
              <a:t>: ensemble des faits et processus liés à la 	parole communautaire qui met en jeu des mises en 	scène, une diction et des gestes spécifiques.</a:t>
            </a:r>
          </a:p>
          <a:p>
            <a:endParaRPr lang="fr-FR" dirty="0" smtClean="0"/>
          </a:p>
          <a:p>
            <a:r>
              <a:rPr lang="fr-FR" dirty="0" smtClean="0"/>
              <a:t> L’oral socialisé constitue la base de l’oral scolaire, ancré dans </a:t>
            </a:r>
            <a:r>
              <a:rPr lang="fr-FR" b="1" dirty="0" smtClean="0"/>
              <a:t>l’argumentatif</a:t>
            </a:r>
            <a:r>
              <a:rPr lang="fr-FR" dirty="0" smtClean="0"/>
              <a:t>, et représente des enjeux scolaires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8069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Pourquoi l’oral est difficile à enseigner?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57416"/>
          </a:xfrm>
        </p:spPr>
        <p:txBody>
          <a:bodyPr>
            <a:normAutofit/>
          </a:bodyPr>
          <a:lstStyle/>
          <a:p>
            <a:r>
              <a:rPr lang="fr-FR" dirty="0" smtClean="0"/>
              <a:t>Avis partisan et non exhaustif…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19888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- l’oral </a:t>
            </a:r>
            <a:r>
              <a:rPr lang="fr-FR" dirty="0">
                <a:solidFill>
                  <a:srgbClr val="7030A0"/>
                </a:solidFill>
              </a:rPr>
              <a:t>est difficile à observer et complexe à </a:t>
            </a:r>
            <a:r>
              <a:rPr lang="fr-FR" dirty="0" smtClean="0">
                <a:solidFill>
                  <a:srgbClr val="7030A0"/>
                </a:solidFill>
              </a:rPr>
              <a:t>analyser ;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227687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- l’oral </a:t>
            </a:r>
            <a:r>
              <a:rPr lang="fr-FR" dirty="0">
                <a:solidFill>
                  <a:srgbClr val="0070C0"/>
                </a:solidFill>
              </a:rPr>
              <a:t>est instantané, immédiat, il ne laisse pas de trace (comment analyser </a:t>
            </a:r>
            <a:r>
              <a:rPr lang="fr-FR" dirty="0" smtClean="0">
                <a:solidFill>
                  <a:srgbClr val="0070C0"/>
                </a:solidFill>
              </a:rPr>
              <a:t> ce </a:t>
            </a:r>
            <a:r>
              <a:rPr lang="fr-FR" dirty="0">
                <a:solidFill>
                  <a:srgbClr val="0070C0"/>
                </a:solidFill>
              </a:rPr>
              <a:t>qu’on entend une seule fois </a:t>
            </a:r>
            <a:r>
              <a:rPr lang="fr-FR" dirty="0" smtClean="0">
                <a:solidFill>
                  <a:srgbClr val="0070C0"/>
                </a:solidFill>
              </a:rPr>
              <a:t>?);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285293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- les </a:t>
            </a:r>
            <a:r>
              <a:rPr lang="fr-FR" dirty="0">
                <a:solidFill>
                  <a:srgbClr val="00B050"/>
                </a:solidFill>
              </a:rPr>
              <a:t>moments de prise de parole par chaque élève et leur évaluation paraissent trop </a:t>
            </a:r>
            <a:r>
              <a:rPr lang="fr-FR" dirty="0" smtClean="0">
                <a:solidFill>
                  <a:srgbClr val="00B050"/>
                </a:solidFill>
              </a:rPr>
              <a:t>chronophages ;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5048" y="335699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>
                <a:solidFill>
                  <a:srgbClr val="C00000"/>
                </a:solidFill>
              </a:rPr>
              <a:t>le </a:t>
            </a:r>
            <a:r>
              <a:rPr lang="fr-FR" dirty="0">
                <a:solidFill>
                  <a:srgbClr val="C00000"/>
                </a:solidFill>
              </a:rPr>
              <a:t>fonctionnement spécifique de l’oral est souvent mal connu et généralement </a:t>
            </a:r>
            <a:r>
              <a:rPr lang="fr-FR" dirty="0" smtClean="0">
                <a:solidFill>
                  <a:srgbClr val="C00000"/>
                </a:solidFill>
              </a:rPr>
              <a:t>peu exploité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5536" y="4869160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F0"/>
                </a:solidFill>
              </a:rPr>
              <a:t>- il est difficile à évaluer : </a:t>
            </a:r>
            <a:r>
              <a:rPr lang="fr-FR" dirty="0">
                <a:solidFill>
                  <a:srgbClr val="00B0F0"/>
                </a:solidFill>
              </a:rPr>
              <a:t>on juge plus qu’un exercice à l’oral, on juge un individu sur d’autres dimensions que les seules compétences (apparence, timbre de voix, type d’expression, etc.)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5536" y="580526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dirty="0" smtClean="0">
                <a:solidFill>
                  <a:srgbClr val="00B050"/>
                </a:solidFill>
              </a:rPr>
              <a:t>L’oral </a:t>
            </a:r>
            <a:r>
              <a:rPr lang="fr-FR" dirty="0">
                <a:solidFill>
                  <a:srgbClr val="00B050"/>
                </a:solidFill>
              </a:rPr>
              <a:t>est marqué par les pratiques sociales de référence : parler fort ou doucement, parler vite, parler près sont des marqueurs de variations culturelles.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2" grpId="0"/>
      <p:bldP spid="13" grpId="0"/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 ce qu’une compétence?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Une définition possible: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27584" y="2636912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FR" b="1" dirty="0" smtClean="0"/>
              <a:t>De Philippe PERRENOUD</a:t>
            </a:r>
            <a:r>
              <a:rPr lang="fr-FR" dirty="0" smtClean="0"/>
              <a:t> : « La notion de compétence désignera ici une capacité de mobiliser diverses ressources cognitives (des connaissances, des capacités) pour faire face à une situation, résoudre un problème, prendre une décision. Les compétences ne remplacent pas les savoirs, elles s'y adossent, elles en font des outils pour décider et agir. »</a:t>
            </a:r>
          </a:p>
          <a:p>
            <a:pPr algn="just">
              <a:buNone/>
            </a:pPr>
            <a:endParaRPr lang="fr-FR" dirty="0" smtClean="0"/>
          </a:p>
          <a:p>
            <a:pPr algn="just">
              <a:buNone/>
            </a:pPr>
            <a:r>
              <a:rPr lang="fr-FR" dirty="0" smtClean="0"/>
              <a:t>« une aptitude à maîtriser une famille de situations et de processus complexes en agissant à bon escient. » 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choix : argumenter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	</a:t>
            </a:r>
            <a:r>
              <a:rPr lang="fr-FR" b="1" dirty="0" smtClean="0"/>
              <a:t>Argumenter</a:t>
            </a:r>
            <a:r>
              <a:rPr lang="fr-FR" dirty="0" smtClean="0"/>
              <a:t> est l'activité de tout énonciateur qui cherche à faire admettre son point de vue en tout ou partie et non pas à exposer une vérité absolue ; elle concerne le monde des opinions où s'expriment des thèses soutenues par des arguments qui ont plus ou moins de poids. </a:t>
            </a:r>
          </a:p>
          <a:p>
            <a:pPr>
              <a:buNone/>
            </a:pPr>
            <a:r>
              <a:rPr lang="fr-FR" dirty="0" smtClean="0"/>
              <a:t>	L'énonciateur tend à affirmer sa présence personnelle dans son propos.</a:t>
            </a:r>
          </a:p>
          <a:p>
            <a:pPr>
              <a:buNone/>
            </a:pPr>
            <a:r>
              <a:rPr lang="fr-FR" dirty="0" smtClean="0"/>
              <a:t>	</a:t>
            </a:r>
            <a:r>
              <a:rPr lang="fr-FR" b="1" dirty="0" smtClean="0"/>
              <a:t>Convaincre</a:t>
            </a:r>
            <a:r>
              <a:rPr lang="fr-FR" dirty="0" smtClean="0"/>
              <a:t> et </a:t>
            </a:r>
            <a:r>
              <a:rPr lang="fr-FR" b="1" dirty="0" smtClean="0"/>
              <a:t>persuader</a:t>
            </a:r>
            <a:r>
              <a:rPr lang="fr-FR" dirty="0" smtClean="0"/>
              <a:t> sont les deux visées de l'argumentation: celles-ci vont en effet en commun de chercher à emporter l'adhésion du destinataire.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Sémantique: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Convaincre</a:t>
            </a:r>
            <a:r>
              <a:rPr lang="fr-FR" dirty="0" smtClean="0"/>
              <a:t> c'est obtenir l'adhésion réfléchie du destinataire et donc toucher sa raison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Persuader</a:t>
            </a:r>
            <a:r>
              <a:rPr lang="fr-FR" dirty="0" smtClean="0"/>
              <a:t> c'est obtenir l'adhésion affective du destinataire et donc toucher son cœur.</a:t>
            </a:r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 discours célèbre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hlinkClick r:id="rId2"/>
              </a:rPr>
              <a:t>Christine </a:t>
            </a:r>
            <a:r>
              <a:rPr lang="fr-FR" dirty="0" err="1" smtClean="0">
                <a:hlinkClick r:id="rId2"/>
              </a:rPr>
              <a:t>Taubira</a:t>
            </a:r>
            <a:r>
              <a:rPr lang="fr-FR" dirty="0" smtClean="0"/>
              <a:t> à l’Assemblée Nationale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 partir de cet extrait repérer les différents arguments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Les classer 	- ceux qui font appel à la raison(convaincre)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- ceux qui font appel à l’affect (persuader)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571184" cy="34864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Différents types d’arguments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Les arguments logiques</a:t>
            </a:r>
          </a:p>
          <a:p>
            <a:pPr>
              <a:buNone/>
            </a:pPr>
            <a:r>
              <a:rPr lang="fr-FR" dirty="0" smtClean="0"/>
              <a:t>Ils se caractérisent par une cohérence rationnelle et s'appuient sur la logique. Ils visent à démontrer le bien-fondé d’une thèse et à convaincre le destinataire en faisant appel à sa raison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Les arguments s’appuyant sur l’expérience et la culture</a:t>
            </a:r>
          </a:p>
          <a:p>
            <a:pPr>
              <a:buNone/>
            </a:pPr>
            <a:r>
              <a:rPr lang="fr-FR" dirty="0" smtClean="0"/>
              <a:t> Ces arguments s’appuient sur l’appartenance du locuteur et de son destinataire à une même culture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L’argument d’expérience</a:t>
            </a:r>
          </a:p>
          <a:p>
            <a:pPr>
              <a:buNone/>
            </a:pPr>
            <a:r>
              <a:rPr lang="fr-FR" dirty="0" smtClean="0"/>
              <a:t>Il est de l’ordre du constat, de l’observation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L'argument de valeur</a:t>
            </a:r>
          </a:p>
          <a:p>
            <a:pPr>
              <a:buNone/>
            </a:pPr>
            <a:r>
              <a:rPr lang="fr-FR" dirty="0" smtClean="0"/>
              <a:t>Il s’appuie sur un système de valeurs propre à une société : le Bien/le Mal, le Beau/le Laid... La validité de ce type d'argument est très discutable.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L’argument d’autorité</a:t>
            </a:r>
          </a:p>
          <a:p>
            <a:pPr>
              <a:buNone/>
            </a:pPr>
            <a:r>
              <a:rPr lang="fr-FR" dirty="0" smtClean="0"/>
              <a:t>Il justifie une opinion en se fondant sur la réputation de celui qui l’a énoncée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La référence à l'opinion commune, aux traditions</a:t>
            </a:r>
          </a:p>
          <a:p>
            <a:pPr>
              <a:buNone/>
            </a:pPr>
            <a:r>
              <a:rPr lang="fr-FR" dirty="0" smtClean="0"/>
              <a:t>Elle peut être utilisée pour soutenir une thèse et tenir lieu d'argument, l'idée étant que </a:t>
            </a:r>
          </a:p>
          <a:p>
            <a:pPr>
              <a:buNone/>
            </a:pPr>
            <a:r>
              <a:rPr lang="fr-FR" dirty="0" smtClean="0"/>
              <a:t>si toute une société tient ou a tenu un fait pour vrai, la validité de celui-ci est prouvée.</a:t>
            </a:r>
          </a:p>
          <a:p>
            <a:pPr>
              <a:buNone/>
            </a:pP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L’argument ad hominem</a:t>
            </a:r>
          </a:p>
          <a:p>
            <a:pPr>
              <a:buNone/>
            </a:pPr>
            <a:r>
              <a:rPr lang="fr-FR" dirty="0" smtClean="0"/>
              <a:t>Il vise à discréditer la personne de l'adversaire (son physique, son caractère, ses </a:t>
            </a:r>
          </a:p>
          <a:p>
            <a:pPr>
              <a:buNone/>
            </a:pPr>
            <a:r>
              <a:rPr lang="fr-FR" dirty="0" smtClean="0"/>
              <a:t>origines...) pour réfuter ou condamner ses opinions.</a:t>
            </a:r>
          </a:p>
          <a:p>
            <a:pPr>
              <a:buNone/>
            </a:pP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RESSOURCES: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Librement inspiré de 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5536" y="2492896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Mission LIRE,DIRE et ECRIRE Académie de Toulouse (2019)</a:t>
            </a:r>
          </a:p>
          <a:p>
            <a:r>
              <a:rPr lang="fr-FR" dirty="0" smtClean="0"/>
              <a:t>CPE correspondants académiques et référents de bassin du Tarn</a:t>
            </a:r>
          </a:p>
          <a:p>
            <a:r>
              <a:rPr lang="fr-FR" dirty="0" smtClean="0"/>
              <a:t>L’oral dans les situation d’apprentissage Académie de Lyon </a:t>
            </a:r>
          </a:p>
          <a:p>
            <a:r>
              <a:rPr lang="fr-FR" dirty="0" smtClean="0"/>
              <a:t>CPE et pédagogie Académie de Rouen (1994)</a:t>
            </a:r>
          </a:p>
          <a:p>
            <a:r>
              <a:rPr lang="fr-FR" dirty="0" smtClean="0"/>
              <a:t>Site </a:t>
            </a:r>
            <a:r>
              <a:rPr lang="fr-FR" dirty="0" err="1" smtClean="0"/>
              <a:t>éduscol</a:t>
            </a:r>
            <a:r>
              <a:rPr lang="fr-FR" dirty="0" smtClean="0"/>
              <a:t> Français langage oral : organiser l’enseignement de l’oral</a:t>
            </a:r>
          </a:p>
          <a:p>
            <a:r>
              <a:rPr lang="fr-FR" dirty="0" smtClean="0"/>
              <a:t>Ecouter, comprendre et aider la parole/ Ch. Carre (Janvier 2002)</a:t>
            </a:r>
          </a:p>
          <a:p>
            <a:r>
              <a:rPr lang="fr-FR" dirty="0" smtClean="0"/>
              <a:t>Rôle et objectifs du CPE dans l’évaluation des élèves/ Laurent Belin CPE </a:t>
            </a:r>
          </a:p>
          <a:p>
            <a:r>
              <a:rPr lang="fr-FR" dirty="0" smtClean="0"/>
              <a:t>(2007)</a:t>
            </a:r>
          </a:p>
          <a:p>
            <a:r>
              <a:rPr lang="fr-FR" dirty="0" smtClean="0"/>
              <a:t>L’oral- objet d’enseignement ou moyen d’</a:t>
            </a:r>
            <a:r>
              <a:rPr lang="fr-FR" dirty="0" err="1" smtClean="0"/>
              <a:t>apprenrtissage</a:t>
            </a:r>
            <a:r>
              <a:rPr lang="fr-FR" dirty="0" smtClean="0"/>
              <a:t> /Laure </a:t>
            </a:r>
            <a:r>
              <a:rPr lang="fr-FR" dirty="0" err="1" smtClean="0"/>
              <a:t>Chiarac</a:t>
            </a:r>
            <a:r>
              <a:rPr lang="fr-FR" dirty="0" smtClean="0"/>
              <a:t> </a:t>
            </a:r>
          </a:p>
          <a:p>
            <a:r>
              <a:rPr lang="fr-FR" dirty="0" smtClean="0"/>
              <a:t>( 2013)</a:t>
            </a:r>
          </a:p>
          <a:p>
            <a:r>
              <a:rPr lang="fr-FR" dirty="0" smtClean="0"/>
              <a:t>Pourquoi l’oral doit-il être enseigné/ Sylvie Plane (août 2015)</a:t>
            </a:r>
          </a:p>
          <a:p>
            <a:r>
              <a:rPr lang="fr-FR" dirty="0" smtClean="0"/>
              <a:t>Cahiers pédagogiques n°538 juin2017 : Dossier « La parole des élèves »</a:t>
            </a:r>
          </a:p>
          <a:p>
            <a:r>
              <a:rPr lang="fr-FR" dirty="0" smtClean="0"/>
              <a:t>Cahiers pédagogiques n°553 mai 2019: Dossier « Pédagogie de l’oral</a:t>
            </a:r>
          </a:p>
          <a:p>
            <a:r>
              <a:rPr lang="fr-FR" dirty="0" smtClean="0"/>
              <a:t>Repères pour l’argumentation  :Céline </a:t>
            </a:r>
            <a:r>
              <a:rPr lang="fr-FR" dirty="0" err="1" smtClean="0"/>
              <a:t>Clamejane</a:t>
            </a:r>
            <a:r>
              <a:rPr lang="fr-FR" dirty="0" smtClean="0"/>
              <a:t>-</a:t>
            </a:r>
            <a:r>
              <a:rPr lang="fr-FR" dirty="0" err="1" smtClean="0"/>
              <a:t>Mouzins</a:t>
            </a:r>
            <a:r>
              <a:rPr lang="fr-FR" dirty="0" smtClean="0"/>
              <a:t>  extrait Tribu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Atelier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Simulation d’une Conférence des Parties (TypeCOP21)</a:t>
            </a:r>
          </a:p>
          <a:p>
            <a:pPr>
              <a:buNone/>
            </a:pPr>
            <a:r>
              <a:rPr lang="fr-FR" sz="2000" dirty="0" smtClean="0"/>
              <a:t>Dans le cadre d’un projet type EDD, coordonné par un CPE avec l’appui d’enseignants, former les élèves à l’argumentation orale, au débat rhétorique:</a:t>
            </a:r>
          </a:p>
          <a:p>
            <a:pPr>
              <a:buNone/>
            </a:pPr>
            <a:r>
              <a:rPr lang="fr-FR" sz="2000" dirty="0" smtClean="0"/>
              <a:t>Compétences travaillées/acquises à l’issue du projet:</a:t>
            </a:r>
          </a:p>
          <a:p>
            <a:pPr>
              <a:buNone/>
            </a:pPr>
            <a:r>
              <a:rPr lang="fr-FR" sz="2000" dirty="0" smtClean="0"/>
              <a:t>-) organiser la composition d’un document, prévoir sa présentation</a:t>
            </a:r>
          </a:p>
          <a:p>
            <a:pPr>
              <a:buNone/>
            </a:pPr>
            <a:r>
              <a:rPr lang="fr-FR" sz="2000" dirty="0" smtClean="0"/>
              <a:t>-) mobiliser des outils numériques</a:t>
            </a:r>
          </a:p>
          <a:p>
            <a:pPr>
              <a:buNone/>
            </a:pPr>
            <a:r>
              <a:rPr lang="fr-FR" sz="2000" dirty="0" smtClean="0"/>
              <a:t>-) participer de façon constructive à des échanges oraux</a:t>
            </a:r>
          </a:p>
          <a:p>
            <a:pPr>
              <a:buNone/>
            </a:pPr>
            <a:r>
              <a:rPr lang="fr-FR" sz="2000" dirty="0" smtClean="0"/>
              <a:t>-) construire un exposé</a:t>
            </a:r>
          </a:p>
          <a:p>
            <a:pPr>
              <a:buNone/>
            </a:pPr>
            <a:r>
              <a:rPr lang="fr-FR" sz="2000" dirty="0" smtClean="0"/>
              <a:t>-) participer à un débat</a:t>
            </a:r>
          </a:p>
          <a:p>
            <a:pPr>
              <a:buNone/>
            </a:pPr>
            <a:r>
              <a:rPr lang="fr-FR" sz="2000" dirty="0" smtClean="0"/>
              <a:t>-) exprimer son opinion</a:t>
            </a:r>
          </a:p>
          <a:p>
            <a:pPr>
              <a:buNone/>
            </a:pPr>
            <a:r>
              <a:rPr lang="fr-FR" sz="2000" dirty="0" smtClean="0"/>
              <a:t>-) développer en public un propos construit sur un sujet déterminé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L’existant…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 algn="ctr">
              <a:buNone/>
            </a:pPr>
            <a:r>
              <a:rPr lang="fr-FR" sz="3200" dirty="0" smtClean="0"/>
              <a:t>Quand, où les élèves travaillent l’oral dans nos établissements?</a:t>
            </a:r>
          </a:p>
          <a:p>
            <a:pPr>
              <a:buNone/>
            </a:pPr>
            <a:r>
              <a:rPr lang="fr-FR" sz="32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/>
              <a:t>Atelier</a:t>
            </a:r>
            <a:r>
              <a:rPr lang="fr-FR" sz="2400" dirty="0" smtClean="0"/>
              <a:t> </a:t>
            </a:r>
            <a:r>
              <a:rPr lang="fr-FR" sz="5400" dirty="0" smtClean="0"/>
              <a:t>pratique</a:t>
            </a:r>
            <a:endParaRPr lang="fr-FR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Compétences travaillées suite:</a:t>
            </a:r>
          </a:p>
          <a:p>
            <a:pPr>
              <a:buNone/>
            </a:pPr>
            <a:r>
              <a:rPr lang="fr-FR" sz="2000" dirty="0" smtClean="0"/>
              <a:t>-) adapter sa prise de parole à la situation de communication</a:t>
            </a:r>
          </a:p>
          <a:p>
            <a:pPr>
              <a:buNone/>
            </a:pPr>
            <a:r>
              <a:rPr lang="fr-FR" sz="2000" dirty="0" smtClean="0"/>
              <a:t>-) se présenter</a:t>
            </a:r>
          </a:p>
          <a:p>
            <a:pPr>
              <a:buNone/>
            </a:pPr>
            <a:r>
              <a:rPr lang="fr-FR" sz="2000" dirty="0" smtClean="0"/>
              <a:t>-) s’exprimer de façon maitrisée face à un auditoire</a:t>
            </a:r>
          </a:p>
          <a:p>
            <a:pPr>
              <a:buNone/>
            </a:pPr>
            <a:r>
              <a:rPr lang="fr-FR" sz="2000" dirty="0" smtClean="0"/>
              <a:t>-) Employer un vocabulaire précis et varié</a:t>
            </a:r>
          </a:p>
          <a:p>
            <a:pPr>
              <a:buNone/>
            </a:pPr>
            <a:r>
              <a:rPr lang="fr-FR" sz="2000" dirty="0" smtClean="0"/>
              <a:t>-) Porter un regard critique sur sa production individuelle</a:t>
            </a:r>
          </a:p>
          <a:p>
            <a:pPr>
              <a:buNone/>
            </a:pPr>
            <a:r>
              <a:rPr lang="fr-FR" sz="2000" dirty="0" smtClean="0"/>
              <a:t>-) mettre en œuvre un projet</a:t>
            </a:r>
          </a:p>
          <a:p>
            <a:pPr>
              <a:buNone/>
            </a:pPr>
            <a:r>
              <a:rPr lang="fr-FR" sz="2000" dirty="0" smtClean="0"/>
              <a:t>-) </a:t>
            </a:r>
            <a:r>
              <a:rPr lang="fr-FR" sz="2000" dirty="0" err="1" smtClean="0"/>
              <a:t>etc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Déroulement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Quatre phases :</a:t>
            </a:r>
          </a:p>
          <a:p>
            <a:pPr>
              <a:buNone/>
            </a:pPr>
            <a:r>
              <a:rPr lang="fr-FR" dirty="0" smtClean="0"/>
              <a:t>1- Elaborer la problématique particulière de mon pays </a:t>
            </a:r>
          </a:p>
          <a:p>
            <a:pPr>
              <a:buNone/>
            </a:pPr>
            <a:r>
              <a:rPr lang="fr-FR" dirty="0" smtClean="0"/>
              <a:t>(10 minutes en commun)</a:t>
            </a:r>
          </a:p>
          <a:p>
            <a:pPr>
              <a:buNone/>
            </a:pPr>
            <a:r>
              <a:rPr lang="fr-FR" dirty="0" smtClean="0"/>
              <a:t>2- Décliner cette problématique en fonction de l’expertise incarnée (10 minutes en individuel)</a:t>
            </a:r>
          </a:p>
          <a:p>
            <a:pPr>
              <a:buNone/>
            </a:pPr>
            <a:r>
              <a:rPr lang="fr-FR" dirty="0" smtClean="0"/>
              <a:t>3- Production d’un dossier argumentaire (20 minutes en individuel)</a:t>
            </a:r>
          </a:p>
          <a:p>
            <a:pPr>
              <a:buNone/>
            </a:pPr>
            <a:r>
              <a:rPr lang="fr-FR" dirty="0" smtClean="0"/>
              <a:t>4- Production d’une résolution (10 minutes en individuel)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r-FR" dirty="0" smtClean="0"/>
              <a:t>Présentation des résolutions </a:t>
            </a:r>
            <a:r>
              <a:rPr lang="fr-FR" dirty="0" smtClean="0"/>
              <a:t>(</a:t>
            </a:r>
            <a:r>
              <a:rPr lang="fr-FR" dirty="0" smtClean="0"/>
              <a:t>2 </a:t>
            </a:r>
            <a:r>
              <a:rPr lang="fr-FR" dirty="0" smtClean="0"/>
              <a:t>minutes par </a:t>
            </a:r>
            <a:r>
              <a:rPr lang="fr-FR" dirty="0" smtClean="0"/>
              <a:t>personne)</a:t>
            </a: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Distribution des questionnaires d’évaluation de la </a:t>
            </a:r>
            <a:r>
              <a:rPr lang="fr-FR" dirty="0" smtClean="0"/>
              <a:t>journée et de l’atelier, </a:t>
            </a:r>
            <a:r>
              <a:rPr lang="fr-FR" dirty="0" smtClean="0"/>
              <a:t>échanges libres entre CPE</a:t>
            </a:r>
          </a:p>
          <a:p>
            <a:pPr>
              <a:buFontTx/>
              <a:buChar char="-"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 Merci à tous les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L’existant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>
              <a:buFontTx/>
              <a:buChar char="-"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5 minutes sur un post </a:t>
            </a:r>
            <a:r>
              <a:rPr lang="fr-FR" dirty="0" err="1" smtClean="0"/>
              <a:t>it</a:t>
            </a:r>
            <a:r>
              <a:rPr lang="fr-FR" dirty="0" smtClean="0"/>
              <a:t> je note cinq situations que </a:t>
            </a:r>
          </a:p>
          <a:p>
            <a:pPr algn="ctr">
              <a:buNone/>
            </a:pPr>
            <a:r>
              <a:rPr lang="fr-FR" dirty="0" smtClean="0"/>
              <a:t>je connais dans mon établissement</a:t>
            </a:r>
          </a:p>
          <a:p>
            <a:pPr>
              <a:buNone/>
            </a:pPr>
            <a:r>
              <a:rPr lang="fr-FR" dirty="0" smtClean="0"/>
              <a:t>	</a:t>
            </a:r>
          </a:p>
          <a:p>
            <a:pPr algn="ctr">
              <a:buNone/>
            </a:pPr>
            <a:r>
              <a:rPr lang="fr-FR" dirty="0" smtClean="0"/>
              <a:t>-mise en commun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les CPE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Par cinq </a:t>
            </a:r>
          </a:p>
          <a:p>
            <a:r>
              <a:rPr lang="fr-FR" dirty="0" smtClean="0"/>
              <a:t>listons quand et où nous les CPE, nous développons les compétences langagières des élèves ?</a:t>
            </a:r>
          </a:p>
          <a:p>
            <a:pPr lvl="4"/>
            <a:r>
              <a:rPr lang="fr-FR" dirty="0" smtClean="0"/>
              <a:t>10 minutes puis mise en commun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>L’ORAL : ENJEUX SOCIAUX, ENJEUX ÉDUCATIFS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Accompagner l’élève dans sa construction comme  sujet parlant, capable d’utiliser le langage pour apprendre et comprendre au sein des contextes auxquels il ou elle est </a:t>
            </a:r>
            <a:r>
              <a:rPr lang="fr-FR" dirty="0" err="1" smtClean="0"/>
              <a:t>confronté.e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Permettre à l’élève de se positionner au plan identitaire et de prendre part à la communauté scolaire d’abord (statut, rôle et place de l’élève) et à la société ensuite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L’oral dans le socle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b="1" dirty="0" smtClean="0"/>
              <a:t>D1</a:t>
            </a:r>
            <a:r>
              <a:rPr lang="fr-FR" dirty="0" smtClean="0"/>
              <a:t>.Les langages pour penser et communiquer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 </a:t>
            </a:r>
            <a:r>
              <a:rPr lang="fr-FR" b="1" dirty="0" smtClean="0"/>
              <a:t>D3</a:t>
            </a:r>
            <a:r>
              <a:rPr lang="fr-FR" dirty="0" smtClean="0"/>
              <a:t>.Formation de la personne et du citoyen</a:t>
            </a:r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r>
              <a:rPr lang="fr-FR" sz="3200" dirty="0" smtClean="0"/>
              <a:t>D1.Les langages pour penser et communiquer 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79512" y="1593404"/>
          <a:ext cx="8640960" cy="49558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3773"/>
                <a:gridCol w="4677187"/>
              </a:tblGrid>
              <a:tr h="67540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Cycle 3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Cycle 4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</a:tr>
              <a:tr h="67540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Écouter pour comprendre un message oral, un propos, un discours, un texte lu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Comprendre et interpréter des messages et des discours oraux complexes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</a:tr>
              <a:tr h="67540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Parler en prenant en compte son auditoire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 </a:t>
                      </a: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S’exprimer de façon maîtrisée en s’adressant à un auditoire 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</a:tr>
              <a:tr h="67540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Participer à des échanges dans des situations diverses (séances d’apprentissage ordinaire, séances de régulation de la vie de la classe, jeux de rôles improvisés) </a:t>
                      </a:r>
                      <a:endParaRPr lang="fr-FR" sz="160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Participer de façon constructive à des échanges oraux 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</a:tr>
              <a:tr h="721676">
                <a:tc>
                  <a:txBody>
                    <a:bodyPr/>
                    <a:lstStyle/>
                    <a:p>
                      <a:pPr indent="457200" algn="l">
                        <a:lnSpc>
                          <a:spcPct val="115000"/>
                        </a:lnSpc>
                        <a:spcBef>
                          <a:spcPts val="182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Adopter une attitude critique par rapport à son propos 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Exploiter les ressources expressives et créatives de la parole 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D3.</a:t>
            </a:r>
            <a:r>
              <a:rPr lang="fr-FR" sz="4000" dirty="0" smtClean="0"/>
              <a:t>Formation de la personne et du citoyen</a:t>
            </a:r>
            <a:endParaRPr lang="fr-FR" sz="4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71550" y="1943099"/>
          <a:ext cx="7200900" cy="23010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00450"/>
                <a:gridCol w="3600450"/>
              </a:tblGrid>
              <a:tr h="67540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Cycle 3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Roboto"/>
                        </a:rPr>
                        <a:t>Cycle 4</a:t>
                      </a:r>
                      <a:endParaRPr lang="fr-FR" sz="1600" dirty="0">
                        <a:solidFill>
                          <a:schemeClr val="tx1"/>
                        </a:solidFill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47625" marR="47625" marT="63500" marB="63500"/>
                </a:tc>
              </a:tr>
              <a:tr h="67540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Exprimer des émotions ressenties.</a:t>
                      </a:r>
                      <a:endParaRPr lang="fr-FR" b="1" dirty="0"/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Expliciter les émotions ressenties</a:t>
                      </a:r>
                      <a:endParaRPr lang="fr-FR" b="1" dirty="0"/>
                    </a:p>
                  </a:txBody>
                  <a:tcPr marL="47625" marR="47625" marT="63500" marB="63500"/>
                </a:tc>
              </a:tr>
              <a:tr h="67540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Formuler une opinion, la confronter à celle d’autrui</a:t>
                      </a:r>
                      <a:r>
                        <a:rPr lang="fr-FR" b="1" baseline="0" dirty="0" smtClean="0"/>
                        <a:t> et la confronter.</a:t>
                      </a:r>
                      <a:endParaRPr lang="fr-FR" b="1" dirty="0"/>
                    </a:p>
                  </a:txBody>
                  <a:tcPr marL="47625" marR="47625" marT="63500" marB="63500"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Formuler une opinion, la</a:t>
                      </a:r>
                      <a:r>
                        <a:rPr lang="fr-FR" b="1" baseline="0" dirty="0" smtClean="0"/>
                        <a:t> confronter à celle d’autrui et la discuter .</a:t>
                      </a:r>
                      <a:endParaRPr lang="fr-FR" b="1" dirty="0"/>
                    </a:p>
                  </a:txBody>
                  <a:tcPr marL="47625" marR="47625" marT="63500" marB="635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L’oral évalué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DNB</a:t>
            </a:r>
          </a:p>
          <a:p>
            <a:pPr>
              <a:buNone/>
            </a:pPr>
            <a:r>
              <a:rPr lang="fr-FR" dirty="0" smtClean="0"/>
              <a:t>Grand Oral</a:t>
            </a:r>
          </a:p>
          <a:p>
            <a:pPr>
              <a:buNone/>
            </a:pPr>
            <a:r>
              <a:rPr lang="fr-FR" dirty="0" smtClean="0"/>
              <a:t>Chef d’œuvre…</a:t>
            </a:r>
          </a:p>
          <a:p>
            <a:pPr>
              <a:buNone/>
            </a:pPr>
            <a:r>
              <a:rPr lang="fr-FR" dirty="0" smtClean="0"/>
              <a:t>Coordination de projets ( EDD, citoyenneté…)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717</TotalTime>
  <Words>1139</Words>
  <Application>Microsoft Office PowerPoint</Application>
  <PresentationFormat>Affichage à l'écran (4:3)</PresentationFormat>
  <Paragraphs>166</Paragraphs>
  <Slides>22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Débit</vt:lpstr>
      <vt:lpstr> Atelier développer les compétences langagières chez les élèves?</vt:lpstr>
      <vt:lpstr>L’existant…</vt:lpstr>
      <vt:lpstr>L’existant</vt:lpstr>
      <vt:lpstr>Et les CPE ?</vt:lpstr>
      <vt:lpstr>L’ORAL : ENJEUX SOCIAUX, ENJEUX ÉDUCATIFS </vt:lpstr>
      <vt:lpstr>L’oral dans le socle</vt:lpstr>
      <vt:lpstr>D1.Les langages pour penser et communiquer </vt:lpstr>
      <vt:lpstr>D3.Formation de la personne et du citoyen</vt:lpstr>
      <vt:lpstr>L’oral évalué</vt:lpstr>
      <vt:lpstr>L’oral /L’écrit</vt:lpstr>
      <vt:lpstr>L’oral à l’école</vt:lpstr>
      <vt:lpstr>Pourquoi l’oral est difficile à enseigner?</vt:lpstr>
      <vt:lpstr>Qu’est ce qu’une compétence?</vt:lpstr>
      <vt:lpstr>Notre choix : argumenter</vt:lpstr>
      <vt:lpstr>Sémantique:</vt:lpstr>
      <vt:lpstr>Un discours célèbre </vt:lpstr>
      <vt:lpstr>Différents types d’arguments :</vt:lpstr>
      <vt:lpstr>RESSOURCES: </vt:lpstr>
      <vt:lpstr>Atelier pratique</vt:lpstr>
      <vt:lpstr>Atelier pratique</vt:lpstr>
      <vt:lpstr>Déroulement de l’atelier</vt:lpstr>
      <vt:lpstr>Fin de l’atelier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Développer les compétences langagières chez les élèves?</dc:title>
  <dc:creator>myriam</dc:creator>
  <cp:lastModifiedBy>cpe</cp:lastModifiedBy>
  <cp:revision>67</cp:revision>
  <dcterms:created xsi:type="dcterms:W3CDTF">2020-01-18T14:53:05Z</dcterms:created>
  <dcterms:modified xsi:type="dcterms:W3CDTF">2020-01-27T16:42:14Z</dcterms:modified>
</cp:coreProperties>
</file>