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87178F-D3C2-473F-AA58-46A64213F15E}">
  <a:tblStyle styleId="{6787178F-D3C2-473F-AA58-46A64213F1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818"/>
  </p:normalViewPr>
  <p:slideViewPr>
    <p:cSldViewPr snapToGrid="0">
      <p:cViewPr varScale="1">
        <p:scale>
          <a:sx n="159" d="100"/>
          <a:sy n="159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c62d3de4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c62d3de4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c62d3de4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c62d3de4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c62d3de4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c62d3de4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c62d3de4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c62d3de4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62d3de4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62d3de4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c62d3de4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c62d3de4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c62d3de4a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c62d3de4a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c62d3de4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c62d3de4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c62d3de4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c62d3de4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c62d3de4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c62d3de4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c62d3de4a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c62d3de4a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c62d3de4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c62d3de4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c62d3de4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c62d3de4a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c62d3de4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c62d3de4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6f9199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6f9199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b994ae2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b994ae2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c62d3de4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c62d3de4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c62d3de4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c62d3de4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c62d3de4a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c62d3de4a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9199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9199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c62d3de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c62d3de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f9199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f9199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39575" y="2318994"/>
            <a:ext cx="8222100" cy="1186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réforme série</a:t>
            </a:r>
            <a:br>
              <a:rPr lang="fr" sz="5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5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technologique STL </a:t>
            </a:r>
            <a:endParaRPr sz="5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Biochimie- génie Biologique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/>
              <a:t>PNF du 4 Avril 2019</a:t>
            </a:r>
            <a:endParaRPr sz="2400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212225" y="396928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000000"/>
                </a:highlight>
              </a:rPr>
              <a:t>25 Juin 2019</a:t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9150" y="43675"/>
            <a:ext cx="82221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/>
              <a:t>Construction </a:t>
            </a:r>
            <a:r>
              <a:rPr lang="fr" sz="1800" b="1" dirty="0">
                <a:solidFill>
                  <a:srgbClr val="FFFF00"/>
                </a:solidFill>
              </a:rPr>
              <a:t>Combinatoire</a:t>
            </a:r>
            <a:r>
              <a:rPr lang="fr" sz="1800" b="1" dirty="0">
                <a:solidFill>
                  <a:srgbClr val="FF0000"/>
                </a:solidFill>
              </a:rPr>
              <a:t> </a:t>
            </a:r>
            <a:r>
              <a:rPr lang="fr" sz="1800" dirty="0"/>
              <a:t>des situations d’apprentissages</a:t>
            </a:r>
            <a:endParaRPr sz="1800" dirty="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600" y="4427775"/>
            <a:ext cx="35623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25" y="1598900"/>
            <a:ext cx="457200" cy="26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22"/>
          <p:cNvGrpSpPr/>
          <p:nvPr/>
        </p:nvGrpSpPr>
        <p:grpSpPr>
          <a:xfrm>
            <a:off x="410050" y="1685225"/>
            <a:ext cx="4431600" cy="2770325"/>
            <a:chOff x="410050" y="1685225"/>
            <a:chExt cx="4431600" cy="2770325"/>
          </a:xfrm>
        </p:grpSpPr>
        <p:pic>
          <p:nvPicPr>
            <p:cNvPr id="133" name="Google Shape;133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79525" y="3684025"/>
              <a:ext cx="1762125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0050" y="1685225"/>
              <a:ext cx="695325" cy="2419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4050" y="2063125"/>
            <a:ext cx="1416100" cy="23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44400" y="2063125"/>
            <a:ext cx="1799725" cy="16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76200" y="1010350"/>
            <a:ext cx="2903675" cy="12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70250" y="647500"/>
            <a:ext cx="1274150" cy="95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2"/>
          <p:cNvGrpSpPr/>
          <p:nvPr/>
        </p:nvGrpSpPr>
        <p:grpSpPr>
          <a:xfrm>
            <a:off x="982075" y="2011113"/>
            <a:ext cx="3186550" cy="1419300"/>
            <a:chOff x="982075" y="2011113"/>
            <a:chExt cx="3186550" cy="1419300"/>
          </a:xfrm>
        </p:grpSpPr>
        <p:grpSp>
          <p:nvGrpSpPr>
            <p:cNvPr id="140" name="Google Shape;140;p22"/>
            <p:cNvGrpSpPr/>
            <p:nvPr/>
          </p:nvGrpSpPr>
          <p:grpSpPr>
            <a:xfrm>
              <a:off x="982075" y="2011150"/>
              <a:ext cx="3186550" cy="1419225"/>
              <a:chOff x="982075" y="2011150"/>
              <a:chExt cx="3186550" cy="1419225"/>
            </a:xfrm>
          </p:grpSpPr>
          <p:pic>
            <p:nvPicPr>
              <p:cNvPr id="141" name="Google Shape;141;p22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982075" y="2011150"/>
                <a:ext cx="2685725" cy="14192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42" name="Google Shape;142;p22"/>
              <p:cNvCxnSpPr/>
              <p:nvPr/>
            </p:nvCxnSpPr>
            <p:spPr>
              <a:xfrm rot="10800000" flipH="1">
                <a:off x="3455525" y="2716750"/>
                <a:ext cx="713100" cy="171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143" name="Google Shape;143;p22"/>
            <p:cNvSpPr/>
            <p:nvPr/>
          </p:nvSpPr>
          <p:spPr>
            <a:xfrm>
              <a:off x="1024525" y="2011113"/>
              <a:ext cx="2558400" cy="141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2"/>
          <p:cNvGrpSpPr/>
          <p:nvPr/>
        </p:nvGrpSpPr>
        <p:grpSpPr>
          <a:xfrm>
            <a:off x="6681825" y="2227100"/>
            <a:ext cx="2241300" cy="1371600"/>
            <a:chOff x="6681825" y="2227100"/>
            <a:chExt cx="2241300" cy="1371600"/>
          </a:xfrm>
        </p:grpSpPr>
        <p:cxnSp>
          <p:nvCxnSpPr>
            <p:cNvPr id="145" name="Google Shape;145;p22"/>
            <p:cNvCxnSpPr>
              <a:stCxn id="137" idx="2"/>
            </p:cNvCxnSpPr>
            <p:nvPr/>
          </p:nvCxnSpPr>
          <p:spPr>
            <a:xfrm>
              <a:off x="6928038" y="2227100"/>
              <a:ext cx="560400" cy="7239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6" name="Google Shape;146;p22"/>
            <p:cNvSpPr txBox="1"/>
            <p:nvPr/>
          </p:nvSpPr>
          <p:spPr>
            <a:xfrm>
              <a:off x="6681825" y="2951000"/>
              <a:ext cx="22413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Construction séquence/séance</a:t>
              </a:r>
              <a:endParaRPr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7" name="Google Shape;147;p22"/>
          <p:cNvSpPr txBox="1"/>
          <p:nvPr/>
        </p:nvSpPr>
        <p:spPr>
          <a:xfrm>
            <a:off x="5739425" y="647500"/>
            <a:ext cx="196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latin typeface="Roboto"/>
                <a:ea typeface="Roboto"/>
                <a:cs typeface="Roboto"/>
                <a:sym typeface="Roboto"/>
              </a:rPr>
              <a:t>liberté pédagogique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730875" y="68025"/>
            <a:ext cx="82221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Explicitation programme BB</a:t>
            </a:r>
            <a:endParaRPr sz="2400"/>
          </a:p>
        </p:txBody>
      </p:sp>
      <p:graphicFrame>
        <p:nvGraphicFramePr>
          <p:cNvPr id="153" name="Google Shape;153;p23"/>
          <p:cNvGraphicFramePr/>
          <p:nvPr>
            <p:extLst>
              <p:ext uri="{D42A27DB-BD31-4B8C-83A1-F6EECF244321}">
                <p14:modId xmlns:p14="http://schemas.microsoft.com/office/powerpoint/2010/main" val="1195823595"/>
              </p:ext>
            </p:extLst>
          </p:nvPr>
        </p:nvGraphicFramePr>
        <p:xfrm>
          <a:off x="247925" y="503700"/>
          <a:ext cx="8648150" cy="3925471"/>
        </p:xfrm>
        <a:graphic>
          <a:graphicData uri="http://schemas.openxmlformats.org/drawingml/2006/table">
            <a:tbl>
              <a:tblPr>
                <a:noFill/>
                <a:tableStyleId>{6787178F-D3C2-473F-AA58-46A64213F15E}</a:tableStyleId>
              </a:tblPr>
              <a:tblGrid>
                <a:gridCol w="897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9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7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2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98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8450">
                <a:tc gridSpan="7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Partie A : Digestion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9900">
                <a:tc gridSpan="7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Objectif de formation :</a:t>
                      </a:r>
                      <a:r>
                        <a:rPr lang="fr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Chez l’être humain, les aliments diversifiés sont digérés pour obtenir différents nutriments qui sont absorbés et distribués par le milieu intérieur. Un déséquilibre alimentaire peut entraîner des pathologies.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375">
                <a:tc gridSpan="7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Notions déjà abordées :</a:t>
                      </a:r>
                      <a:r>
                        <a:rPr lang="fr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organisation de l’appareil digestif, surface d’échange, digestion chimique et mécanique, microbiote (cycle 4). 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58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l’élève, objectifs de fin de formation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l’enseignant, en cours d’année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SAVOIR-FAIRE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ACTIVITÉS TECHNOLOGIQUES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Relation structure/propriétés</a:t>
                      </a:r>
                      <a:endParaRPr sz="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Relation structure/fonction</a:t>
                      </a:r>
                      <a:endParaRPr sz="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Homéostasie</a:t>
                      </a:r>
                      <a:endParaRPr sz="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 et Communication</a:t>
                      </a:r>
                      <a:endParaRPr sz="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975" y="1519975"/>
            <a:ext cx="4148100" cy="1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1850" y="2945600"/>
            <a:ext cx="3898000" cy="15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460950" y="84843"/>
            <a:ext cx="8222100" cy="5098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lecture par l’élève : </a:t>
            </a:r>
            <a:r>
              <a:rPr lang="fr" i="1"/>
              <a:t>AUTOÉVALUATION</a:t>
            </a:r>
            <a:endParaRPr i="1"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75" y="1130450"/>
            <a:ext cx="688657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275" y="3149750"/>
            <a:ext cx="68865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500" y="363375"/>
            <a:ext cx="1703100" cy="163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9100" y="624875"/>
            <a:ext cx="5186275" cy="26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471900" y="205850"/>
            <a:ext cx="8222100" cy="6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lecture par l’enseignant</a:t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25" y="1327550"/>
            <a:ext cx="856817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025" y="3346850"/>
            <a:ext cx="85349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263225"/>
            <a:ext cx="8672849" cy="7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1175" y="3075175"/>
            <a:ext cx="4904075" cy="11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7500" y="272250"/>
            <a:ext cx="2063425" cy="16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34288" y="1014288"/>
            <a:ext cx="12858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412150" y="1145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Lecture croisée du programme</a:t>
            </a:r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4625"/>
            <a:ext cx="8168175" cy="36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/>
        </p:nvSpPr>
        <p:spPr>
          <a:xfrm>
            <a:off x="152400" y="4259350"/>
            <a:ext cx="2397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Mobilisation réitérée des concepts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412150" y="1145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philosophie du programme BB</a:t>
            </a:r>
            <a:endParaRPr/>
          </a:p>
        </p:txBody>
      </p:sp>
      <p:sp>
        <p:nvSpPr>
          <p:cNvPr id="188" name="Google Shape;188;p27"/>
          <p:cNvSpPr txBox="1"/>
          <p:nvPr/>
        </p:nvSpPr>
        <p:spPr>
          <a:xfrm>
            <a:off x="-59705" y="3862600"/>
            <a:ext cx="89697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oboto"/>
              <a:buChar char="●"/>
            </a:pPr>
            <a:r>
              <a:rPr lang="fr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Contextualisation : problématique d’actualité en lien direct avec le quotidien de l’élève : </a:t>
            </a:r>
            <a:r>
              <a:rPr lang="fr" sz="1800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susciter l’intérêt </a:t>
            </a:r>
            <a:endParaRPr sz="1800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-80950" y="1595275"/>
            <a:ext cx="9105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oboto"/>
              <a:buChar char="●"/>
            </a:pPr>
            <a:r>
              <a:rPr lang="fr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Toujours partir prérequis élèves :</a:t>
            </a:r>
            <a:br>
              <a:rPr lang="fr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1800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si on part du principe que l’élève ne sait rien comment l’inciter à apprendre ?</a:t>
            </a:r>
            <a:endParaRPr sz="1800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-32769" y="4617373"/>
            <a:ext cx="82221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oboto"/>
              <a:buChar char="●"/>
            </a:pPr>
            <a:r>
              <a:rPr lang="fr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Programme construit pour permettre autoévaluation</a:t>
            </a:r>
            <a:endParaRPr sz="2400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-76200" y="2275869"/>
            <a:ext cx="95130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oboto"/>
              <a:buChar char="●"/>
            </a:pPr>
            <a:r>
              <a:rPr lang="fr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Construction Combinatoire :</a:t>
            </a:r>
            <a:br>
              <a:rPr lang="fr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1800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apports des modules transversaux en fonction des besoins </a:t>
            </a:r>
            <a:endParaRPr sz="1800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oboto"/>
              <a:buChar char="●"/>
            </a:pPr>
            <a:r>
              <a:rPr lang="fr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Mobilisation réitéré des concepts : construction SPIRALAIRE : </a:t>
            </a:r>
            <a:r>
              <a:rPr lang="fr" sz="1800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réitération dans différents contextes : 1 concept peut être contextualisé de façons multiples </a:t>
            </a:r>
            <a:endParaRPr sz="1800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277700" y="747150"/>
            <a:ext cx="8388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412150" y="1145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Recommandation programme  BB et BBB</a:t>
            </a:r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412150" y="3871646"/>
            <a:ext cx="7877695" cy="122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3" indent="-381000">
              <a:buClr>
                <a:srgbClr val="FF0000"/>
              </a:buClr>
              <a:buSzPts val="2400"/>
              <a:buFont typeface="Roboto"/>
              <a:buChar char="●"/>
            </a:pPr>
            <a:r>
              <a:rPr lang="fr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terminale BBB : approfondir les fondamentaux technologiques et scientifiques : Aucune séparation cours/AT:AD</a:t>
            </a:r>
            <a:endParaRPr sz="1800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-80950" y="1595275"/>
            <a:ext cx="9105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Au minimum avoir connaissance progression Math et Physique Chimie </a:t>
            </a:r>
            <a:endParaRPr sz="2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0" y="2544082"/>
            <a:ext cx="95130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oboto"/>
              <a:buChar char="●"/>
            </a:pPr>
            <a:r>
              <a:rPr lang="fr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Travail progressif sur 2 ans : CONTINUITÉ PÉDAGOGIQUE élèves/enseignants </a:t>
            </a:r>
            <a:endParaRPr sz="1800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412150" y="3381858"/>
            <a:ext cx="7635711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oboto"/>
              <a:buChar char="●"/>
            </a:pPr>
            <a:r>
              <a:rPr lang="fr" sz="24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première : BB : Aucune séparation cours/AT:AD</a:t>
            </a:r>
            <a:endParaRPr sz="1800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75" y="1587075"/>
            <a:ext cx="8380326" cy="30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6394800" y="4415950"/>
            <a:ext cx="2749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maîtrise de concepts clés permettant l’acquisition de connaissances spécifiques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223050" y="577325"/>
            <a:ext cx="4045200" cy="166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Projet d’épreuve </a:t>
            </a:r>
            <a:r>
              <a:rPr lang="f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commune</a:t>
            </a:r>
            <a:r>
              <a:rPr lang="fr" sz="2400" b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de contrôle continu de biochimie E3C- biologie - 2h</a:t>
            </a:r>
            <a:endParaRPr sz="2400" b="1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30"/>
          <p:cNvSpPr txBox="1">
            <a:spLocks noGrp="1"/>
          </p:cNvSpPr>
          <p:nvPr>
            <p:ph type="subTitle" idx="1"/>
          </p:nvPr>
        </p:nvSpPr>
        <p:spPr>
          <a:xfrm>
            <a:off x="307950" y="1794596"/>
            <a:ext cx="4045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Mai 2020 - </a:t>
            </a:r>
            <a:r>
              <a:rPr lang="fr" sz="2400">
                <a:solidFill>
                  <a:srgbClr val="FF0000"/>
                </a:solidFill>
              </a:rPr>
              <a:t>Juin 2020 ?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77072"/>
            <a:ext cx="4572000" cy="442706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/>
        </p:nvSpPr>
        <p:spPr>
          <a:xfrm>
            <a:off x="399050" y="2555575"/>
            <a:ext cx="4109400" cy="23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●"/>
            </a:pPr>
            <a:r>
              <a:rPr lang="fr" sz="1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banque de sujets : DISPONIBLES</a:t>
            </a:r>
            <a:endParaRPr sz="18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 sz="1800" dirty="0">
                <a:latin typeface="Roboto"/>
                <a:ea typeface="Roboto"/>
                <a:cs typeface="Roboto"/>
                <a:sym typeface="Roboto"/>
              </a:rPr>
              <a:t>copies anonymes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 sz="1800" dirty="0">
                <a:latin typeface="Roboto"/>
                <a:ea typeface="Roboto"/>
                <a:cs typeface="Roboto"/>
                <a:sym typeface="Roboto"/>
              </a:rPr>
              <a:t>choix: chef d’établissement/enseignants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 sz="1800" dirty="0">
                <a:latin typeface="Roboto"/>
                <a:ea typeface="Roboto"/>
                <a:cs typeface="Roboto"/>
                <a:sym typeface="Roboto"/>
              </a:rPr>
              <a:t>copies non corrigées par l’enseignant ayant dispensé l’enseignement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251150" y="19535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 compétences évaluées, sans calculatrice</a:t>
            </a:r>
            <a:endParaRPr/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5" y="1035825"/>
            <a:ext cx="8949151" cy="37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/>
        </p:nvSpPr>
        <p:spPr>
          <a:xfrm>
            <a:off x="1732000" y="4735975"/>
            <a:ext cx="44148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exemple de pondération : possibilité de moduler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65500" y="171825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Enjeux 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939500" y="150829"/>
            <a:ext cx="3939000" cy="47868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/>
              <a:t>préparation à poursuite d’études 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 dirty="0"/>
              <a:t>Compétences scientifiques et technologiques , autonomie initiative ,esprit critique, compétences en métrologie, numérique et prévention des risques.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 dirty="0"/>
              <a:t>  capacité d’ abstraction en prenant appui sur </a:t>
            </a:r>
            <a:r>
              <a:rPr lang="fr" dirty="0" err="1"/>
              <a:t>T.expérimentale</a:t>
            </a:r>
            <a:r>
              <a:rPr lang="fr" dirty="0"/>
              <a:t> : </a:t>
            </a:r>
            <a:r>
              <a:rPr lang="fr" dirty="0">
                <a:solidFill>
                  <a:srgbClr val="434343"/>
                </a:solidFill>
              </a:rPr>
              <a:t>MODÉLISATION </a:t>
            </a:r>
            <a:r>
              <a:rPr lang="fr" dirty="0"/>
              <a:t>concept</a:t>
            </a:r>
            <a:endParaRPr dirty="0"/>
          </a:p>
        </p:txBody>
      </p:sp>
      <p:sp>
        <p:nvSpPr>
          <p:cNvPr id="75" name="Google Shape;75;p14"/>
          <p:cNvSpPr/>
          <p:nvPr/>
        </p:nvSpPr>
        <p:spPr>
          <a:xfrm rot="2179499">
            <a:off x="5306288" y="3022546"/>
            <a:ext cx="220810" cy="48392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265500" y="687825"/>
            <a:ext cx="4045200" cy="27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FF0000"/>
                </a:solidFill>
              </a:rPr>
              <a:t>Programme ETLV 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FF0000"/>
                </a:solidFill>
              </a:rPr>
              <a:t>1h </a:t>
            </a:r>
            <a:r>
              <a:rPr lang="fr" sz="2400" dirty="0">
                <a:solidFill>
                  <a:srgbClr val="FF0000"/>
                </a:solidFill>
              </a:rPr>
              <a:t>Co-enseignement</a:t>
            </a:r>
            <a:endParaRPr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i="1" dirty="0">
                <a:solidFill>
                  <a:srgbClr val="FF0000"/>
                </a:solidFill>
              </a:rPr>
              <a:t>démarche modalités…</a:t>
            </a:r>
            <a:br>
              <a:rPr lang="fr" sz="2400" i="1" dirty="0">
                <a:solidFill>
                  <a:srgbClr val="FF0000"/>
                </a:solidFill>
              </a:rPr>
            </a:br>
            <a:r>
              <a:rPr lang="fr" sz="2400" i="1" dirty="0" err="1">
                <a:solidFill>
                  <a:srgbClr val="FF0000"/>
                </a:solidFill>
              </a:rPr>
              <a:t>cf</a:t>
            </a:r>
            <a:r>
              <a:rPr lang="fr" sz="2400" i="1" dirty="0">
                <a:solidFill>
                  <a:srgbClr val="FF0000"/>
                </a:solidFill>
              </a:rPr>
              <a:t> </a:t>
            </a:r>
            <a:r>
              <a:rPr lang="fr" sz="2400" i="1" dirty="0" err="1">
                <a:solidFill>
                  <a:srgbClr val="FF0000"/>
                </a:solidFill>
              </a:rPr>
              <a:t>ppt</a:t>
            </a:r>
            <a:r>
              <a:rPr lang="fr" sz="2400" i="1" dirty="0">
                <a:solidFill>
                  <a:srgbClr val="FF0000"/>
                </a:solidFill>
              </a:rPr>
              <a:t> ETLV doc brut</a:t>
            </a:r>
            <a:endParaRPr sz="2400" i="1" dirty="0">
              <a:solidFill>
                <a:srgbClr val="FF0000"/>
              </a:solidFill>
            </a:endParaRPr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2"/>
          </p:nvPr>
        </p:nvSpPr>
        <p:spPr>
          <a:xfrm>
            <a:off x="4572000" y="242625"/>
            <a:ext cx="4532100" cy="47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fr" sz="1400" b="1" dirty="0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programme de langue vivante </a:t>
            </a:r>
            <a:r>
              <a:rPr lang="fr" sz="1400" dirty="0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>
              <a:solidFill>
                <a:srgbClr val="FFFFFF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activités langagières de réception et de production ;</a:t>
            </a:r>
            <a:endParaRPr sz="1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axes thématiques, (8), </a:t>
            </a: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espace privé/public, innovation scientifique et responsabilité </a:t>
            </a:r>
            <a:r>
              <a:rPr lang="fr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enseignements technologiques transversaux qui favorisent la polyvalence ;</a:t>
            </a:r>
            <a:endParaRPr sz="1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 enseignement technologique spécifique qui permet à chaque élève d’approfondir un domaine de son choix.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■ </a:t>
            </a:r>
            <a:r>
              <a:rPr lang="f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Réinvestissement des contenus visés en  biotechnologie et également des </a:t>
            </a:r>
            <a:r>
              <a:rPr lang="fr" sz="14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ouvertures</a:t>
            </a:r>
            <a:r>
              <a:rPr lang="f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f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400" b="1" dirty="0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=  discipline d’appui pour une exposition/ utilisation de la langue étrangère.</a:t>
            </a:r>
            <a:endParaRPr sz="1400" b="1" dirty="0">
              <a:solidFill>
                <a:srgbClr val="FFFFFF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■ </a:t>
            </a:r>
            <a:r>
              <a:rPr lang="f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Appui sur les notions du domaine référentiel pour prendre la parole  : </a:t>
            </a:r>
            <a:r>
              <a:rPr lang="fr" sz="1400" b="1" dirty="0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les enseignants d’enseignement technologique sont alors médiateurs. Enrichissement mutuel</a:t>
            </a:r>
            <a:endParaRPr sz="1400" b="1" dirty="0">
              <a:solidFill>
                <a:srgbClr val="FFFFFF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251150" y="37365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Philosophie du programme  ETLV 2019 STL</a:t>
            </a:r>
            <a:endParaRPr/>
          </a:p>
        </p:txBody>
      </p:sp>
      <p:sp>
        <p:nvSpPr>
          <p:cNvPr id="234" name="Google Shape;234;p33"/>
          <p:cNvSpPr txBox="1"/>
          <p:nvPr/>
        </p:nvSpPr>
        <p:spPr>
          <a:xfrm>
            <a:off x="186750" y="1242150"/>
            <a:ext cx="8770500" cy="24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OSEZ DIRE LE MONDE    :   RÉDUIRE l'ÉCART ENTRE LE </a:t>
            </a:r>
            <a:r>
              <a:rPr lang="fr" sz="3000" dirty="0">
                <a:solidFill>
                  <a:srgbClr val="FFFFFF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VOULOIR DIRE</a:t>
            </a: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 et le </a:t>
            </a:r>
            <a:r>
              <a:rPr lang="fr" sz="3000" dirty="0">
                <a:solidFill>
                  <a:srgbClr val="FFFFFF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POUVOIR DIRE</a:t>
            </a:r>
            <a:endParaRPr sz="3000" dirty="0">
              <a:solidFill>
                <a:srgbClr val="FFFFFF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fr" sz="3000" dirty="0">
                <a:solidFill>
                  <a:srgbClr val="FFFFFF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Aucun </a:t>
            </a:r>
            <a:r>
              <a:rPr lang="fr" sz="3000" dirty="0" err="1">
                <a:solidFill>
                  <a:srgbClr val="FFFFFF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pb</a:t>
            </a:r>
            <a:r>
              <a:rPr lang="fr" sz="3000" dirty="0">
                <a:solidFill>
                  <a:srgbClr val="FFFFFF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 si non maîtrise de l’anglais par enseignant BTK : </a:t>
            </a:r>
            <a:r>
              <a:rPr lang="fr" sz="3000" dirty="0" err="1">
                <a:solidFill>
                  <a:srgbClr val="FFFFFF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co</a:t>
            </a:r>
            <a:r>
              <a:rPr lang="fr" sz="3000" dirty="0">
                <a:solidFill>
                  <a:srgbClr val="FFFFFF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-animation permet amélioration compétences linguistiques</a:t>
            </a:r>
            <a:endParaRPr sz="3000" dirty="0">
              <a:solidFill>
                <a:srgbClr val="FFFFFF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enseignant de la classe : BTK/BB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●"/>
            </a:pPr>
            <a:r>
              <a:rPr lang="fr" sz="3000" dirty="0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PAF: formation mail inspecteurs du 13 JUIN </a:t>
            </a:r>
            <a:endParaRPr sz="3000" dirty="0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251150" y="37365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Evaluation </a:t>
            </a:r>
            <a:r>
              <a:rPr lang="fr">
                <a:highlight>
                  <a:srgbClr val="FF0000"/>
                </a:highlight>
              </a:rPr>
              <a:t>ENVISAGÉE </a:t>
            </a:r>
            <a:r>
              <a:rPr lang="fr"/>
              <a:t> ETLV 2020 STL</a:t>
            </a:r>
            <a:endParaRPr/>
          </a:p>
        </p:txBody>
      </p:sp>
      <p:sp>
        <p:nvSpPr>
          <p:cNvPr id="240" name="Google Shape;240;p34"/>
          <p:cNvSpPr txBox="1"/>
          <p:nvPr/>
        </p:nvSpPr>
        <p:spPr>
          <a:xfrm>
            <a:off x="0" y="1545225"/>
            <a:ext cx="9114300" cy="24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Contexte de l’évaluation : PTA</a:t>
            </a:r>
            <a:endParaRPr sz="3000" dirty="0">
              <a:solidFill>
                <a:srgbClr val="FFFFFF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fr" sz="30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SEULE</a:t>
            </a: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 épreuve orale de LV 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fr" sz="2400" dirty="0">
                <a:latin typeface="Times New Roman"/>
                <a:ea typeface="Times New Roman"/>
                <a:cs typeface="Times New Roman"/>
                <a:sym typeface="Times New Roman"/>
              </a:rPr>
              <a:t>la durée est de 10 minutes, sans préparation : 5 minutes de prise de parole en continu par le candidat, puis 5 minutes d’interaction avec le jury ;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Support obligatoire fourni par candidat :  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148450" y="4187600"/>
            <a:ext cx="8965800" cy="112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>
                <a:latin typeface="Calibri"/>
                <a:ea typeface="Calibri"/>
                <a:cs typeface="Calibri"/>
                <a:sym typeface="Calibri"/>
              </a:rPr>
              <a:t>Les supports de présentation peuvent être un diaporama, des images ou représentations visuelles, une vidéo (</a:t>
            </a:r>
            <a:r>
              <a:rPr lang="fr" sz="1800" b="1" i="1" dirty="0">
                <a:latin typeface="Calibri"/>
                <a:ea typeface="Calibri"/>
                <a:cs typeface="Calibri"/>
                <a:sym typeface="Calibri"/>
              </a:rPr>
              <a:t>par exemple une expérience en laboratoire filmée et commentée par le candidat lors de l’épreuve</a:t>
            </a:r>
            <a:r>
              <a:rPr lang="fr" sz="1800" b="1" dirty="0"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Grand Oral</a:t>
            </a: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2"/>
          </p:nvPr>
        </p:nvSpPr>
        <p:spPr>
          <a:xfrm>
            <a:off x="4572000" y="424207"/>
            <a:ext cx="4204500" cy="41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/>
              <a:t>rapport déposé au ministère par enseignant </a:t>
            </a:r>
            <a:r>
              <a:rPr lang="fr" sz="2400" dirty="0" err="1"/>
              <a:t>sc</a:t>
            </a:r>
            <a:r>
              <a:rPr lang="fr" sz="2400" dirty="0"/>
              <a:t>-po art oratoire mercredi 19 juin dernier, publié le 24 juin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2400" dirty="0"/>
              <a:t>20 min (avec questions) 2 membres de jury , debout SANS NOTE , support ? , reprenant les spé (math, physique-chimie et BBB)</a:t>
            </a:r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4294967295"/>
          </p:nvPr>
        </p:nvSpPr>
        <p:spPr>
          <a:xfrm>
            <a:off x="210925" y="2336550"/>
            <a:ext cx="18723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Toutes les </a:t>
            </a:r>
            <a:r>
              <a:rPr lang="fr" sz="1400">
                <a:solidFill>
                  <a:schemeClr val="lt1"/>
                </a:solidFill>
              </a:rPr>
              <a:t>matières : moyenne: coeff 10</a:t>
            </a:r>
            <a:endParaRPr sz="1400">
              <a:solidFill>
                <a:schemeClr val="lt1"/>
              </a:solidFill>
            </a:endParaRPr>
          </a:p>
        </p:txBody>
      </p:sp>
      <p:grpSp>
        <p:nvGrpSpPr>
          <p:cNvPr id="254" name="Google Shape;254;p36"/>
          <p:cNvGrpSpPr/>
          <p:nvPr/>
        </p:nvGrpSpPr>
        <p:grpSpPr>
          <a:xfrm>
            <a:off x="912820" y="1610215"/>
            <a:ext cx="198900" cy="593656"/>
            <a:chOff x="777447" y="1610215"/>
            <a:chExt cx="198900" cy="593656"/>
          </a:xfrm>
        </p:grpSpPr>
        <p:cxnSp>
          <p:nvCxnSpPr>
            <p:cNvPr id="255" name="Google Shape;255;p36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6" name="Google Shape;256;p36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36"/>
          <p:cNvSpPr txBox="1">
            <a:spLocks noGrp="1"/>
          </p:cNvSpPr>
          <p:nvPr>
            <p:ph type="body" idx="4294967295"/>
          </p:nvPr>
        </p:nvSpPr>
        <p:spPr>
          <a:xfrm>
            <a:off x="340924" y="119975"/>
            <a:ext cx="1742301" cy="1352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 dirty="0"/>
              <a:t>bulletins scolaires 1ères et </a:t>
            </a:r>
            <a:r>
              <a:rPr lang="fr" sz="1600" dirty="0" err="1"/>
              <a:t>term</a:t>
            </a:r>
            <a:r>
              <a:rPr lang="fr" sz="1600" dirty="0"/>
              <a:t> : </a:t>
            </a:r>
            <a:r>
              <a:rPr lang="fr" sz="1600" dirty="0">
                <a:solidFill>
                  <a:srgbClr val="FF0000"/>
                </a:solidFill>
              </a:rPr>
              <a:t>évaluations au fil de l’eau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4294967295"/>
          </p:nvPr>
        </p:nvSpPr>
        <p:spPr>
          <a:xfrm>
            <a:off x="2126317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chacune coeff. 5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60" name="Google Shape;260;p36"/>
          <p:cNvGrpSpPr/>
          <p:nvPr/>
        </p:nvGrpSpPr>
        <p:grpSpPr>
          <a:xfrm>
            <a:off x="2266282" y="2938958"/>
            <a:ext cx="198900" cy="593656"/>
            <a:chOff x="2223534" y="2938958"/>
            <a:chExt cx="198900" cy="593656"/>
          </a:xfrm>
        </p:grpSpPr>
        <p:cxnSp>
          <p:nvCxnSpPr>
            <p:cNvPr id="261" name="Google Shape;261;p36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2" name="Google Shape;262;p36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6"/>
          <p:cNvSpPr txBox="1">
            <a:spLocks noGrp="1"/>
          </p:cNvSpPr>
          <p:nvPr>
            <p:ph type="body" idx="4294967295"/>
          </p:nvPr>
        </p:nvSpPr>
        <p:spPr>
          <a:xfrm>
            <a:off x="570725" y="3561375"/>
            <a:ext cx="3487800" cy="14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>
                <a:solidFill>
                  <a:srgbClr val="FF0000"/>
                </a:solidFill>
              </a:rPr>
              <a:t>Epreuves communes de contrôle continu ( E3C) : 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 dirty="0"/>
              <a:t>1ère : BB et Tale : math, </a:t>
            </a:r>
            <a:r>
              <a:rPr lang="fr" sz="1600" dirty="0" err="1"/>
              <a:t>Hist</a:t>
            </a:r>
            <a:r>
              <a:rPr lang="fr" sz="1600" dirty="0"/>
              <a:t>-géo, </a:t>
            </a:r>
            <a:r>
              <a:rPr lang="fr" sz="1600" dirty="0">
                <a:solidFill>
                  <a:srgbClr val="FF0000"/>
                </a:solidFill>
              </a:rPr>
              <a:t>LVA ( ETLV), </a:t>
            </a:r>
            <a:r>
              <a:rPr lang="fr" sz="1600" dirty="0">
                <a:solidFill>
                  <a:srgbClr val="666666"/>
                </a:solidFill>
              </a:rPr>
              <a:t>LVB, EPS</a:t>
            </a:r>
            <a:endParaRPr sz="16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264" name="Google Shape;264;p36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4294967295"/>
          </p:nvPr>
        </p:nvSpPr>
        <p:spPr>
          <a:xfrm>
            <a:off x="3767755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coeff. 14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66" name="Google Shape;266;p36"/>
          <p:cNvGrpSpPr/>
          <p:nvPr/>
        </p:nvGrpSpPr>
        <p:grpSpPr>
          <a:xfrm>
            <a:off x="4058732" y="1610215"/>
            <a:ext cx="198900" cy="593656"/>
            <a:chOff x="3918084" y="1610215"/>
            <a:chExt cx="198900" cy="593656"/>
          </a:xfrm>
        </p:grpSpPr>
        <p:cxnSp>
          <p:nvCxnSpPr>
            <p:cNvPr id="267" name="Google Shape;267;p36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8" name="Google Shape;268;p36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36"/>
          <p:cNvSpPr txBox="1">
            <a:spLocks noGrp="1"/>
          </p:cNvSpPr>
          <p:nvPr>
            <p:ph type="body" idx="4294967295"/>
          </p:nvPr>
        </p:nvSpPr>
        <p:spPr>
          <a:xfrm>
            <a:off x="3264450" y="946550"/>
            <a:ext cx="17448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 err="1">
                <a:solidFill>
                  <a:srgbClr val="FF0000"/>
                </a:solidFill>
              </a:rPr>
              <a:t>ep</a:t>
            </a:r>
            <a:r>
              <a:rPr lang="fr" sz="1600" dirty="0">
                <a:solidFill>
                  <a:srgbClr val="FF0000"/>
                </a:solidFill>
              </a:rPr>
              <a:t> terminale : </a:t>
            </a:r>
            <a:r>
              <a:rPr lang="fr" sz="1600" dirty="0"/>
              <a:t>grand oral  </a:t>
            </a:r>
            <a:r>
              <a:rPr lang="fr" sz="1600" dirty="0">
                <a:solidFill>
                  <a:srgbClr val="FF0000"/>
                </a:solidFill>
              </a:rPr>
              <a:t>???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270" name="Google Shape;270;p36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4294967295"/>
          </p:nvPr>
        </p:nvSpPr>
        <p:spPr>
          <a:xfrm>
            <a:off x="5416700" y="2336550"/>
            <a:ext cx="15087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philo: coeff 4 Fr: coeff 10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72" name="Google Shape;272;p36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273" name="Google Shape;273;p36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4" name="Google Shape;274;p36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36"/>
          <p:cNvSpPr txBox="1">
            <a:spLocks noGrp="1"/>
          </p:cNvSpPr>
          <p:nvPr>
            <p:ph type="body" idx="4294967295"/>
          </p:nvPr>
        </p:nvSpPr>
        <p:spPr>
          <a:xfrm>
            <a:off x="5126902" y="3757725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0000"/>
                </a:solidFill>
              </a:rPr>
              <a:t>ep terminale: 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600"/>
              <a:t>1ère: Fr Tale :philo</a:t>
            </a:r>
            <a:endParaRPr sz="1600"/>
          </a:p>
        </p:txBody>
      </p:sp>
      <p:sp>
        <p:nvSpPr>
          <p:cNvPr id="276" name="Google Shape;276;p36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body" idx="4294967295"/>
          </p:nvPr>
        </p:nvSpPr>
        <p:spPr>
          <a:xfrm>
            <a:off x="7111512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coeff: 2X 16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78" name="Google Shape;278;p36"/>
          <p:cNvGrpSpPr/>
          <p:nvPr/>
        </p:nvGrpSpPr>
        <p:grpSpPr>
          <a:xfrm>
            <a:off x="7669807" y="1610215"/>
            <a:ext cx="198900" cy="593656"/>
            <a:chOff x="3918084" y="1610215"/>
            <a:chExt cx="198900" cy="593656"/>
          </a:xfrm>
        </p:grpSpPr>
        <p:cxnSp>
          <p:nvCxnSpPr>
            <p:cNvPr id="279" name="Google Shape;279;p36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0" name="Google Shape;280;p36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36"/>
          <p:cNvSpPr txBox="1">
            <a:spLocks noGrp="1"/>
          </p:cNvSpPr>
          <p:nvPr>
            <p:ph type="body" idx="4294967295"/>
          </p:nvPr>
        </p:nvSpPr>
        <p:spPr>
          <a:xfrm>
            <a:off x="6685975" y="374700"/>
            <a:ext cx="2457900" cy="11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>
                <a:solidFill>
                  <a:srgbClr val="FF0000"/>
                </a:solidFill>
              </a:rPr>
              <a:t>ep terminale </a:t>
            </a:r>
            <a:r>
              <a:rPr lang="fr" sz="1600"/>
              <a:t>enseignement de spécialité : </a:t>
            </a:r>
            <a:r>
              <a:rPr lang="fr" sz="1600">
                <a:solidFill>
                  <a:srgbClr val="FF0000"/>
                </a:solidFill>
              </a:rPr>
              <a:t>ECE/ PTA ???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7178000" y="3235425"/>
            <a:ext cx="1872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4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FORMATIONS  À venir: </a:t>
            </a:r>
            <a:endParaRPr sz="1800">
              <a:solidFill>
                <a:schemeClr val="accent4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4"/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MODALITÉS EXAMEN ET SPE TERMINALES </a:t>
            </a:r>
            <a:endParaRPr sz="1800">
              <a:solidFill>
                <a:schemeClr val="accent4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7"/>
          <p:cNvSpPr txBox="1">
            <a:spLocks noGrp="1"/>
          </p:cNvSpPr>
          <p:nvPr>
            <p:ph type="body" idx="4294967295"/>
          </p:nvPr>
        </p:nvSpPr>
        <p:spPr>
          <a:xfrm>
            <a:off x="210925" y="2336550"/>
            <a:ext cx="18723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</a:rPr>
              <a:t>Toutes les </a:t>
            </a:r>
            <a:r>
              <a:rPr lang="fr" sz="1400" dirty="0">
                <a:solidFill>
                  <a:schemeClr val="lt1"/>
                </a:solidFill>
              </a:rPr>
              <a:t>matières moyenne : </a:t>
            </a:r>
            <a:r>
              <a:rPr lang="fr" sz="1400" dirty="0" err="1">
                <a:solidFill>
                  <a:schemeClr val="lt1"/>
                </a:solidFill>
              </a:rPr>
              <a:t>coeff</a:t>
            </a:r>
            <a:r>
              <a:rPr lang="fr" sz="1400" dirty="0">
                <a:solidFill>
                  <a:schemeClr val="lt1"/>
                </a:solidFill>
              </a:rPr>
              <a:t> 10</a:t>
            </a:r>
            <a:endParaRPr sz="1400" dirty="0">
              <a:solidFill>
                <a:schemeClr val="lt1"/>
              </a:solidFill>
            </a:endParaRPr>
          </a:p>
        </p:txBody>
      </p:sp>
      <p:grpSp>
        <p:nvGrpSpPr>
          <p:cNvPr id="289" name="Google Shape;289;p37"/>
          <p:cNvGrpSpPr/>
          <p:nvPr/>
        </p:nvGrpSpPr>
        <p:grpSpPr>
          <a:xfrm>
            <a:off x="912820" y="1610215"/>
            <a:ext cx="198900" cy="593656"/>
            <a:chOff x="777447" y="1610215"/>
            <a:chExt cx="198900" cy="593656"/>
          </a:xfrm>
        </p:grpSpPr>
        <p:cxnSp>
          <p:nvCxnSpPr>
            <p:cNvPr id="290" name="Google Shape;290;p37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1" name="Google Shape;291;p37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37"/>
          <p:cNvSpPr txBox="1">
            <a:spLocks noGrp="1"/>
          </p:cNvSpPr>
          <p:nvPr>
            <p:ph type="body" idx="4294967295"/>
          </p:nvPr>
        </p:nvSpPr>
        <p:spPr>
          <a:xfrm>
            <a:off x="340925" y="119975"/>
            <a:ext cx="1744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 dirty="0"/>
              <a:t>bulletins scolaires 1ères et </a:t>
            </a:r>
            <a:r>
              <a:rPr lang="fr" sz="1600" dirty="0" err="1"/>
              <a:t>term</a:t>
            </a:r>
            <a:r>
              <a:rPr lang="fr" sz="1600" dirty="0"/>
              <a:t> : </a:t>
            </a:r>
            <a:r>
              <a:rPr lang="fr" sz="1600" dirty="0">
                <a:solidFill>
                  <a:srgbClr val="FF0000"/>
                </a:solidFill>
              </a:rPr>
              <a:t>évaluations au fil de l’eau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293" name="Google Shape;293;p37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body" idx="4294967295"/>
          </p:nvPr>
        </p:nvSpPr>
        <p:spPr>
          <a:xfrm>
            <a:off x="2126317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chacune coeff. 5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95" name="Google Shape;295;p37"/>
          <p:cNvGrpSpPr/>
          <p:nvPr/>
        </p:nvGrpSpPr>
        <p:grpSpPr>
          <a:xfrm>
            <a:off x="2266282" y="2938958"/>
            <a:ext cx="198900" cy="593656"/>
            <a:chOff x="2223534" y="2938958"/>
            <a:chExt cx="198900" cy="593656"/>
          </a:xfrm>
        </p:grpSpPr>
        <p:cxnSp>
          <p:nvCxnSpPr>
            <p:cNvPr id="296" name="Google Shape;296;p37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7" name="Google Shape;297;p37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7"/>
          <p:cNvSpPr txBox="1">
            <a:spLocks noGrp="1"/>
          </p:cNvSpPr>
          <p:nvPr>
            <p:ph type="body" idx="4294967295"/>
          </p:nvPr>
        </p:nvSpPr>
        <p:spPr>
          <a:xfrm>
            <a:off x="340925" y="3185775"/>
            <a:ext cx="3487800" cy="1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>
                <a:solidFill>
                  <a:srgbClr val="FF0000"/>
                </a:solidFill>
              </a:rPr>
              <a:t>Epreuves communes de contrôle continu : </a:t>
            </a:r>
            <a:r>
              <a:rPr lang="fr" sz="1600" dirty="0"/>
              <a:t>1ère : BB et Tale : math, </a:t>
            </a:r>
            <a:r>
              <a:rPr lang="fr" sz="1600" dirty="0" err="1"/>
              <a:t>Hist</a:t>
            </a:r>
            <a:r>
              <a:rPr lang="fr" sz="1600" dirty="0"/>
              <a:t>-géo, </a:t>
            </a:r>
            <a:r>
              <a:rPr lang="fr" sz="1600" dirty="0">
                <a:solidFill>
                  <a:srgbClr val="FF0000"/>
                </a:solidFill>
              </a:rPr>
              <a:t>LVA ( ETLV), </a:t>
            </a:r>
            <a:r>
              <a:rPr lang="fr" sz="1600" dirty="0">
                <a:solidFill>
                  <a:srgbClr val="666666"/>
                </a:solidFill>
              </a:rPr>
              <a:t>LVB, EPS</a:t>
            </a:r>
            <a:endParaRPr sz="16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299" name="Google Shape;299;p37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4294967295"/>
          </p:nvPr>
        </p:nvSpPr>
        <p:spPr>
          <a:xfrm>
            <a:off x="3767755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coeff. 14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01" name="Google Shape;301;p37"/>
          <p:cNvGrpSpPr/>
          <p:nvPr/>
        </p:nvGrpSpPr>
        <p:grpSpPr>
          <a:xfrm>
            <a:off x="4058732" y="1610215"/>
            <a:ext cx="198900" cy="593656"/>
            <a:chOff x="3918084" y="1610215"/>
            <a:chExt cx="198900" cy="593656"/>
          </a:xfrm>
        </p:grpSpPr>
        <p:cxnSp>
          <p:nvCxnSpPr>
            <p:cNvPr id="302" name="Google Shape;302;p37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3" name="Google Shape;303;p37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37"/>
          <p:cNvSpPr txBox="1">
            <a:spLocks noGrp="1"/>
          </p:cNvSpPr>
          <p:nvPr>
            <p:ph type="body" idx="4294967295"/>
          </p:nvPr>
        </p:nvSpPr>
        <p:spPr>
          <a:xfrm>
            <a:off x="3529125" y="1575250"/>
            <a:ext cx="20904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 dirty="0" err="1">
                <a:solidFill>
                  <a:srgbClr val="FF0000"/>
                </a:solidFill>
              </a:rPr>
              <a:t>ep</a:t>
            </a:r>
            <a:r>
              <a:rPr lang="fr" sz="1600" dirty="0">
                <a:solidFill>
                  <a:srgbClr val="FF0000"/>
                </a:solidFill>
              </a:rPr>
              <a:t> terminale : </a:t>
            </a:r>
            <a:r>
              <a:rPr lang="fr" sz="1600" dirty="0"/>
              <a:t>grand oral  </a:t>
            </a:r>
            <a:r>
              <a:rPr lang="fr" sz="1600" dirty="0">
                <a:solidFill>
                  <a:srgbClr val="FF0000"/>
                </a:solidFill>
              </a:rPr>
              <a:t>PTA???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305" name="Google Shape;305;p37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body" idx="4294967295"/>
          </p:nvPr>
        </p:nvSpPr>
        <p:spPr>
          <a:xfrm>
            <a:off x="5305062" y="2336550"/>
            <a:ext cx="16041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1"/>
                </a:solidFill>
              </a:rPr>
              <a:t>P</a:t>
            </a:r>
            <a:r>
              <a:rPr lang="fr" dirty="0" err="1">
                <a:solidFill>
                  <a:schemeClr val="lt1"/>
                </a:solidFill>
              </a:rPr>
              <a:t>hilo</a:t>
            </a:r>
            <a:r>
              <a:rPr lang="fr" dirty="0">
                <a:solidFill>
                  <a:schemeClr val="lt1"/>
                </a:solidFill>
              </a:rPr>
              <a:t> : </a:t>
            </a:r>
            <a:r>
              <a:rPr lang="fr" dirty="0" err="1">
                <a:solidFill>
                  <a:schemeClr val="lt1"/>
                </a:solidFill>
              </a:rPr>
              <a:t>coeff</a:t>
            </a:r>
            <a:r>
              <a:rPr lang="fr" dirty="0">
                <a:solidFill>
                  <a:schemeClr val="lt1"/>
                </a:solidFill>
              </a:rPr>
              <a:t> 4 Fr : </a:t>
            </a:r>
            <a:r>
              <a:rPr lang="fr" dirty="0" err="1">
                <a:solidFill>
                  <a:schemeClr val="lt1"/>
                </a:solidFill>
              </a:rPr>
              <a:t>coeff</a:t>
            </a:r>
            <a:r>
              <a:rPr lang="fr" dirty="0">
                <a:solidFill>
                  <a:schemeClr val="lt1"/>
                </a:solidFill>
              </a:rPr>
              <a:t> 10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07" name="Google Shape;307;p37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308" name="Google Shape;308;p37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9" name="Google Shape;309;p37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37"/>
          <p:cNvSpPr txBox="1">
            <a:spLocks noGrp="1"/>
          </p:cNvSpPr>
          <p:nvPr>
            <p:ph type="body" idx="4294967295"/>
          </p:nvPr>
        </p:nvSpPr>
        <p:spPr>
          <a:xfrm>
            <a:off x="4395575" y="3137000"/>
            <a:ext cx="19557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 dirty="0" err="1">
                <a:solidFill>
                  <a:srgbClr val="FF0000"/>
                </a:solidFill>
              </a:rPr>
              <a:t>ep</a:t>
            </a:r>
            <a:r>
              <a:rPr lang="fr" sz="1600" dirty="0">
                <a:solidFill>
                  <a:srgbClr val="FF0000"/>
                </a:solidFill>
              </a:rPr>
              <a:t> terminale : </a:t>
            </a:r>
            <a:r>
              <a:rPr lang="fr" sz="1600" dirty="0"/>
              <a:t>1</a:t>
            </a:r>
            <a:r>
              <a:rPr lang="fr" sz="1600" baseline="30000" dirty="0"/>
              <a:t>ère</a:t>
            </a:r>
            <a:r>
              <a:rPr lang="fr" sz="1600" dirty="0"/>
              <a:t> : Fr Tale : philo</a:t>
            </a:r>
            <a:endParaRPr sz="1600" dirty="0"/>
          </a:p>
        </p:txBody>
      </p:sp>
      <p:sp>
        <p:nvSpPr>
          <p:cNvPr id="311" name="Google Shape;311;p37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7"/>
          <p:cNvSpPr txBox="1">
            <a:spLocks noGrp="1"/>
          </p:cNvSpPr>
          <p:nvPr>
            <p:ph type="body" idx="4294967295"/>
          </p:nvPr>
        </p:nvSpPr>
        <p:spPr>
          <a:xfrm>
            <a:off x="7111512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1"/>
                </a:solidFill>
              </a:rPr>
              <a:t>C</a:t>
            </a:r>
            <a:r>
              <a:rPr lang="fr" dirty="0" err="1">
                <a:solidFill>
                  <a:schemeClr val="lt1"/>
                </a:solidFill>
              </a:rPr>
              <a:t>oeff</a:t>
            </a:r>
            <a:r>
              <a:rPr lang="fr" dirty="0">
                <a:solidFill>
                  <a:schemeClr val="lt1"/>
                </a:solidFill>
              </a:rPr>
              <a:t> : 2X 16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13" name="Google Shape;313;p37"/>
          <p:cNvGrpSpPr/>
          <p:nvPr/>
        </p:nvGrpSpPr>
        <p:grpSpPr>
          <a:xfrm>
            <a:off x="7669807" y="1610215"/>
            <a:ext cx="198900" cy="593656"/>
            <a:chOff x="3918084" y="1610215"/>
            <a:chExt cx="198900" cy="593656"/>
          </a:xfrm>
        </p:grpSpPr>
        <p:cxnSp>
          <p:nvCxnSpPr>
            <p:cNvPr id="314" name="Google Shape;314;p37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5" name="Google Shape;315;p37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37"/>
          <p:cNvSpPr txBox="1">
            <a:spLocks noGrp="1"/>
          </p:cNvSpPr>
          <p:nvPr>
            <p:ph type="body" idx="4294967295"/>
          </p:nvPr>
        </p:nvSpPr>
        <p:spPr>
          <a:xfrm>
            <a:off x="6909325" y="703925"/>
            <a:ext cx="2380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>
                <a:solidFill>
                  <a:srgbClr val="FF0000"/>
                </a:solidFill>
              </a:rPr>
              <a:t>ep terminale </a:t>
            </a:r>
            <a:r>
              <a:rPr lang="fr" sz="1600"/>
              <a:t>enseignements de spécialité : </a:t>
            </a:r>
            <a:r>
              <a:rPr lang="fr" sz="1600">
                <a:solidFill>
                  <a:srgbClr val="FF0000"/>
                </a:solidFill>
              </a:rPr>
              <a:t>ECE ??/ PTA 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317" name="Google Shape;317;p37"/>
          <p:cNvSpPr txBox="1"/>
          <p:nvPr/>
        </p:nvSpPr>
        <p:spPr>
          <a:xfrm>
            <a:off x="340925" y="4235775"/>
            <a:ext cx="3623100" cy="7455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fr" sz="1100" dirty="0">
                <a:solidFill>
                  <a:srgbClr val="9900FF"/>
                </a:solidFill>
                <a:highlight>
                  <a:srgbClr val="FFFFFF"/>
                </a:highlight>
              </a:rPr>
              <a:t>Le « contrôle continu », tel que conçu par le ministère, </a:t>
            </a:r>
            <a:r>
              <a:rPr lang="fr" sz="1100" dirty="0">
                <a:solidFill>
                  <a:srgbClr val="7030A0"/>
                </a:solidFill>
                <a:highlight>
                  <a:srgbClr val="FFFFFF"/>
                </a:highlight>
              </a:rPr>
              <a:t>s</a:t>
            </a:r>
            <a:r>
              <a:rPr lang="fr" sz="1100" dirty="0">
                <a:solidFill>
                  <a:srgbClr val="9900FF"/>
                </a:solidFill>
                <a:highlight>
                  <a:srgbClr val="FFFFFF"/>
                </a:highlight>
              </a:rPr>
              <a:t>e compose en effet de trois séquences d'épreuves portant sur les matières du tronc commun </a:t>
            </a:r>
            <a:r>
              <a:rPr lang="fr" sz="1100" b="1" dirty="0">
                <a:solidFill>
                  <a:srgbClr val="9900FF"/>
                </a:solidFill>
                <a:highlight>
                  <a:srgbClr val="FFFFFF"/>
                </a:highlight>
              </a:rPr>
              <a:t>et débutant dès le second trimestre de première.</a:t>
            </a:r>
            <a:endParaRPr b="1" dirty="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4058725" y="4491150"/>
            <a:ext cx="4463100" cy="6636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9900FF"/>
                </a:solidFill>
              </a:rPr>
              <a:t>ajouts </a:t>
            </a:r>
            <a:r>
              <a:rPr lang="fr" dirty="0">
                <a:solidFill>
                  <a:srgbClr val="9900FF"/>
                </a:solidFill>
              </a:rPr>
              <a:t>d’après : </a:t>
            </a:r>
            <a:r>
              <a:rPr lang="fr" b="1" dirty="0">
                <a:solidFill>
                  <a:srgbClr val="9900FF"/>
                </a:solidFill>
              </a:rPr>
              <a:t>L'</a:t>
            </a:r>
            <a:r>
              <a:rPr lang="fr" b="1" dirty="0" err="1">
                <a:solidFill>
                  <a:srgbClr val="9900FF"/>
                </a:solidFill>
              </a:rPr>
              <a:t>Obs</a:t>
            </a:r>
            <a:r>
              <a:rPr lang="fr" b="1" dirty="0">
                <a:solidFill>
                  <a:srgbClr val="9900FF"/>
                </a:solidFill>
              </a:rPr>
              <a:t> (site web)</a:t>
            </a:r>
            <a:endParaRPr b="1" dirty="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9900FF"/>
                </a:solidFill>
              </a:rPr>
              <a:t>Education, lundi 24 juin 2019 </a:t>
            </a:r>
            <a:r>
              <a:rPr lang="fr" sz="1100" b="1" dirty="0">
                <a:solidFill>
                  <a:srgbClr val="9900FF"/>
                </a:solidFill>
              </a:rPr>
              <a:t>Réforme du bac et du lycée : ce que </a:t>
            </a:r>
            <a:r>
              <a:rPr lang="fr" sz="1100" b="1" dirty="0" err="1">
                <a:solidFill>
                  <a:srgbClr val="9900FF"/>
                </a:solidFill>
              </a:rPr>
              <a:t>Blanquer</a:t>
            </a:r>
            <a:r>
              <a:rPr lang="fr" sz="1100" b="1" dirty="0">
                <a:solidFill>
                  <a:srgbClr val="9900FF"/>
                </a:solidFill>
              </a:rPr>
              <a:t> ne vous a pas dit (et les profs non plus)</a:t>
            </a:r>
            <a:endParaRPr sz="1100" b="1" dirty="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2126325" y="0"/>
            <a:ext cx="4224900" cy="9063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fr" sz="1100">
                <a:solidFill>
                  <a:srgbClr val="9900FF"/>
                </a:solidFill>
                <a:highlight>
                  <a:srgbClr val="FFFFFF"/>
                </a:highlight>
              </a:rPr>
              <a:t>Dans le discours ministériel, la préparation du Grand Oral  a été renvoyée au dernier trimestre de terminale, l</a:t>
            </a:r>
            <a:r>
              <a:rPr lang="fr" sz="1100" b="1">
                <a:solidFill>
                  <a:srgbClr val="9900FF"/>
                </a:solidFill>
                <a:highlight>
                  <a:srgbClr val="FFFFFF"/>
                </a:highlight>
              </a:rPr>
              <a:t>a programmation précoce des épreuves de spécialité (a priori en mars) </a:t>
            </a:r>
            <a:r>
              <a:rPr lang="fr" sz="1100">
                <a:solidFill>
                  <a:srgbClr val="9900FF"/>
                </a:solidFill>
                <a:highlight>
                  <a:srgbClr val="FFFFFF"/>
                </a:highlight>
              </a:rPr>
              <a:t>permettant, de fait, de libérer des heures d'enseignement en fin d'année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320" name="Google Shape;320;p37"/>
          <p:cNvSpPr txBox="1"/>
          <p:nvPr/>
        </p:nvSpPr>
        <p:spPr>
          <a:xfrm>
            <a:off x="2209125" y="1026275"/>
            <a:ext cx="4576800" cy="7455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9900FF"/>
                </a:solidFill>
                <a:highlight>
                  <a:srgbClr val="FFFFFF"/>
                </a:highlight>
              </a:rPr>
              <a:t>Cyril Delhay. </a:t>
            </a:r>
            <a:r>
              <a:rPr lang="fr" sz="1100">
                <a:solidFill>
                  <a:srgbClr val="9900FF"/>
                </a:solidFill>
                <a:highlight>
                  <a:srgbClr val="FFFFFF"/>
                </a:highlight>
              </a:rPr>
              <a:t>L'ancien directeur du programme égalité des chances de Sciences-Po, estime q</a:t>
            </a:r>
            <a:r>
              <a:rPr lang="fr" sz="1100" b="1">
                <a:solidFill>
                  <a:srgbClr val="9900FF"/>
                </a:solidFill>
                <a:highlight>
                  <a:srgbClr val="FFFFFF"/>
                </a:highlight>
              </a:rPr>
              <a:t>u'une quinzaine d'heures étalées tout au long de la scolarité suffirait à former les élèves à l'art oratoire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6171975" y="2938950"/>
            <a:ext cx="3118200" cy="15522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9900FF"/>
                </a:solidFill>
                <a:highlight>
                  <a:srgbClr val="FFFFFF"/>
                </a:highlight>
              </a:rPr>
              <a:t>L'examen du baccalauréat nouvelle formule, risque d'être beaucoup p</a:t>
            </a:r>
            <a:r>
              <a:rPr lang="fr" sz="1100" b="1" dirty="0">
                <a:solidFill>
                  <a:srgbClr val="9900FF"/>
                </a:solidFill>
                <a:highlight>
                  <a:srgbClr val="FFFFFF"/>
                </a:highlight>
              </a:rPr>
              <a:t>lus précoce. Le ministère réfléchit en effet à programmer les deux épreuves de spécialité avant les vacances de printemps, soit fin mars-début avril. </a:t>
            </a:r>
            <a:r>
              <a:rPr lang="fr" sz="1100" dirty="0">
                <a:solidFill>
                  <a:srgbClr val="9900FF"/>
                </a:solidFill>
                <a:highlight>
                  <a:srgbClr val="FFFFFF"/>
                </a:highlight>
              </a:rPr>
              <a:t>Ceci afin que les formations du supérieur puissent prendre en compte la quasi-totalité des résultats dans leurs procédures de sélection. </a:t>
            </a:r>
            <a:endParaRPr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Poursuite d’étude des élèves de STL : 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4741325" y="3705400"/>
            <a:ext cx="43593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latin typeface="Roboto"/>
                <a:ea typeface="Roboto"/>
                <a:cs typeface="Roboto"/>
                <a:sym typeface="Roboto"/>
              </a:rPr>
              <a:t>CPGE: 2 places écoles normales ouverts cette année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37950"/>
            <a:ext cx="4528500" cy="30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71900" y="12115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Structure calquée sur série générale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 rot="663">
            <a:off x="7257350" y="3453075"/>
            <a:ext cx="1554600" cy="464700"/>
          </a:xfrm>
          <a:prstGeom prst="wedgeRoundRectCallout">
            <a:avLst>
              <a:gd name="adj1" fmla="val -109436"/>
              <a:gd name="adj2" fmla="val 50477"/>
              <a:gd name="adj3" fmla="val 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imposé : BBB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 rot="1032" flipH="1">
            <a:off x="-100" y="856600"/>
            <a:ext cx="1998900" cy="2955000"/>
          </a:xfrm>
          <a:prstGeom prst="wedgeRoundRectCallout">
            <a:avLst>
              <a:gd name="adj1" fmla="val -86211"/>
              <a:gd name="adj2" fmla="val 15378"/>
              <a:gd name="adj3" fmla="val 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683086"/>
                </a:solidFill>
              </a:rPr>
              <a:t>■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Mathématiques </a:t>
            </a: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3H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83086"/>
                </a:solidFill>
              </a:rPr>
              <a:t>■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Français (première) – Philosophie (terminale)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83086"/>
                </a:solidFill>
              </a:rPr>
              <a:t>■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Histoire-géographie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83086"/>
                </a:solidFill>
              </a:rPr>
              <a:t>■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Langues vivantes A et B </a:t>
            </a: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ETLV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83086"/>
                </a:solidFill>
              </a:rPr>
              <a:t>■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Enseignement moral et civique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83086"/>
                </a:solidFill>
              </a:rPr>
              <a:t>■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EPS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200" y="1041250"/>
            <a:ext cx="4572000" cy="34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494550" y="127775"/>
            <a:ext cx="60225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Enseignements de spécialité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025" y="895475"/>
            <a:ext cx="5730749" cy="37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 rot="962" flipH="1">
            <a:off x="126075" y="1427669"/>
            <a:ext cx="2145000" cy="2955000"/>
          </a:xfrm>
          <a:prstGeom prst="wedgeRoundRectCallout">
            <a:avLst>
              <a:gd name="adj1" fmla="val -93519"/>
              <a:gd name="adj2" fmla="val 43596"/>
              <a:gd name="adj3" fmla="val 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●"/>
            </a:pPr>
            <a:r>
              <a:rPr lang="fr" sz="1500" u="sng" dirty="0">
                <a:solidFill>
                  <a:srgbClr val="FF0000"/>
                </a:solidFill>
              </a:rPr>
              <a:t>MI INTÉGRÉ</a:t>
            </a:r>
            <a:endParaRPr sz="1500" u="sng" dirty="0">
              <a:solidFill>
                <a:srgbClr val="FF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 dirty="0">
                <a:latin typeface="Calibri"/>
                <a:ea typeface="Calibri"/>
                <a:cs typeface="Calibri"/>
                <a:sym typeface="Calibri"/>
              </a:rPr>
              <a:t>Découpage </a:t>
            </a:r>
            <a:r>
              <a:rPr lang="fr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imposé </a:t>
            </a:r>
            <a:r>
              <a:rPr lang="fr" dirty="0"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Au v</a:t>
            </a:r>
            <a:r>
              <a:rPr lang="fr" dirty="0">
                <a:latin typeface="Calibri"/>
                <a:ea typeface="Calibri"/>
                <a:cs typeface="Calibri"/>
                <a:sym typeface="Calibri"/>
              </a:rPr>
              <a:t>u des enjeux:</a:t>
            </a:r>
            <a:br>
              <a:rPr lang="fr" dirty="0">
                <a:latin typeface="Calibri"/>
                <a:ea typeface="Calibri"/>
                <a:cs typeface="Calibri"/>
                <a:sym typeface="Calibri"/>
              </a:rPr>
            </a:br>
            <a:r>
              <a:rPr lang="fr" sz="1800" i="1" dirty="0">
                <a:latin typeface="Calibri"/>
                <a:ea typeface="Calibri"/>
                <a:cs typeface="Calibri"/>
                <a:sym typeface="Calibri"/>
              </a:rPr>
              <a:t>un max de dédoublement serait approprié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 rot="511">
            <a:off x="6945250" y="999950"/>
            <a:ext cx="2019600" cy="1467600"/>
          </a:xfrm>
          <a:prstGeom prst="wedgeRoundRectCallout">
            <a:avLst>
              <a:gd name="adj1" fmla="val -94391"/>
              <a:gd name="adj2" fmla="val 32819"/>
              <a:gd name="adj3" fmla="val 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1ère et Term: enseignements corrélables: </a:t>
            </a:r>
            <a:r>
              <a:rPr lang="fr" i="1"/>
              <a:t>math: capacités numériques pour pg de Phys-chimie</a:t>
            </a:r>
            <a:endParaRPr i="1"/>
          </a:p>
        </p:txBody>
      </p:sp>
      <p:cxnSp>
        <p:nvCxnSpPr>
          <p:cNvPr id="99" name="Google Shape;99;p17"/>
          <p:cNvCxnSpPr/>
          <p:nvPr/>
        </p:nvCxnSpPr>
        <p:spPr>
          <a:xfrm flipH="1">
            <a:off x="6062650" y="2500675"/>
            <a:ext cx="1892700" cy="8499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7"/>
          <p:cNvSpPr txBox="1"/>
          <p:nvPr/>
        </p:nvSpPr>
        <p:spPr>
          <a:xfrm>
            <a:off x="7171749" y="2865925"/>
            <a:ext cx="925875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OUTILS </a:t>
            </a:r>
            <a:endParaRPr dirty="0"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754649" y="4047925"/>
            <a:ext cx="3578645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Contextualisation: </a:t>
            </a:r>
            <a:r>
              <a:rPr lang="fr" b="1" dirty="0">
                <a:latin typeface="Roboto"/>
                <a:ea typeface="Roboto"/>
                <a:cs typeface="Roboto"/>
                <a:sym typeface="Roboto"/>
              </a:rPr>
              <a:t>liberté pédagogique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5096"/>
            <a:ext cx="9144000" cy="560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265500" y="687825"/>
            <a:ext cx="4045200" cy="27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OBJECTIFS </a:t>
            </a:r>
            <a:r>
              <a:rPr lang="fr">
                <a:solidFill>
                  <a:srgbClr val="FF0000"/>
                </a:solidFill>
              </a:rPr>
              <a:t>Programme Biochimie Biologie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390350" y="-1"/>
            <a:ext cx="4713900" cy="5143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S’approprier des </a:t>
            </a:r>
            <a:r>
              <a:rPr lang="fr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concepts-clés</a:t>
            </a:r>
            <a:r>
              <a:rPr lang="fr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 régissent les mécanismes biologiques (cellule et organisme)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Mobiliser ses </a:t>
            </a:r>
            <a:r>
              <a:rPr lang="fr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connaissances sur la structure et les propriétés des biomolécules</a:t>
            </a:r>
            <a:endParaRPr sz="14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Maîtriser des </a:t>
            </a:r>
            <a:r>
              <a:rPr lang="fr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organisations anatomiques </a:t>
            </a:r>
            <a:r>
              <a:rPr lang="f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dessin (appareils digestif, urinaire, reproducteur)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Interpréter avec rigueur les résultats expérimentaux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Construire des </a:t>
            </a:r>
            <a:r>
              <a:rPr lang="fr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raisonnements scientifiques rigoureux, argumenter</a:t>
            </a:r>
            <a:endParaRPr sz="14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Développer une </a:t>
            </a:r>
            <a:r>
              <a:rPr lang="fr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pensée réflexive et critique</a:t>
            </a:r>
            <a:endParaRPr sz="14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fr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S’interroger</a:t>
            </a: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sur les enjeux de </a:t>
            </a:r>
            <a:r>
              <a:rPr lang="fr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santé individuelle et collective</a:t>
            </a:r>
            <a:r>
              <a:rPr lang="fr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f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s’ouvrir aux métiers de la santé et de la biologie</a:t>
            </a:r>
            <a:endParaRPr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225650" y="1970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 b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Moyens pour atteindre les objectifs visés</a:t>
            </a:r>
            <a:endParaRPr sz="3100" b="1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89000"/>
            <a:ext cx="4572001" cy="45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620325" y="46625"/>
            <a:ext cx="82221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Structure du programme BB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6725"/>
            <a:ext cx="8121701" cy="41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968</Words>
  <Application>Microsoft Macintosh PowerPoint</Application>
  <PresentationFormat>Présentation à l'écran (16:9)</PresentationFormat>
  <Paragraphs>136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Roboto</vt:lpstr>
      <vt:lpstr>Times New Roman</vt:lpstr>
      <vt:lpstr>Material</vt:lpstr>
      <vt:lpstr>réforme série technologique STL  Biochimie- génie Biologique PNF du 4 Avril 2019</vt:lpstr>
      <vt:lpstr>Enjeux </vt:lpstr>
      <vt:lpstr>Poursuite d’étude des élèves de STL : </vt:lpstr>
      <vt:lpstr>Structure calquée sur série générale</vt:lpstr>
      <vt:lpstr>   Enseignements de spécialité</vt:lpstr>
      <vt:lpstr>Présentation PowerPoint</vt:lpstr>
      <vt:lpstr>OBJECTIFS Programme Biochimie Biologie </vt:lpstr>
      <vt:lpstr>Moyens pour atteindre les objectifs visés </vt:lpstr>
      <vt:lpstr>Structure du programme BB</vt:lpstr>
      <vt:lpstr>Construction Combinatoire des situations d’apprentissages</vt:lpstr>
      <vt:lpstr>Explicitation programme BB</vt:lpstr>
      <vt:lpstr>lecture par l’élève : AUTOÉVALUATION</vt:lpstr>
      <vt:lpstr>lecture par l’enseignant</vt:lpstr>
      <vt:lpstr>Lecture croisée du programme</vt:lpstr>
      <vt:lpstr>philosophie du programme BB</vt:lpstr>
      <vt:lpstr>Recommandation programme  BB et BBB</vt:lpstr>
      <vt:lpstr>Présentation PowerPoint</vt:lpstr>
      <vt:lpstr>Projet d’épreuve commune de contrôle continu de biochimie E3C- biologie - 2h </vt:lpstr>
      <vt:lpstr>6 compétences évaluées, sans calculatrice</vt:lpstr>
      <vt:lpstr>Programme ETLV  1h Co-enseignement démarche modalités… cf ppt ETLV doc brut</vt:lpstr>
      <vt:lpstr>Philosophie du programme  ETLV 2019 STL</vt:lpstr>
      <vt:lpstr>Evaluation ENVISAGÉE  ETLV 2020 STL</vt:lpstr>
      <vt:lpstr>Grand Oral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réforme du bac technologique STL  Biochimie- génie Biologique PNF du 4 Avril 2019</dc:title>
  <dc:subject/>
  <dc:creator/>
  <cp:keywords/>
  <dc:description/>
  <cp:lastModifiedBy>Aurelien Despierris</cp:lastModifiedBy>
  <cp:revision>7</cp:revision>
  <dcterms:modified xsi:type="dcterms:W3CDTF">2019-07-24T14:10:06Z</dcterms:modified>
  <cp:category/>
</cp:coreProperties>
</file>