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165" r:id="rId2"/>
    <p:sldMasterId id="2147484172" r:id="rId3"/>
  </p:sldMasterIdLst>
  <p:notesMasterIdLst>
    <p:notesMasterId r:id="rId13"/>
  </p:notesMasterIdLst>
  <p:handoutMasterIdLst>
    <p:handoutMasterId r:id="rId14"/>
  </p:handoutMasterIdLst>
  <p:sldIdLst>
    <p:sldId id="259" r:id="rId4"/>
    <p:sldId id="314" r:id="rId5"/>
    <p:sldId id="323" r:id="rId6"/>
    <p:sldId id="317" r:id="rId7"/>
    <p:sldId id="318" r:id="rId8"/>
    <p:sldId id="319" r:id="rId9"/>
    <p:sldId id="320" r:id="rId10"/>
    <p:sldId id="321" r:id="rId11"/>
    <p:sldId id="322" r:id="rId1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nevado" initials="an" lastIdx="1" clrIdx="0">
    <p:extLst>
      <p:ext uri="{19B8F6BF-5375-455C-9EA6-DF929625EA0E}">
        <p15:presenceInfo xmlns:p15="http://schemas.microsoft.com/office/powerpoint/2012/main" userId="S-1-5-21-438068559-3184488261-2103775310-1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1" autoAdjust="0"/>
    <p:restoredTop sz="94343" autoAdjust="0"/>
  </p:normalViewPr>
  <p:slideViewPr>
    <p:cSldViewPr>
      <p:cViewPr>
        <p:scale>
          <a:sx n="110" d="100"/>
          <a:sy n="110" d="100"/>
        </p:scale>
        <p:origin x="504" y="-1230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7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08C954-76B6-E648-B325-674312E46D03}" type="datetime1">
              <a:rPr lang="fr-FR"/>
              <a:pPr/>
              <a:t>04/05/2018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0C0336-0484-FD40-94C0-4C3F8E95613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68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9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788"/>
            <a:ext cx="5438140" cy="44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402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9" y="9428402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AC24AB-DA21-4844-ABD6-AC9D8C5D21B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471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50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16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45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="1" baseline="0" dirty="0" smtClean="0"/>
              <a:t>Pour définir les observables, on peut s’aider de la taxonomie décrite dans le programme et du document d’</a:t>
            </a:r>
            <a:r>
              <a:rPr lang="fr-FR" b="1" baseline="0" dirty="0" err="1" smtClean="0"/>
              <a:t>Eduscol</a:t>
            </a:r>
            <a:r>
              <a:rPr lang="fr-FR" b="1" baseline="0" smtClean="0"/>
              <a:t> de 2014.</a:t>
            </a:r>
            <a:endParaRPr lang="fr-FR" b="1" smtClean="0"/>
          </a:p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8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45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38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Les objectifs O1, O2 et O6 sont des</a:t>
            </a:r>
            <a:r>
              <a:rPr lang="fr-FR" b="1" baseline="0" dirty="0" smtClean="0"/>
              <a:t> objectifs d’ETT, seul le O8 est un objectif de spécialité.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53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819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AC24AB-DA21-4844-ABD6-AC9D8C5D21B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6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5106988"/>
            <a:chOff x="0" y="0"/>
            <a:chExt cx="5760" cy="3217"/>
          </a:xfrm>
        </p:grpSpPr>
        <p:sp>
          <p:nvSpPr>
            <p:cNvPr id="5" name="Freeform 10"/>
            <p:cNvSpPr>
              <a:spLocks/>
            </p:cNvSpPr>
            <p:nvPr userDrawn="1"/>
          </p:nvSpPr>
          <p:spPr bwMode="gray">
            <a:xfrm>
              <a:off x="0" y="2251"/>
              <a:ext cx="5760" cy="966"/>
            </a:xfrm>
            <a:custGeom>
              <a:avLst/>
              <a:gdLst/>
              <a:ahLst/>
              <a:cxnLst>
                <a:cxn ang="0">
                  <a:pos x="5760" y="0"/>
                </a:cxn>
                <a:cxn ang="0">
                  <a:pos x="0" y="0"/>
                </a:cxn>
                <a:cxn ang="0">
                  <a:pos x="0" y="966"/>
                </a:cxn>
                <a:cxn ang="0">
                  <a:pos x="4834" y="966"/>
                </a:cxn>
                <a:cxn ang="0">
                  <a:pos x="5760" y="434"/>
                </a:cxn>
                <a:cxn ang="0">
                  <a:pos x="5760" y="0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a typeface="+mn-ea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56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ea typeface="+mn-ea"/>
              </a:endParaRPr>
            </a:p>
          </p:txBody>
        </p:sp>
      </p:grpSp>
      <p:pic>
        <p:nvPicPr>
          <p:cNvPr id="7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4279" y="5167522"/>
            <a:ext cx="2715443" cy="15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68538" y="3429000"/>
            <a:ext cx="6191250" cy="1079500"/>
          </a:xfrm>
        </p:spPr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552950"/>
            <a:ext cx="6191250" cy="315913"/>
          </a:xfrm>
        </p:spPr>
        <p:txBody>
          <a:bodyPr/>
          <a:lstStyle>
            <a:lvl1pPr marL="0" indent="0">
              <a:buFont typeface="Wingdings" charset="2"/>
              <a:buNone/>
              <a:defRPr sz="1100" b="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F52364EB-6F5E-4EA9-AA6E-8035B3B158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40151" y="6309319"/>
            <a:ext cx="2599011" cy="360041"/>
          </a:xfrm>
        </p:spPr>
        <p:txBody>
          <a:bodyPr/>
          <a:lstStyle/>
          <a:p>
            <a:r>
              <a:rPr lang="fr-FR" dirty="0"/>
              <a:t>Géraldine LAVABRE</a:t>
            </a:r>
          </a:p>
          <a:p>
            <a:r>
              <a:rPr lang="fr-FR" dirty="0"/>
              <a:t>IA-IPR STI</a:t>
            </a:r>
          </a:p>
        </p:txBody>
      </p:sp>
    </p:spTree>
    <p:extLst>
      <p:ext uri="{BB962C8B-B14F-4D97-AF65-F5344CB8AC3E}">
        <p14:creationId xmlns:p14="http://schemas.microsoft.com/office/powerpoint/2010/main" val="868952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6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51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450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512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94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5940151" y="6309319"/>
            <a:ext cx="2599011" cy="360041"/>
          </a:xfrm>
        </p:spPr>
        <p:txBody>
          <a:bodyPr/>
          <a:lstStyle/>
          <a:p>
            <a:r>
              <a:rPr lang="fr-FR" dirty="0"/>
              <a:t>Géraldine LAVABRE</a:t>
            </a:r>
          </a:p>
          <a:p>
            <a:r>
              <a:rPr lang="fr-FR" dirty="0"/>
              <a:t>IA-IPR STI</a:t>
            </a:r>
          </a:p>
        </p:txBody>
      </p:sp>
    </p:spTree>
    <p:extLst>
      <p:ext uri="{BB962C8B-B14F-4D97-AF65-F5344CB8AC3E}">
        <p14:creationId xmlns:p14="http://schemas.microsoft.com/office/powerpoint/2010/main" val="60974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B53D4-E2DC-453D-B0A9-82652C851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75C099-88F2-4286-A152-9E6D87D29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z="1100"/>
              <a:t>Géraldine LAVABRE</a:t>
            </a:r>
          </a:p>
          <a:p>
            <a:r>
              <a:rPr lang="fr-FR" sz="1100"/>
              <a:t>IA-IPR STI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50517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561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675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553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266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047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088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Freeform 14"/>
          <p:cNvSpPr>
            <a:spLocks/>
          </p:cNvSpPr>
          <p:nvPr/>
        </p:nvSpPr>
        <p:spPr bwMode="gray">
          <a:xfrm>
            <a:off x="0" y="0"/>
            <a:ext cx="9144000" cy="1533525"/>
          </a:xfrm>
          <a:custGeom>
            <a:avLst/>
            <a:gdLst/>
            <a:ahLst/>
            <a:cxnLst>
              <a:cxn ang="0">
                <a:pos x="5760" y="0"/>
              </a:cxn>
              <a:cxn ang="0">
                <a:pos x="0" y="0"/>
              </a:cxn>
              <a:cxn ang="0">
                <a:pos x="0" y="966"/>
              </a:cxn>
              <a:cxn ang="0">
                <a:pos x="4834" y="966"/>
              </a:cxn>
              <a:cxn ang="0">
                <a:pos x="5760" y="434"/>
              </a:cxn>
              <a:cxn ang="0">
                <a:pos x="5760" y="0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4213" y="131763"/>
            <a:ext cx="77755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3" y="1773238"/>
            <a:ext cx="77755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0151" y="6309319"/>
            <a:ext cx="2599011" cy="25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solidFill>
                  <a:schemeClr val="accent1"/>
                </a:solidFill>
                <a:latin typeface="Calibri" charset="0"/>
              </a:defRPr>
            </a:lvl1pPr>
          </a:lstStyle>
          <a:p>
            <a:r>
              <a:rPr lang="fr-FR" sz="1100" dirty="0"/>
              <a:t>Géraldine LAVABRE</a:t>
            </a:r>
          </a:p>
          <a:p>
            <a:r>
              <a:rPr lang="fr-FR" sz="1100" dirty="0"/>
              <a:t>IA-IPR STI</a:t>
            </a:r>
          </a:p>
        </p:txBody>
      </p:sp>
      <p:pic>
        <p:nvPicPr>
          <p:cNvPr id="1030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5947773"/>
            <a:ext cx="1656184" cy="91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/>
          <a:ea typeface="+mj-ea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60000"/>
        </a:spcBef>
        <a:spcAft>
          <a:spcPct val="40000"/>
        </a:spcAft>
        <a:buClr>
          <a:schemeClr val="hlink"/>
        </a:buClr>
        <a:buFont typeface="Wingdings" charset="0"/>
        <a:buNone/>
        <a:defRPr sz="1700">
          <a:solidFill>
            <a:schemeClr val="accent1"/>
          </a:solidFill>
          <a:latin typeface="Calibri"/>
          <a:ea typeface="+mn-ea"/>
          <a:cs typeface="Calibri"/>
        </a:defRPr>
      </a:lvl1pPr>
      <a:lvl2pPr marL="423863" indent="-1714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"/>
        <a:defRPr sz="1400">
          <a:solidFill>
            <a:schemeClr val="tx1"/>
          </a:solidFill>
          <a:latin typeface="Calibri"/>
          <a:ea typeface="+mn-ea"/>
          <a:cs typeface="Calibri"/>
        </a:defRPr>
      </a:lvl2pPr>
      <a:lvl3pPr marL="425450" indent="31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Calibri"/>
          <a:ea typeface="+mn-ea"/>
          <a:cs typeface="Calibri"/>
        </a:defRPr>
      </a:lvl3pPr>
      <a:lvl4pPr marL="617538" indent="-1873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100">
          <a:solidFill>
            <a:schemeClr val="tx1"/>
          </a:solidFill>
          <a:latin typeface="Calibri"/>
          <a:ea typeface="+mn-ea"/>
          <a:cs typeface="Calibri"/>
        </a:defRPr>
      </a:lvl4pPr>
      <a:lvl5pPr marL="619125" indent="1209675" algn="l" rtl="0" eaLnBrk="1" fontAlgn="base" hangingPunct="1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Calibri"/>
          <a:ea typeface="+mn-ea"/>
          <a:cs typeface="Calibri"/>
        </a:defRPr>
      </a:lvl5pPr>
      <a:lvl6pPr marL="1076325" algn="l" rtl="0" eaLnBrk="1" fontAlgn="base" hangingPunct="1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6pPr>
      <a:lvl7pPr marL="1533525" algn="l" rtl="0" eaLnBrk="1" fontAlgn="base" hangingPunct="1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7pPr>
      <a:lvl8pPr marL="1990725" algn="l" rtl="0" eaLnBrk="1" fontAlgn="base" hangingPunct="1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8pPr>
      <a:lvl9pPr marL="2447925" algn="l" rtl="0" eaLnBrk="1" fontAlgn="base" hangingPunct="1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2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9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ti2d_nouveautes_session_2014_31587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iplines.ac-toulouse.fr/si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7544" y="908720"/>
            <a:ext cx="8280920" cy="4464496"/>
          </a:xfrm>
        </p:spPr>
        <p:txBody>
          <a:bodyPr/>
          <a:lstStyle/>
          <a:p>
            <a:r>
              <a:rPr lang="fr-FR" sz="2800" dirty="0">
                <a:latin typeface="Calibri" charset="0"/>
                <a:ea typeface="Arial" charset="0"/>
                <a:cs typeface="Calibri" charset="0"/>
              </a:rPr>
              <a:t/>
            </a:r>
            <a:br>
              <a:rPr lang="fr-FR" sz="2800" dirty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 smtClean="0">
                <a:latin typeface="Calibri" charset="0"/>
                <a:ea typeface="Arial" charset="0"/>
                <a:cs typeface="Calibri" charset="0"/>
              </a:rPr>
              <a:t>Séminaire académique STI2D</a:t>
            </a:r>
            <a:br>
              <a:rPr lang="fr-FR" sz="2800" dirty="0" smtClean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 smtClean="0">
                <a:latin typeface="Calibri" charset="0"/>
                <a:ea typeface="Arial" charset="0"/>
                <a:cs typeface="Calibri" charset="0"/>
              </a:rPr>
              <a:t>« Harmoniser les pratiques d’évaluation lors de la présentation du projet à l’oral terminal »</a:t>
            </a:r>
            <a:br>
              <a:rPr lang="fr-FR" sz="2800" dirty="0" smtClean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 smtClean="0">
                <a:latin typeface="Calibri" charset="0"/>
                <a:ea typeface="Arial" charset="0"/>
                <a:cs typeface="Calibri" charset="0"/>
              </a:rPr>
              <a:t/>
            </a:r>
            <a:br>
              <a:rPr lang="fr-FR" sz="2800" dirty="0" smtClean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 smtClean="0">
                <a:latin typeface="Calibri" charset="0"/>
                <a:ea typeface="Arial" charset="0"/>
                <a:cs typeface="Calibri" charset="0"/>
              </a:rPr>
              <a:t>Vendredi 4 mai 2018</a:t>
            </a:r>
            <a:br>
              <a:rPr lang="fr-FR" sz="2800" dirty="0" smtClean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 smtClean="0">
                <a:latin typeface="Calibri" charset="0"/>
                <a:ea typeface="Arial" charset="0"/>
                <a:cs typeface="Calibri" charset="0"/>
              </a:rPr>
              <a:t>Lycée Charles de Gaulle – Muret</a:t>
            </a:r>
            <a:br>
              <a:rPr lang="fr-FR" sz="2800" dirty="0" smtClean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>
                <a:latin typeface="Calibri" charset="0"/>
                <a:ea typeface="Arial" charset="0"/>
                <a:cs typeface="Calibri" charset="0"/>
              </a:rPr>
              <a:t/>
            </a:r>
            <a:br>
              <a:rPr lang="fr-FR" sz="2800" dirty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 smtClean="0">
                <a:latin typeface="Calibri" charset="0"/>
                <a:ea typeface="Arial" charset="0"/>
                <a:cs typeface="Calibri" charset="0"/>
              </a:rPr>
              <a:t>Présence de David HÉLARD, IGEN STI</a:t>
            </a:r>
            <a:br>
              <a:rPr lang="fr-FR" sz="2800" dirty="0" smtClean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>
                <a:latin typeface="Calibri" charset="0"/>
                <a:ea typeface="Arial" charset="0"/>
                <a:cs typeface="Calibri" charset="0"/>
              </a:rPr>
              <a:t/>
            </a:r>
            <a:br>
              <a:rPr lang="fr-FR" sz="2800" dirty="0">
                <a:latin typeface="Calibri" charset="0"/>
                <a:ea typeface="Arial" charset="0"/>
                <a:cs typeface="Calibri" charset="0"/>
              </a:rPr>
            </a:br>
            <a:r>
              <a:rPr lang="fr-FR" sz="2800" dirty="0">
                <a:latin typeface="Calibri" charset="0"/>
                <a:ea typeface="Arial" charset="0"/>
                <a:cs typeface="Calibri" charset="0"/>
              </a:rPr>
              <a:t/>
            </a:r>
            <a:br>
              <a:rPr lang="fr-FR" sz="2800" dirty="0">
                <a:latin typeface="Calibri" charset="0"/>
                <a:ea typeface="Arial" charset="0"/>
                <a:cs typeface="Calibri" charset="0"/>
              </a:rPr>
            </a:br>
            <a:endParaRPr lang="fr-FR" sz="2800" dirty="0">
              <a:latin typeface="Calibri" charset="0"/>
              <a:ea typeface="Arial" charset="0"/>
              <a:cs typeface="Calibri" charset="0"/>
            </a:endParaRP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876256" y="6597352"/>
            <a:ext cx="2087438" cy="172194"/>
          </a:xfrm>
        </p:spPr>
        <p:txBody>
          <a:bodyPr/>
          <a:lstStyle/>
          <a:p>
            <a:r>
              <a:rPr lang="fr-FR" dirty="0"/>
              <a:t>Géraldine LAVABRE – IA-IPR 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 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1770781"/>
            <a:ext cx="8604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4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29260"/>
              </p:ext>
            </p:extLst>
          </p:nvPr>
        </p:nvGraphicFramePr>
        <p:xfrm>
          <a:off x="1475657" y="1052737"/>
          <a:ext cx="5904656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7499">
                  <a:extLst>
                    <a:ext uri="{9D8B030D-6E8A-4147-A177-3AD203B41FA5}">
                      <a16:colId xmlns:a16="http://schemas.microsoft.com/office/drawing/2014/main" val="3698287381"/>
                    </a:ext>
                  </a:extLst>
                </a:gridCol>
                <a:gridCol w="3260279">
                  <a:extLst>
                    <a:ext uri="{9D8B030D-6E8A-4147-A177-3AD203B41FA5}">
                      <a16:colId xmlns:a16="http://schemas.microsoft.com/office/drawing/2014/main" val="2009352509"/>
                    </a:ext>
                  </a:extLst>
                </a:gridCol>
                <a:gridCol w="1696878">
                  <a:extLst>
                    <a:ext uri="{9D8B030D-6E8A-4147-A177-3AD203B41FA5}">
                      <a16:colId xmlns:a16="http://schemas.microsoft.com/office/drawing/2014/main" val="1599247283"/>
                    </a:ext>
                  </a:extLst>
                </a:gridCol>
              </a:tblGrid>
              <a:tr h="212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Horaire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Thème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Intervenant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3313921086"/>
                  </a:ext>
                </a:extLst>
              </a:tr>
              <a:tr h="212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8h45-9h30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Accueil café – Mot d’accueil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CE, IGEN STI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3299769896"/>
                  </a:ext>
                </a:extLst>
              </a:tr>
              <a:tr h="366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9h30-10h30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Le projet STI2D et le projet SSI : les différences d’attendus et de contenus.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David Hélard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3139328271"/>
                  </a:ext>
                </a:extLst>
              </a:tr>
              <a:tr h="212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10h30-11h00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Quelques informations sur la réforme du </a:t>
                      </a:r>
                      <a:r>
                        <a:rPr lang="fr-FR" sz="900" dirty="0" smtClean="0">
                          <a:effectLst/>
                        </a:rPr>
                        <a:t>lycée.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David Hélard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2206590809"/>
                  </a:ext>
                </a:extLst>
              </a:tr>
              <a:tr h="520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11h00-11h30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Bilan et réflexions autour des enseignements technologiques transversaux en lien avec les enseignements scientifiques.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CD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3191845459"/>
                  </a:ext>
                </a:extLst>
              </a:tr>
              <a:tr h="674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11h30-13h00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Présentation d’un premier travail d’élaboration d’ échelles descriptives définies pour la fiche d’évaluation de la présentation du projet - Echanges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4 équipes </a:t>
                      </a:r>
                      <a:r>
                        <a:rPr lang="fr-FR" sz="900" dirty="0" smtClean="0">
                          <a:effectLst/>
                        </a:rPr>
                        <a:t>SG </a:t>
                      </a:r>
                      <a:r>
                        <a:rPr lang="fr-FR" sz="900" dirty="0">
                          <a:effectLst/>
                        </a:rPr>
                        <a:t>(10 mn chacune)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3785717680"/>
                  </a:ext>
                </a:extLst>
              </a:tr>
              <a:tr h="212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13h00-13h45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Déjeuner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931734488"/>
                  </a:ext>
                </a:extLst>
              </a:tr>
              <a:tr h="1753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14h00-15h30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Groupes de travail : définition d’une échelle descriptive commune pour la fiche d’évaluation de la présentation de projet.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Animateurs des groupes : les IA-IPR STI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Identification des groupes et des indicateurs par groupe à faire, désigner un rapporteur par groupe.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Chacun des 4 groupes pluri spécialités travaillera sur 3 ou 4 indicateurs d’évaluation.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1282960555"/>
                  </a:ext>
                </a:extLst>
              </a:tr>
              <a:tr h="520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effectLst/>
                        </a:rPr>
                        <a:t>15h30-16h15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Présentation par les rapporteurs des propositions.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smtClean="0">
                          <a:effectLst/>
                        </a:rPr>
                        <a:t>Echanges.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Rapporteurs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1478293426"/>
                  </a:ext>
                </a:extLst>
              </a:tr>
              <a:tr h="212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16h15-16h30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Synthèse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Les 4 IA-IPR STI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3168640716"/>
                  </a:ext>
                </a:extLst>
              </a:tr>
              <a:tr h="212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16h30-17h00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Présentation du site SII. Conclusion</a:t>
                      </a:r>
                      <a:endParaRPr lang="fr-FR" sz="9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GL</a:t>
                      </a:r>
                      <a:r>
                        <a:rPr lang="fr-FR" sz="900" baseline="0" dirty="0" smtClean="0">
                          <a:effectLst/>
                        </a:rPr>
                        <a:t> </a:t>
                      </a:r>
                      <a:r>
                        <a:rPr lang="fr-FR" sz="900" dirty="0" smtClean="0">
                          <a:effectLst/>
                        </a:rPr>
                        <a:t>et </a:t>
                      </a:r>
                      <a:r>
                        <a:rPr lang="fr-FR" sz="900" dirty="0">
                          <a:effectLst/>
                        </a:rPr>
                        <a:t>BR.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25529" marR="26001" marT="26001" marB="26001"/>
                </a:tc>
                <a:extLst>
                  <a:ext uri="{0D108BD9-81ED-4DB2-BD59-A6C34878D82A}">
                    <a16:rowId xmlns:a16="http://schemas.microsoft.com/office/drawing/2014/main" val="114812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9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Echelle descriptive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9522" y="1844824"/>
            <a:ext cx="86049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Echelle d’appréciation permettant de mesurer le niveau de maitrise d’une compétence.</a:t>
            </a: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Les compétences sont déclinées en indicateurs d’évaluation.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Construction d’une échelle descriptive analytique : 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Par indicateur d’évaluation, description des observables attendus pour chaque niveau de maitrise.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La formulation des observables doit être, si possible, positive.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Exemple : </a:t>
            </a:r>
          </a:p>
          <a:p>
            <a:pPr lvl="2"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0/ Le matériau n’est pas connu.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	1/ L’élève identifie le matériau choisi.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	2/ L’élève identifie le matériau choisi et justifie son choix.</a:t>
            </a:r>
          </a:p>
          <a:p>
            <a:pPr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	3/ L’élève identifie </a:t>
            </a:r>
            <a:r>
              <a:rPr lang="fr-FR" sz="1600" dirty="0">
                <a:solidFill>
                  <a:srgbClr val="000000"/>
                </a:solidFill>
              </a:rPr>
              <a:t>le matériau </a:t>
            </a:r>
            <a:r>
              <a:rPr lang="fr-FR" sz="1600" dirty="0" smtClean="0">
                <a:solidFill>
                  <a:srgbClr val="000000"/>
                </a:solidFill>
              </a:rPr>
              <a:t>choisi et justifie son choix. Des critères 	d’écoconception sont exposés.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011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Travail en groupe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9522" y="1513724"/>
            <a:ext cx="86049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b="1" dirty="0" smtClean="0">
                <a:solidFill>
                  <a:srgbClr val="000000"/>
                </a:solidFill>
              </a:rPr>
              <a:t>Objectifs :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A partir du travail présenté ce matin, définir une échelle descriptive commune pour tous les indicateurs d’évaluation de la fiche « présentation du projet ».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b="1" dirty="0" smtClean="0">
                <a:solidFill>
                  <a:srgbClr val="000000"/>
                </a:solidFill>
              </a:rPr>
              <a:t>Démarche : 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Chaque groupe de travail travaille sur 3 ou 4 indicateurs.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L’animation est menée par un IA-IPR STI.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Un rapporteur est désigné parmi les professeurs.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Les 4 rapporteurs viennent rendre compte des propositions.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Une synthèse est effectuée par les IA-IPR STI.</a:t>
            </a:r>
          </a:p>
          <a:p>
            <a:pPr lvl="1">
              <a:defRPr/>
            </a:pPr>
            <a:endParaRPr lang="fr-FR" sz="16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600" b="1" dirty="0">
                <a:solidFill>
                  <a:srgbClr val="000000"/>
                </a:solidFill>
              </a:rPr>
              <a:t>Ressources : 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fr-FR" sz="1600" dirty="0">
                <a:solidFill>
                  <a:srgbClr val="000000"/>
                </a:solidFill>
              </a:rPr>
              <a:t>Taxonomie décrite dans </a:t>
            </a:r>
            <a:r>
              <a:rPr lang="fr-FR" sz="1600">
                <a:solidFill>
                  <a:srgbClr val="000000"/>
                </a:solidFill>
              </a:rPr>
              <a:t>le </a:t>
            </a:r>
            <a:r>
              <a:rPr lang="fr-FR" sz="1600" smtClean="0">
                <a:solidFill>
                  <a:srgbClr val="000000"/>
                </a:solidFill>
              </a:rPr>
              <a:t>programme STI2D</a:t>
            </a:r>
            <a:endParaRPr lang="fr-FR" sz="1600" dirty="0">
              <a:solidFill>
                <a:srgbClr val="0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fr-FR" sz="1600" dirty="0">
                <a:solidFill>
                  <a:srgbClr val="000000"/>
                </a:solidFill>
              </a:rPr>
              <a:t>Document </a:t>
            </a:r>
            <a:r>
              <a:rPr lang="fr-FR" sz="1600" dirty="0" err="1">
                <a:solidFill>
                  <a:srgbClr val="000000"/>
                </a:solidFill>
              </a:rPr>
              <a:t>Eduscol</a:t>
            </a:r>
            <a:r>
              <a:rPr lang="fr-FR" sz="1600" dirty="0">
                <a:solidFill>
                  <a:srgbClr val="000000"/>
                </a:solidFill>
              </a:rPr>
              <a:t> 2014 d’explicitation des </a:t>
            </a:r>
            <a:r>
              <a:rPr lang="fr-FR" sz="1600" dirty="0" smtClean="0">
                <a:solidFill>
                  <a:srgbClr val="000000"/>
                </a:solidFill>
              </a:rPr>
              <a:t>indicateurs</a:t>
            </a:r>
          </a:p>
          <a:p>
            <a:pPr lvl="1"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b="1" dirty="0" smtClean="0">
                <a:solidFill>
                  <a:srgbClr val="000000"/>
                </a:solidFill>
              </a:rPr>
              <a:t>Livrable :</a:t>
            </a:r>
            <a:r>
              <a:rPr lang="fr-FR" sz="1600" dirty="0" smtClean="0">
                <a:solidFill>
                  <a:srgbClr val="000000"/>
                </a:solidFill>
              </a:rPr>
              <a:t>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dirty="0">
                <a:solidFill>
                  <a:srgbClr val="000000"/>
                </a:solidFill>
              </a:rPr>
              <a:t>E</a:t>
            </a:r>
            <a:r>
              <a:rPr lang="fr-FR" sz="1600" dirty="0" smtClean="0">
                <a:solidFill>
                  <a:srgbClr val="000000"/>
                </a:solidFill>
              </a:rPr>
              <a:t>chelle descriptive de la fiche d’évaluation de la présentation de projet.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rgbClr val="000000"/>
                </a:solidFill>
              </a:rPr>
              <a:t>Elle devra impérativement être mise en application dés la session 2018.</a:t>
            </a: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4" name="Imag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2938" y="3140968"/>
            <a:ext cx="1584176" cy="222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Groupes de travail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532" y="1844824"/>
            <a:ext cx="8604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94066"/>
              </p:ext>
            </p:extLst>
          </p:nvPr>
        </p:nvGraphicFramePr>
        <p:xfrm>
          <a:off x="827584" y="1340768"/>
          <a:ext cx="7380821" cy="4608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350">
                  <a:extLst>
                    <a:ext uri="{9D8B030D-6E8A-4147-A177-3AD203B41FA5}">
                      <a16:colId xmlns:a16="http://schemas.microsoft.com/office/drawing/2014/main" val="2902823228"/>
                    </a:ext>
                  </a:extLst>
                </a:gridCol>
                <a:gridCol w="1979215">
                  <a:extLst>
                    <a:ext uri="{9D8B030D-6E8A-4147-A177-3AD203B41FA5}">
                      <a16:colId xmlns:a16="http://schemas.microsoft.com/office/drawing/2014/main" val="1711315811"/>
                    </a:ext>
                  </a:extLst>
                </a:gridCol>
                <a:gridCol w="1451423">
                  <a:extLst>
                    <a:ext uri="{9D8B030D-6E8A-4147-A177-3AD203B41FA5}">
                      <a16:colId xmlns:a16="http://schemas.microsoft.com/office/drawing/2014/main" val="215331722"/>
                    </a:ext>
                  </a:extLst>
                </a:gridCol>
                <a:gridCol w="453570">
                  <a:extLst>
                    <a:ext uri="{9D8B030D-6E8A-4147-A177-3AD203B41FA5}">
                      <a16:colId xmlns:a16="http://schemas.microsoft.com/office/drawing/2014/main" val="137746139"/>
                    </a:ext>
                  </a:extLst>
                </a:gridCol>
                <a:gridCol w="1731813">
                  <a:extLst>
                    <a:ext uri="{9D8B030D-6E8A-4147-A177-3AD203B41FA5}">
                      <a16:colId xmlns:a16="http://schemas.microsoft.com/office/drawing/2014/main" val="2065077596"/>
                    </a:ext>
                  </a:extLst>
                </a:gridCol>
                <a:gridCol w="1385450">
                  <a:extLst>
                    <a:ext uri="{9D8B030D-6E8A-4147-A177-3AD203B41FA5}">
                      <a16:colId xmlns:a16="http://schemas.microsoft.com/office/drawing/2014/main" val="1904520258"/>
                    </a:ext>
                  </a:extLst>
                </a:gridCol>
              </a:tblGrid>
              <a:tr h="16791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Groupe 1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Groupe 2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49398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Spé.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Prénom NOM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Etablissement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Spé.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Prénom NOM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Etablissement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63594545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Stéphane BISSIERES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Déodat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Patricia LEMAITRE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Le Garros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272827128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Vincent TOURAILLE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Auch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Serge LAPORTE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Rodez Querbes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539206977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Luc CATORC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Bourdelle Montauban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Eric CAZAUX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Paul Mathou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669768044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Maria CRUZ PEREZ SANCHEZ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 Joseph Toulouse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490640163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77055150"/>
                  </a:ext>
                </a:extLst>
              </a:tr>
              <a:tr h="209256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Laurent PROUSTHOMIS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Castres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Christophe RIEUX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Monteil Rodez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50390125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Michel GARRIC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Rodez Querbes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 Luc VERDIER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Souillac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868452086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Bénédicte BIRAT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Paul Mathou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Eric GALAY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 Dupuy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424441407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Gwenael COURTIL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Déodat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Fernand RODRIGUEZ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Muret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318545031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Frédéric CADARS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 Joseph Toulouse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Eric BOUBEE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Valence d'Agen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300124688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092013976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Stéphane CARETERO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Bossuet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Laurent DUPUIS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Hessel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931442602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Didier DELAGNES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Victor Hugo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HOR Refka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Carmaux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008826833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Stéphane BOYER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Déodat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Christian RACINE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Lavaur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4113312616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François HOUSSARD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Muret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Benoit PIERRON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 Affrique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4193850530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Rachid CHOULI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 Hessel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Thernio DIA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Gallieni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312175102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869524535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366804813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Laurent MONSERRAT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Pradeau La sède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Jean-Luc CHANUT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PP Riquet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918269955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Jean-Bertrand FACHETTI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Mirepoix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Philippe THOMAS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Rascol Albi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872944704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Philippe BARTHES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Carmaux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Philippe MARTIN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Castres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622581567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Yannick MARTY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Rodez Monteil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Vincent AUDO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Millau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392423601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Jean-Jacques BONNETY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Revel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Philippe ASTRE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Muret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978176614"/>
                  </a:ext>
                </a:extLst>
              </a:tr>
              <a:tr h="1679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Stéphane DORBE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Gallieni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Xavier COUCHY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 Hessel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077652551"/>
                  </a:ext>
                </a:extLst>
              </a:tr>
              <a:tr h="176307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 Philippe DALL ZOTTO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Bourdelle Montauban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946968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Groupes de travail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532" y="1844824"/>
            <a:ext cx="8604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13502"/>
              </p:ext>
            </p:extLst>
          </p:nvPr>
        </p:nvGraphicFramePr>
        <p:xfrm>
          <a:off x="827584" y="1448842"/>
          <a:ext cx="7272808" cy="4608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188">
                  <a:extLst>
                    <a:ext uri="{9D8B030D-6E8A-4147-A177-3AD203B41FA5}">
                      <a16:colId xmlns:a16="http://schemas.microsoft.com/office/drawing/2014/main" val="2173281284"/>
                    </a:ext>
                  </a:extLst>
                </a:gridCol>
                <a:gridCol w="1704950">
                  <a:extLst>
                    <a:ext uri="{9D8B030D-6E8A-4147-A177-3AD203B41FA5}">
                      <a16:colId xmlns:a16="http://schemas.microsoft.com/office/drawing/2014/main" val="2547824015"/>
                    </a:ext>
                  </a:extLst>
                </a:gridCol>
                <a:gridCol w="1391965">
                  <a:extLst>
                    <a:ext uri="{9D8B030D-6E8A-4147-A177-3AD203B41FA5}">
                      <a16:colId xmlns:a16="http://schemas.microsoft.com/office/drawing/2014/main" val="169349595"/>
                    </a:ext>
                  </a:extLst>
                </a:gridCol>
                <a:gridCol w="453006">
                  <a:extLst>
                    <a:ext uri="{9D8B030D-6E8A-4147-A177-3AD203B41FA5}">
                      <a16:colId xmlns:a16="http://schemas.microsoft.com/office/drawing/2014/main" val="3544106329"/>
                    </a:ext>
                  </a:extLst>
                </a:gridCol>
                <a:gridCol w="1943809">
                  <a:extLst>
                    <a:ext uri="{9D8B030D-6E8A-4147-A177-3AD203B41FA5}">
                      <a16:colId xmlns:a16="http://schemas.microsoft.com/office/drawing/2014/main" val="2405304248"/>
                    </a:ext>
                  </a:extLst>
                </a:gridCol>
                <a:gridCol w="1284890">
                  <a:extLst>
                    <a:ext uri="{9D8B030D-6E8A-4147-A177-3AD203B41FA5}">
                      <a16:colId xmlns:a16="http://schemas.microsoft.com/office/drawing/2014/main" val="1496576246"/>
                    </a:ext>
                  </a:extLst>
                </a:gridCol>
              </a:tblGrid>
              <a:tr h="1694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Groupe 3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Groupe 4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58771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Spé.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Prénom NOM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Etablissement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Spé.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Prénom NOM 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Etablissement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180879866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Noura MARIOJOULS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Castres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Valentine VEGA DIAZ 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Revel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747409061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LONZIEME thierry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Souillac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Pierrick JABOT CHABERT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Millau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606063490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Sami LOUKIL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 Dupuy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Alain PEYROUTY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Muret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803859520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David NAUTRE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Mirepoix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884941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769572366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Gwenael COURTIL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Déodat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 Paul BESSON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Rascol Albi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553381508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Dominique ROUGE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PP RIQUET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Christophe PROENCA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Decazeville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957124091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Gérôme RENOUX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Le Garros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Frédéric RIVES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Mirepoix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4070959897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Jean-Marc CAZALS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Castres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Laurent SAUZEDE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 Hessel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737544886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 Marc VERZENI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Bourdelle Montauban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EE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Christian CHAUVET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Monnerville Cahors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4122663564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884661449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Guillaume DIDIER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Le Garros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Francois BACH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Mazamet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811483409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Nicolas MADRON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Rascol Albi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Franck DRANSART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Victor Hugo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41973260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Jocelyn BOULOC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Rodez Querbes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Bernard POIRISSE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Monteil Rodez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98656595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Marc Fabre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PP RIQUET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Yves DESNOES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Figeac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034188681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Bruno ROBERT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Saint-Exupéry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Cécile TONNERRE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 Bourdelle Montauban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974340273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SIN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Olivier HUART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Valence d'Agen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643537716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104958617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Nicolas DONNADIEU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Mazamet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Stéphane MANEVILLE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Lavaur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230337636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Jean Marc RIOLS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Monteil Rodez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Michel NICOLI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 Affrique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1437370766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Stéphane FAUCHER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Figeac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Jacques GLEIZES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Paul Mathou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404358368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Gilbert GLEYE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Decazeville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Jacques BOURRUST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Le Garros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632807512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François TOLLITTE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Saint-Exupéry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Christophe LAVEILLE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Déodat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357816465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Habib ZIANI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Victor Hugo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ITEC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Vincent GALAUP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Monnerville Cahors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2034665820"/>
                  </a:ext>
                </a:extLst>
              </a:tr>
              <a:tr h="1779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/>
                </a:tc>
                <a:extLst>
                  <a:ext uri="{0D108BD9-81ED-4DB2-BD59-A6C34878D82A}">
                    <a16:rowId xmlns:a16="http://schemas.microsoft.com/office/drawing/2014/main" val="899399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4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des indicateurs par groupe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532" y="1844824"/>
            <a:ext cx="8604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1" y="1700808"/>
            <a:ext cx="9034162" cy="422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 de synthèse : échelle descriptive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9532" y="1844824"/>
            <a:ext cx="8604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b="1" dirty="0" smtClean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 smtClean="0">
              <a:solidFill>
                <a:srgbClr val="000000"/>
              </a:solidFill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6" y="1700808"/>
            <a:ext cx="8933951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68124-AA8B-46E5-900F-9324B67C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site académique SII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C59EE2-534A-4E54-AD49-F79FDB8EE3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Géraldine LAVABRE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>
                <a:ln>
                  <a:noFill/>
                </a:ln>
                <a:solidFill>
                  <a:srgbClr val="0062A8"/>
                </a:solidFill>
                <a:effectLst/>
                <a:uLnTx/>
                <a:uFillTx/>
                <a:latin typeface="Calibri" charset="0"/>
                <a:ea typeface="ＭＳ Ｐゴシック" charset="0"/>
                <a:cs typeface="Arial" charset="0"/>
              </a:rPr>
              <a:t>IA-IPR STI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62A8"/>
              </a:solidFill>
              <a:effectLst/>
              <a:uLnTx/>
              <a:uFillTx/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15716" y="1366598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fr-FR" sz="1600" dirty="0">
              <a:solidFill>
                <a:srgbClr val="000000"/>
              </a:solidFill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4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3"/>
              </a:rPr>
              <a:t>https://disciplines.ac-toulouse.fr/sii</a:t>
            </a:r>
            <a:endParaRPr kumimoji="0" lang="fr-FR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2132856"/>
            <a:ext cx="7288347" cy="386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éiade3-présentation SGA V1">
  <a:themeElements>
    <a:clrScheme name="masque MENJVA_masque bleu ciel 1">
      <a:dk1>
        <a:srgbClr val="000000"/>
      </a:dk1>
      <a:lt1>
        <a:srgbClr val="FFFFFF"/>
      </a:lt1>
      <a:dk2>
        <a:srgbClr val="3C3C3C"/>
      </a:dk2>
      <a:lt2>
        <a:srgbClr val="646464"/>
      </a:lt2>
      <a:accent1>
        <a:srgbClr val="0062A8"/>
      </a:accent1>
      <a:accent2>
        <a:srgbClr val="3671B2"/>
      </a:accent2>
      <a:accent3>
        <a:srgbClr val="FFFFFF"/>
      </a:accent3>
      <a:accent4>
        <a:srgbClr val="000000"/>
      </a:accent4>
      <a:accent5>
        <a:srgbClr val="AAB7D1"/>
      </a:accent5>
      <a:accent6>
        <a:srgbClr val="3066A1"/>
      </a:accent6>
      <a:hlink>
        <a:srgbClr val="C9E8F7"/>
      </a:hlink>
      <a:folHlink>
        <a:srgbClr val="DEEEF8"/>
      </a:folHlink>
    </a:clrScheme>
    <a:fontScheme name="masque MENJVA_masque bleu ci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sque MENJVA_masque bleu ciel 1">
        <a:dk1>
          <a:srgbClr val="000000"/>
        </a:dk1>
        <a:lt1>
          <a:srgbClr val="FFFFFF"/>
        </a:lt1>
        <a:dk2>
          <a:srgbClr val="3C3C3C"/>
        </a:dk2>
        <a:lt2>
          <a:srgbClr val="646464"/>
        </a:lt2>
        <a:accent1>
          <a:srgbClr val="0062A8"/>
        </a:accent1>
        <a:accent2>
          <a:srgbClr val="3671B2"/>
        </a:accent2>
        <a:accent3>
          <a:srgbClr val="FFFFFF"/>
        </a:accent3>
        <a:accent4>
          <a:srgbClr val="000000"/>
        </a:accent4>
        <a:accent5>
          <a:srgbClr val="AAB7D1"/>
        </a:accent5>
        <a:accent6>
          <a:srgbClr val="3066A1"/>
        </a:accent6>
        <a:hlink>
          <a:srgbClr val="C9E8F7"/>
        </a:hlink>
        <a:folHlink>
          <a:srgbClr val="DEEE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C3C3C"/>
    </a:dk2>
    <a:lt2>
      <a:srgbClr val="808080"/>
    </a:lt2>
    <a:accent1>
      <a:srgbClr val="0062A8"/>
    </a:accent1>
    <a:accent2>
      <a:srgbClr val="3671B2"/>
    </a:accent2>
    <a:accent3>
      <a:srgbClr val="FFFFFF"/>
    </a:accent3>
    <a:accent4>
      <a:srgbClr val="000000"/>
    </a:accent4>
    <a:accent5>
      <a:srgbClr val="AAB7D1"/>
    </a:accent5>
    <a:accent6>
      <a:srgbClr val="3066A1"/>
    </a:accent6>
    <a:hlink>
      <a:srgbClr val="C9E8F7"/>
    </a:hlink>
    <a:folHlink>
      <a:srgbClr val="DEEEF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Pléiade3-présentation SGA V1.potx</Template>
  <TotalTime>8283</TotalTime>
  <Words>744</Words>
  <Application>Microsoft Office PowerPoint</Application>
  <PresentationFormat>Affichage à l'écran (4:3)</PresentationFormat>
  <Paragraphs>435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Arial Italic</vt:lpstr>
      <vt:lpstr>Calibri</vt:lpstr>
      <vt:lpstr>Cambria</vt:lpstr>
      <vt:lpstr>MS Mincho</vt:lpstr>
      <vt:lpstr>Times New Roman</vt:lpstr>
      <vt:lpstr>Wingdings</vt:lpstr>
      <vt:lpstr>Pléiade3-présentation SGA V1</vt:lpstr>
      <vt:lpstr>pages de contenus</vt:lpstr>
      <vt:lpstr>1_pages de contenus</vt:lpstr>
      <vt:lpstr> Séminaire académique STI2D « Harmoniser les pratiques d’évaluation lors de la présentation du projet à l’oral terminal »  Vendredi 4 mai 2018 Lycée Charles de Gaulle – Muret  Présence de David HÉLARD, IGEN STI   </vt:lpstr>
      <vt:lpstr>Ordre du jour </vt:lpstr>
      <vt:lpstr>Echelle descriptive</vt:lpstr>
      <vt:lpstr>Travail en groupe</vt:lpstr>
      <vt:lpstr>Groupes de travail</vt:lpstr>
      <vt:lpstr>Groupes de travail</vt:lpstr>
      <vt:lpstr>Répartition des indicateurs par groupe</vt:lpstr>
      <vt:lpstr>Document de synthèse : échelle descriptive </vt:lpstr>
      <vt:lpstr>Présentation du site académique SII</vt:lpstr>
    </vt:vector>
  </TitlesOfParts>
  <Manager> </Manager>
  <Company>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deux lignes</dc:title>
  <dc:subject> </dc:subject>
  <dc:creator>STSI</dc:creator>
  <cp:lastModifiedBy>GERALDINE LAVABRE</cp:lastModifiedBy>
  <cp:revision>349</cp:revision>
  <cp:lastPrinted>2017-08-25T13:11:46Z</cp:lastPrinted>
  <dcterms:created xsi:type="dcterms:W3CDTF">2011-10-28T07:12:19Z</dcterms:created>
  <dcterms:modified xsi:type="dcterms:W3CDTF">2018-05-04T06:58:38Z</dcterms:modified>
</cp:coreProperties>
</file>