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df0465c5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df0465c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cea5bd24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cea5bd2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cea5bd24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cea5bd24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cea5bd24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cea5bd24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2cea5bd24a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2cea5bd24a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2cf4feb7b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2cf4feb7b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2cf4feb7b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2cf4feb7b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11700" y="409575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1200" u="sng">
                <a:solidFill>
                  <a:schemeClr val="dk2"/>
                </a:solidFill>
              </a:rPr>
              <a:t>Question 1</a:t>
            </a:r>
            <a:endParaRPr sz="1200"/>
          </a:p>
        </p:txBody>
      </p:sp>
      <p:sp>
        <p:nvSpPr>
          <p:cNvPr id="55" name="Google Shape;55;p13"/>
          <p:cNvSpPr/>
          <p:nvPr/>
        </p:nvSpPr>
        <p:spPr>
          <a:xfrm>
            <a:off x="363500" y="3562138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3</a:t>
            </a:r>
            <a:endParaRPr sz="1200"/>
          </a:p>
        </p:txBody>
      </p:sp>
      <p:sp>
        <p:nvSpPr>
          <p:cNvPr id="56" name="Google Shape;56;p13"/>
          <p:cNvSpPr txBox="1"/>
          <p:nvPr/>
        </p:nvSpPr>
        <p:spPr>
          <a:xfrm>
            <a:off x="1949800" y="409575"/>
            <a:ext cx="27657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000000"/>
                </a:solidFill>
              </a:rPr>
              <a:t>Reproduire la figure à main levée, puis indiquer par codage que B est l’image de A par la symétrie d’axe (CD)</a:t>
            </a:r>
            <a:endParaRPr sz="13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0250" y="140875"/>
            <a:ext cx="1929025" cy="22552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403900" y="3943625"/>
            <a:ext cx="53754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Indiquer la ou les réponses correctes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                  1h 36 min = ?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/>
              <a:t>A.</a:t>
            </a:r>
            <a:r>
              <a:rPr lang="fr" sz="1300"/>
              <a:t> 1,36 h 		</a:t>
            </a:r>
            <a:r>
              <a:rPr b="1" lang="fr" sz="1300"/>
              <a:t> B. </a:t>
            </a:r>
            <a:r>
              <a:rPr lang="fr" sz="1300"/>
              <a:t>1,6 h		</a:t>
            </a:r>
            <a:r>
              <a:rPr b="1" lang="fr" sz="1300"/>
              <a:t>C.</a:t>
            </a:r>
            <a:r>
              <a:rPr lang="fr" sz="1300"/>
              <a:t> 96 min		</a:t>
            </a:r>
            <a:r>
              <a:rPr b="1" lang="fr" sz="1300"/>
              <a:t>D. </a:t>
            </a:r>
            <a:r>
              <a:rPr lang="fr" sz="1300"/>
              <a:t>136 min</a:t>
            </a:r>
            <a:endParaRPr sz="1300"/>
          </a:p>
        </p:txBody>
      </p:sp>
      <p:sp>
        <p:nvSpPr>
          <p:cNvPr id="59" name="Google Shape;59;p13"/>
          <p:cNvSpPr txBox="1"/>
          <p:nvPr/>
        </p:nvSpPr>
        <p:spPr>
          <a:xfrm>
            <a:off x="403900" y="2609138"/>
            <a:ext cx="693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Dans chaque cas, dire si on peut appliquer la formule de distributivité</a:t>
            </a:r>
            <a:r>
              <a:rPr lang="fr" sz="1300">
                <a:solidFill>
                  <a:srgbClr val="000000"/>
                </a:solidFill>
              </a:rPr>
              <a:t> </a:t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a) </a:t>
            </a:r>
            <a:r>
              <a:rPr lang="fr" sz="1300">
                <a:solidFill>
                  <a:srgbClr val="000000"/>
                </a:solidFill>
              </a:rPr>
              <a:t>2 + (3–5𝑎) </a:t>
            </a:r>
            <a:r>
              <a:rPr lang="fr" sz="1300"/>
              <a:t>			b) </a:t>
            </a:r>
            <a:r>
              <a:rPr lang="fr" sz="1300">
                <a:solidFill>
                  <a:srgbClr val="000000"/>
                </a:solidFill>
              </a:rPr>
              <a:t>2(3–5𝑎) </a:t>
            </a:r>
            <a:r>
              <a:rPr lang="fr" sz="1300"/>
              <a:t>               c) </a:t>
            </a:r>
            <a:r>
              <a:rPr lang="fr" sz="1300">
                <a:solidFill>
                  <a:srgbClr val="000000"/>
                </a:solidFill>
              </a:rPr>
              <a:t>(3–5𝑎) × 2                       </a:t>
            </a:r>
            <a:r>
              <a:rPr lang="fr" sz="1300"/>
              <a:t>d) </a:t>
            </a:r>
            <a:r>
              <a:rPr lang="fr" sz="1300">
                <a:solidFill>
                  <a:srgbClr val="000000"/>
                </a:solidFill>
              </a:rPr>
              <a:t> 2(3× 5𝑎)</a:t>
            </a:r>
            <a:endParaRPr sz="1300">
              <a:solidFill>
                <a:srgbClr val="000000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11700" y="2199575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2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311700" y="345725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1200" u="sng">
                <a:solidFill>
                  <a:schemeClr val="dk2"/>
                </a:solidFill>
              </a:rPr>
              <a:t>Question 1</a:t>
            </a:r>
            <a:endParaRPr sz="1200"/>
          </a:p>
        </p:txBody>
      </p:sp>
      <p:sp>
        <p:nvSpPr>
          <p:cNvPr id="66" name="Google Shape;66;p14"/>
          <p:cNvSpPr/>
          <p:nvPr/>
        </p:nvSpPr>
        <p:spPr>
          <a:xfrm>
            <a:off x="363500" y="3649438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3</a:t>
            </a:r>
            <a:endParaRPr sz="1200"/>
          </a:p>
        </p:txBody>
      </p:sp>
      <p:sp>
        <p:nvSpPr>
          <p:cNvPr id="67" name="Google Shape;67;p14"/>
          <p:cNvSpPr txBox="1"/>
          <p:nvPr/>
        </p:nvSpPr>
        <p:spPr>
          <a:xfrm>
            <a:off x="447700" y="4458700"/>
            <a:ext cx="3156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Convertir 3,25 h en heure et minute</a:t>
            </a:r>
            <a:endParaRPr sz="1300"/>
          </a:p>
        </p:txBody>
      </p:sp>
      <p:sp>
        <p:nvSpPr>
          <p:cNvPr id="68" name="Google Shape;68;p14"/>
          <p:cNvSpPr txBox="1"/>
          <p:nvPr/>
        </p:nvSpPr>
        <p:spPr>
          <a:xfrm>
            <a:off x="861550" y="4064300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1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4304275" y="4064300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2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4071250" y="4458700"/>
            <a:ext cx="34677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Convertir 3,4 h en heure et minute</a:t>
            </a:r>
            <a:endParaRPr sz="1300"/>
          </a:p>
        </p:txBody>
      </p:sp>
      <p:pic>
        <p:nvPicPr>
          <p:cNvPr id="71" name="Google Shape;7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18850" y="279825"/>
            <a:ext cx="1574200" cy="17660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1595900" y="498550"/>
            <a:ext cx="43149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  Citer : 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a. deux triangles symétriques par rapport à un axe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b. deux triangles symétriques par rapport à un point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c. un triangle et son image par une translation</a:t>
            </a:r>
            <a:endParaRPr sz="1300"/>
          </a:p>
        </p:txBody>
      </p:sp>
      <p:sp>
        <p:nvSpPr>
          <p:cNvPr id="73" name="Google Shape;73;p14"/>
          <p:cNvSpPr txBox="1"/>
          <p:nvPr/>
        </p:nvSpPr>
        <p:spPr>
          <a:xfrm>
            <a:off x="688675" y="2381400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1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4304275" y="2381400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2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693875" y="2678725"/>
            <a:ext cx="3156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Développer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        </a:t>
            </a:r>
            <a:r>
              <a:rPr lang="fr" sz="1300">
                <a:solidFill>
                  <a:schemeClr val="dk1"/>
                </a:solidFill>
              </a:rPr>
              <a:t> -8a(4 – 7a²) </a:t>
            </a:r>
            <a:endParaRPr baseline="30000" sz="1300"/>
          </a:p>
        </p:txBody>
      </p:sp>
      <p:sp>
        <p:nvSpPr>
          <p:cNvPr id="76" name="Google Shape;76;p14"/>
          <p:cNvSpPr txBox="1"/>
          <p:nvPr/>
        </p:nvSpPr>
        <p:spPr>
          <a:xfrm>
            <a:off x="1077950" y="2652775"/>
            <a:ext cx="3000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Recopier en rajoutant les bons signes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           -3(4a – 10) = …12a … 30</a:t>
            </a:r>
            <a:endParaRPr sz="1300"/>
          </a:p>
        </p:txBody>
      </p:sp>
      <p:sp>
        <p:nvSpPr>
          <p:cNvPr id="77" name="Google Shape;77;p14"/>
          <p:cNvSpPr txBox="1"/>
          <p:nvPr/>
        </p:nvSpPr>
        <p:spPr>
          <a:xfrm>
            <a:off x="1539700" y="1942088"/>
            <a:ext cx="9723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595959"/>
                </a:solidFill>
              </a:rPr>
              <a:t>(au choix)</a:t>
            </a:r>
            <a:endParaRPr sz="1300">
              <a:solidFill>
                <a:srgbClr val="595959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1595900" y="3657875"/>
            <a:ext cx="9723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595959"/>
                </a:solidFill>
              </a:rPr>
              <a:t>(au choix)</a:t>
            </a:r>
            <a:endParaRPr sz="1300">
              <a:solidFill>
                <a:srgbClr val="595959"/>
              </a:solidFill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363500" y="1946963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2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/>
          <p:nvPr/>
        </p:nvSpPr>
        <p:spPr>
          <a:xfrm>
            <a:off x="311700" y="345725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1200" u="sng">
                <a:solidFill>
                  <a:schemeClr val="dk2"/>
                </a:solidFill>
              </a:rPr>
              <a:t>Question 1</a:t>
            </a:r>
            <a:endParaRPr sz="1200"/>
          </a:p>
        </p:txBody>
      </p:sp>
      <p:sp>
        <p:nvSpPr>
          <p:cNvPr id="85" name="Google Shape;85;p15"/>
          <p:cNvSpPr/>
          <p:nvPr/>
        </p:nvSpPr>
        <p:spPr>
          <a:xfrm>
            <a:off x="363500" y="1946963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2</a:t>
            </a:r>
            <a:endParaRPr sz="1200"/>
          </a:p>
        </p:txBody>
      </p:sp>
      <p:sp>
        <p:nvSpPr>
          <p:cNvPr id="86" name="Google Shape;86;p15"/>
          <p:cNvSpPr txBox="1"/>
          <p:nvPr/>
        </p:nvSpPr>
        <p:spPr>
          <a:xfrm>
            <a:off x="948450" y="4409200"/>
            <a:ext cx="2888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Convertir 4,3 h en heure et minute</a:t>
            </a:r>
            <a:endParaRPr sz="1300"/>
          </a:p>
        </p:txBody>
      </p:sp>
      <p:sp>
        <p:nvSpPr>
          <p:cNvPr id="87" name="Google Shape;87;p15"/>
          <p:cNvSpPr txBox="1"/>
          <p:nvPr/>
        </p:nvSpPr>
        <p:spPr>
          <a:xfrm>
            <a:off x="1362300" y="4014800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1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4805025" y="4014800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2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4572000" y="4409200"/>
            <a:ext cx="3606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Convertir 4,71 h en heure, minute et seconde</a:t>
            </a:r>
            <a:endParaRPr sz="1300"/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5613" y="615413"/>
            <a:ext cx="342900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 txBox="1"/>
          <p:nvPr/>
        </p:nvSpPr>
        <p:spPr>
          <a:xfrm>
            <a:off x="1237850" y="2615775"/>
            <a:ext cx="31563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Recopier en rajoutant les bons signes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           -4</a:t>
            </a:r>
            <a:r>
              <a:rPr i="1" lang="fr" sz="13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fr" sz="1300"/>
              <a:t>(-2x + 7</a:t>
            </a:r>
            <a:r>
              <a:rPr i="1" lang="fr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fr" sz="1300"/>
              <a:t>²) = …8</a:t>
            </a:r>
            <a:r>
              <a:rPr i="1" lang="fr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fr" sz="1300"/>
              <a:t>² ...28</a:t>
            </a:r>
            <a:r>
              <a:rPr i="1" lang="fr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aseline="30000" lang="fr" sz="1300"/>
              <a:t>3</a:t>
            </a:r>
            <a:endParaRPr baseline="30000" sz="1300"/>
          </a:p>
        </p:txBody>
      </p:sp>
      <p:sp>
        <p:nvSpPr>
          <p:cNvPr id="92" name="Google Shape;92;p15"/>
          <p:cNvSpPr txBox="1"/>
          <p:nvPr/>
        </p:nvSpPr>
        <p:spPr>
          <a:xfrm>
            <a:off x="847650" y="2258050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1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4280475" y="2258050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2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4591375" y="2665425"/>
            <a:ext cx="3156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Développer        -7</a:t>
            </a:r>
            <a:r>
              <a:rPr i="1" lang="fr" sz="130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fr" sz="1300"/>
              <a:t>(-3</a:t>
            </a:r>
            <a:r>
              <a:rPr i="1" lang="fr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fr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</a:t>
            </a:r>
            <a:r>
              <a:rPr lang="fr" sz="1300"/>
              <a:t> + 6</a:t>
            </a:r>
            <a:r>
              <a:rPr i="1" lang="fr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fr" sz="1300"/>
              <a:t>) </a:t>
            </a:r>
            <a:endParaRPr baseline="30000" sz="1300"/>
          </a:p>
        </p:txBody>
      </p:sp>
      <p:sp>
        <p:nvSpPr>
          <p:cNvPr id="95" name="Google Shape;95;p15"/>
          <p:cNvSpPr txBox="1"/>
          <p:nvPr/>
        </p:nvSpPr>
        <p:spPr>
          <a:xfrm>
            <a:off x="1362288" y="776888"/>
            <a:ext cx="34290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VRAI ou FAUX?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L’image de F par la translation qui transforme G en C est D</a:t>
            </a:r>
            <a:endParaRPr sz="1300"/>
          </a:p>
        </p:txBody>
      </p:sp>
      <p:sp>
        <p:nvSpPr>
          <p:cNvPr id="96" name="Google Shape;96;p15"/>
          <p:cNvSpPr txBox="1"/>
          <p:nvPr/>
        </p:nvSpPr>
        <p:spPr>
          <a:xfrm>
            <a:off x="1539700" y="1942088"/>
            <a:ext cx="9723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595959"/>
                </a:solidFill>
              </a:rPr>
              <a:t>(au choix)</a:t>
            </a:r>
            <a:endParaRPr sz="1300">
              <a:solidFill>
                <a:srgbClr val="595959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1595900" y="3657875"/>
            <a:ext cx="9723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595959"/>
                </a:solidFill>
              </a:rPr>
              <a:t>(au choix)</a:t>
            </a:r>
            <a:endParaRPr sz="1300">
              <a:solidFill>
                <a:srgbClr val="595959"/>
              </a:solidFill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363500" y="3649438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3</a:t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/>
          <p:nvPr/>
        </p:nvSpPr>
        <p:spPr>
          <a:xfrm>
            <a:off x="311700" y="345725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1200" u="sng">
                <a:solidFill>
                  <a:schemeClr val="dk2"/>
                </a:solidFill>
              </a:rPr>
              <a:t>Question 1</a:t>
            </a:r>
            <a:endParaRPr sz="1200"/>
          </a:p>
        </p:txBody>
      </p:sp>
      <p:sp>
        <p:nvSpPr>
          <p:cNvPr id="104" name="Google Shape;104;p16"/>
          <p:cNvSpPr txBox="1"/>
          <p:nvPr/>
        </p:nvSpPr>
        <p:spPr>
          <a:xfrm>
            <a:off x="948450" y="4409200"/>
            <a:ext cx="2485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Convertir 7h 42 min en heure </a:t>
            </a:r>
            <a:endParaRPr sz="1300"/>
          </a:p>
        </p:txBody>
      </p:sp>
      <p:sp>
        <p:nvSpPr>
          <p:cNvPr id="105" name="Google Shape;105;p16"/>
          <p:cNvSpPr txBox="1"/>
          <p:nvPr/>
        </p:nvSpPr>
        <p:spPr>
          <a:xfrm>
            <a:off x="1362300" y="4014800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1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4805025" y="4014800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2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4572000" y="4409200"/>
            <a:ext cx="4003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Convertir 8 heure 21 minutes et 36 seconde en h</a:t>
            </a:r>
            <a:endParaRPr sz="1300"/>
          </a:p>
        </p:txBody>
      </p:sp>
      <p:sp>
        <p:nvSpPr>
          <p:cNvPr id="108" name="Google Shape;108;p16"/>
          <p:cNvSpPr txBox="1"/>
          <p:nvPr/>
        </p:nvSpPr>
        <p:spPr>
          <a:xfrm>
            <a:off x="948452" y="776900"/>
            <a:ext cx="38427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EFJ est l’image de BCG par la translation qui transforme G en …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     K ?                J</a:t>
            </a:r>
            <a:r>
              <a:rPr lang="fr" sz="1300">
                <a:solidFill>
                  <a:schemeClr val="dk1"/>
                </a:solidFill>
              </a:rPr>
              <a:t> ? </a:t>
            </a:r>
            <a:r>
              <a:rPr lang="fr" sz="1300"/>
              <a:t>                D</a:t>
            </a:r>
            <a:r>
              <a:rPr lang="fr" sz="1300">
                <a:solidFill>
                  <a:schemeClr val="dk1"/>
                </a:solidFill>
              </a:rPr>
              <a:t> ? </a:t>
            </a:r>
            <a:r>
              <a:rPr lang="fr" sz="1300"/>
              <a:t>               C</a:t>
            </a:r>
            <a:r>
              <a:rPr lang="fr" sz="1300">
                <a:solidFill>
                  <a:schemeClr val="dk1"/>
                </a:solidFill>
              </a:rPr>
              <a:t> ? </a:t>
            </a:r>
            <a:endParaRPr sz="1300"/>
          </a:p>
        </p:txBody>
      </p:sp>
      <p:pic>
        <p:nvPicPr>
          <p:cNvPr id="109" name="Google Shape;10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5613" y="615413"/>
            <a:ext cx="342900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 txBox="1"/>
          <p:nvPr/>
        </p:nvSpPr>
        <p:spPr>
          <a:xfrm>
            <a:off x="1248625" y="2793675"/>
            <a:ext cx="3156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chemeClr val="dk1"/>
                </a:solidFill>
              </a:rPr>
              <a:t>Développer</a:t>
            </a:r>
            <a:r>
              <a:rPr lang="fr" sz="1300"/>
              <a:t>    </a:t>
            </a:r>
            <a:r>
              <a:rPr lang="fr" sz="1300"/>
              <a:t>  </a:t>
            </a:r>
            <a:r>
              <a:rPr lang="fr" sz="1300">
                <a:solidFill>
                  <a:schemeClr val="dk1"/>
                </a:solidFill>
              </a:rPr>
              <a:t>-7(-3</a:t>
            </a:r>
            <a:r>
              <a:rPr i="1" lang="fr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fr" sz="1300">
                <a:solidFill>
                  <a:schemeClr val="dk1"/>
                </a:solidFill>
              </a:rPr>
              <a:t> + 6) </a:t>
            </a:r>
            <a:endParaRPr baseline="30000" sz="1300"/>
          </a:p>
        </p:txBody>
      </p:sp>
      <p:sp>
        <p:nvSpPr>
          <p:cNvPr id="111" name="Google Shape;111;p16"/>
          <p:cNvSpPr txBox="1"/>
          <p:nvPr/>
        </p:nvSpPr>
        <p:spPr>
          <a:xfrm>
            <a:off x="828525" y="2381400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1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4280475" y="2376425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2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0" y="2834213"/>
            <a:ext cx="3156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Développer    </a:t>
            </a:r>
            <a:endParaRPr baseline="30000" sz="1300"/>
          </a:p>
        </p:txBody>
      </p:sp>
      <p:sp>
        <p:nvSpPr>
          <p:cNvPr id="114" name="Google Shape;114;p16"/>
          <p:cNvSpPr/>
          <p:nvPr/>
        </p:nvSpPr>
        <p:spPr>
          <a:xfrm>
            <a:off x="363500" y="1946963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2</a:t>
            </a:r>
            <a:endParaRPr sz="1200"/>
          </a:p>
        </p:txBody>
      </p:sp>
      <p:sp>
        <p:nvSpPr>
          <p:cNvPr id="115" name="Google Shape;115;p16"/>
          <p:cNvSpPr txBox="1"/>
          <p:nvPr/>
        </p:nvSpPr>
        <p:spPr>
          <a:xfrm>
            <a:off x="1539700" y="1942088"/>
            <a:ext cx="9723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595959"/>
                </a:solidFill>
              </a:rPr>
              <a:t>(au choix)</a:t>
            </a:r>
            <a:endParaRPr sz="1300">
              <a:solidFill>
                <a:srgbClr val="595959"/>
              </a:solidFill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1595900" y="3657875"/>
            <a:ext cx="9723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595959"/>
                </a:solidFill>
              </a:rPr>
              <a:t>(au choix)</a:t>
            </a:r>
            <a:endParaRPr sz="1300">
              <a:solidFill>
                <a:srgbClr val="595959"/>
              </a:solidFill>
            </a:endParaRPr>
          </a:p>
        </p:txBody>
      </p:sp>
      <p:sp>
        <p:nvSpPr>
          <p:cNvPr id="117" name="Google Shape;117;p16"/>
          <p:cNvSpPr/>
          <p:nvPr/>
        </p:nvSpPr>
        <p:spPr>
          <a:xfrm>
            <a:off x="363500" y="3649438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3</a:t>
            </a:r>
            <a:endParaRPr sz="1200"/>
          </a:p>
        </p:txBody>
      </p:sp>
      <p:pic>
        <p:nvPicPr>
          <p:cNvPr id="118" name="Google Shape;11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82700" y="2802813"/>
            <a:ext cx="923925" cy="44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/>
          <p:nvPr/>
        </p:nvSpPr>
        <p:spPr>
          <a:xfrm>
            <a:off x="311700" y="345725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1200" u="sng">
                <a:solidFill>
                  <a:schemeClr val="dk2"/>
                </a:solidFill>
              </a:rPr>
              <a:t>Question 1</a:t>
            </a:r>
            <a:endParaRPr sz="1200"/>
          </a:p>
        </p:txBody>
      </p:sp>
      <p:sp>
        <p:nvSpPr>
          <p:cNvPr id="124" name="Google Shape;124;p17"/>
          <p:cNvSpPr/>
          <p:nvPr/>
        </p:nvSpPr>
        <p:spPr>
          <a:xfrm>
            <a:off x="363500" y="1570950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2</a:t>
            </a:r>
            <a:endParaRPr sz="1200"/>
          </a:p>
        </p:txBody>
      </p:sp>
      <p:sp>
        <p:nvSpPr>
          <p:cNvPr id="125" name="Google Shape;125;p17"/>
          <p:cNvSpPr txBox="1"/>
          <p:nvPr/>
        </p:nvSpPr>
        <p:spPr>
          <a:xfrm>
            <a:off x="1544100" y="1570950"/>
            <a:ext cx="972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595959"/>
                </a:solidFill>
              </a:rPr>
              <a:t>(au choix)</a:t>
            </a:r>
            <a:endParaRPr sz="1300">
              <a:solidFill>
                <a:srgbClr val="595959"/>
              </a:solidFill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1544100" y="3260125"/>
            <a:ext cx="9723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595959"/>
                </a:solidFill>
              </a:rPr>
              <a:t>(au choix)</a:t>
            </a:r>
            <a:endParaRPr sz="1300">
              <a:solidFill>
                <a:srgbClr val="595959"/>
              </a:solidFill>
            </a:endParaRPr>
          </a:p>
        </p:txBody>
      </p:sp>
      <p:sp>
        <p:nvSpPr>
          <p:cNvPr id="127" name="Google Shape;127;p17"/>
          <p:cNvSpPr/>
          <p:nvPr/>
        </p:nvSpPr>
        <p:spPr>
          <a:xfrm>
            <a:off x="311700" y="3251688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3</a:t>
            </a:r>
            <a:endParaRPr sz="1200"/>
          </a:p>
        </p:txBody>
      </p:sp>
      <p:sp>
        <p:nvSpPr>
          <p:cNvPr id="128" name="Google Shape;128;p17"/>
          <p:cNvSpPr txBox="1"/>
          <p:nvPr/>
        </p:nvSpPr>
        <p:spPr>
          <a:xfrm>
            <a:off x="838900" y="2056763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1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29" name="Google Shape;129;p17"/>
          <p:cNvSpPr txBox="1"/>
          <p:nvPr/>
        </p:nvSpPr>
        <p:spPr>
          <a:xfrm>
            <a:off x="4290850" y="2051788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2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30" name="Google Shape;130;p17"/>
          <p:cNvSpPr txBox="1"/>
          <p:nvPr/>
        </p:nvSpPr>
        <p:spPr>
          <a:xfrm>
            <a:off x="1779900" y="511725"/>
            <a:ext cx="55842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On sait que 5×5 s’écrit 5² et que 5×5×5 s’écrit 5</a:t>
            </a:r>
            <a:r>
              <a:rPr baseline="30000" lang="fr" sz="1300"/>
              <a:t>3</a:t>
            </a:r>
            <a:r>
              <a:rPr lang="fr" sz="1300"/>
              <a:t>.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Comment pourrait-on écrire 5×5×5×5×5×5×5 ?</a:t>
            </a:r>
            <a:endParaRPr sz="1300"/>
          </a:p>
        </p:txBody>
      </p:sp>
      <p:sp>
        <p:nvSpPr>
          <p:cNvPr id="131" name="Google Shape;131;p17"/>
          <p:cNvSpPr txBox="1"/>
          <p:nvPr/>
        </p:nvSpPr>
        <p:spPr>
          <a:xfrm>
            <a:off x="1259000" y="2469038"/>
            <a:ext cx="3156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chemeClr val="dk1"/>
                </a:solidFill>
              </a:rPr>
              <a:t>Développer</a:t>
            </a:r>
            <a:r>
              <a:rPr lang="fr" sz="1300"/>
              <a:t>   </a:t>
            </a:r>
            <a:r>
              <a:rPr lang="fr" sz="1500"/>
              <a:t>   </a:t>
            </a:r>
            <a:r>
              <a:rPr lang="fr" sz="1500">
                <a:solidFill>
                  <a:schemeClr val="dk1"/>
                </a:solidFill>
              </a:rPr>
              <a:t>-8</a:t>
            </a:r>
            <a:r>
              <a:rPr i="1" lang="fr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fr" sz="1500">
                <a:solidFill>
                  <a:schemeClr val="dk1"/>
                </a:solidFill>
              </a:rPr>
              <a:t>(-7</a:t>
            </a:r>
            <a:r>
              <a:rPr i="1" lang="fr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fr" sz="1500">
                <a:solidFill>
                  <a:schemeClr val="dk1"/>
                </a:solidFill>
              </a:rPr>
              <a:t> + 6</a:t>
            </a:r>
            <a:r>
              <a:rPr i="1" lang="fr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fr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</a:t>
            </a:r>
            <a:r>
              <a:rPr lang="fr" sz="1500">
                <a:solidFill>
                  <a:schemeClr val="dk1"/>
                </a:solidFill>
              </a:rPr>
              <a:t>) </a:t>
            </a:r>
            <a:endParaRPr baseline="30000" sz="1500"/>
          </a:p>
        </p:txBody>
      </p:sp>
      <p:sp>
        <p:nvSpPr>
          <p:cNvPr id="132" name="Google Shape;132;p17"/>
          <p:cNvSpPr txBox="1"/>
          <p:nvPr/>
        </p:nvSpPr>
        <p:spPr>
          <a:xfrm>
            <a:off x="1019550" y="3758575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1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33" name="Google Shape;133;p17"/>
          <p:cNvSpPr txBox="1"/>
          <p:nvPr/>
        </p:nvSpPr>
        <p:spPr>
          <a:xfrm>
            <a:off x="4290850" y="2051788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2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4582375" y="2509575"/>
            <a:ext cx="3156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Développer    </a:t>
            </a:r>
            <a:endParaRPr baseline="30000" sz="1300"/>
          </a:p>
        </p:txBody>
      </p:sp>
      <p:sp>
        <p:nvSpPr>
          <p:cNvPr id="135" name="Google Shape;135;p17"/>
          <p:cNvSpPr txBox="1"/>
          <p:nvPr/>
        </p:nvSpPr>
        <p:spPr>
          <a:xfrm>
            <a:off x="4862375" y="4047000"/>
            <a:ext cx="3443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Classer ces durées dans l’ordre croissant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150 min             2 h 40 min               2,45 h</a:t>
            </a:r>
            <a:endParaRPr sz="1300"/>
          </a:p>
        </p:txBody>
      </p:sp>
      <p:sp>
        <p:nvSpPr>
          <p:cNvPr id="136" name="Google Shape;136;p17"/>
          <p:cNvSpPr txBox="1"/>
          <p:nvPr/>
        </p:nvSpPr>
        <p:spPr>
          <a:xfrm>
            <a:off x="4290850" y="3758575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2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469500" y="4016400"/>
            <a:ext cx="3443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Classer ces durées dans l’ordre croissant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190 min             2 h 45 min               2,8 h</a:t>
            </a:r>
            <a:endParaRPr/>
          </a:p>
        </p:txBody>
      </p:sp>
      <p:pic>
        <p:nvPicPr>
          <p:cNvPr id="138" name="Google Shape;13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8075" y="2448075"/>
            <a:ext cx="1104900" cy="44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/>
          <p:nvPr/>
        </p:nvSpPr>
        <p:spPr>
          <a:xfrm>
            <a:off x="311700" y="345725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1200" u="sng">
                <a:solidFill>
                  <a:schemeClr val="dk2"/>
                </a:solidFill>
              </a:rPr>
              <a:t>Question 1</a:t>
            </a:r>
            <a:endParaRPr sz="1200"/>
          </a:p>
        </p:txBody>
      </p:sp>
      <p:sp>
        <p:nvSpPr>
          <p:cNvPr id="144" name="Google Shape;144;p18"/>
          <p:cNvSpPr/>
          <p:nvPr/>
        </p:nvSpPr>
        <p:spPr>
          <a:xfrm>
            <a:off x="311700" y="1107013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2</a:t>
            </a:r>
            <a:endParaRPr sz="1200"/>
          </a:p>
        </p:txBody>
      </p:sp>
      <p:sp>
        <p:nvSpPr>
          <p:cNvPr id="145" name="Google Shape;145;p18"/>
          <p:cNvSpPr txBox="1"/>
          <p:nvPr/>
        </p:nvSpPr>
        <p:spPr>
          <a:xfrm>
            <a:off x="1487900" y="1102138"/>
            <a:ext cx="9723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595959"/>
                </a:solidFill>
              </a:rPr>
              <a:t>(au choix)</a:t>
            </a:r>
            <a:endParaRPr sz="1300">
              <a:solidFill>
                <a:srgbClr val="595959"/>
              </a:solidFill>
            </a:endParaRPr>
          </a:p>
        </p:txBody>
      </p:sp>
      <p:sp>
        <p:nvSpPr>
          <p:cNvPr id="146" name="Google Shape;146;p18"/>
          <p:cNvSpPr txBox="1"/>
          <p:nvPr/>
        </p:nvSpPr>
        <p:spPr>
          <a:xfrm>
            <a:off x="1120225" y="1487825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1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4572000" y="1487825"/>
            <a:ext cx="16578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2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48" name="Google Shape;148;p18"/>
          <p:cNvSpPr txBox="1"/>
          <p:nvPr/>
        </p:nvSpPr>
        <p:spPr>
          <a:xfrm>
            <a:off x="2006175" y="181175"/>
            <a:ext cx="42756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VRAI ou FAUX ?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a. 1</a:t>
            </a:r>
            <a:r>
              <a:rPr baseline="30000" lang="fr" sz="1300"/>
              <a:t>4</a:t>
            </a:r>
            <a:r>
              <a:rPr lang="fr" sz="1300"/>
              <a:t> = 4 		b. 2</a:t>
            </a:r>
            <a:r>
              <a:rPr baseline="30000" lang="fr" sz="1300"/>
              <a:t>3</a:t>
            </a:r>
            <a:r>
              <a:rPr lang="fr" sz="1300"/>
              <a:t> = 6 		c. (-2)</a:t>
            </a:r>
            <a:r>
              <a:rPr baseline="30000" lang="fr" sz="1300"/>
              <a:t>2</a:t>
            </a:r>
            <a:r>
              <a:rPr lang="fr" sz="1300"/>
              <a:t> = 2²</a:t>
            </a:r>
            <a:endParaRPr sz="1300"/>
          </a:p>
        </p:txBody>
      </p:sp>
      <p:sp>
        <p:nvSpPr>
          <p:cNvPr id="149" name="Google Shape;149;p18"/>
          <p:cNvSpPr txBox="1"/>
          <p:nvPr/>
        </p:nvSpPr>
        <p:spPr>
          <a:xfrm>
            <a:off x="5029325" y="1868525"/>
            <a:ext cx="3608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Montrer que le programme de calcul suivant donne toujours le même résultat</a:t>
            </a:r>
            <a:r>
              <a:rPr lang="fr" sz="1200">
                <a:solidFill>
                  <a:srgbClr val="000000"/>
                </a:solidFill>
              </a:rPr>
              <a:t> 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432450" y="1819275"/>
            <a:ext cx="3608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Montrer que ces deux programmes de calcul donnent toujours le même résultat pour un même nombre de départ</a:t>
            </a:r>
            <a:endParaRPr>
              <a:highlight>
                <a:srgbClr val="FFE599"/>
              </a:highlight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363500" y="2670075"/>
            <a:ext cx="2042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highlight>
                  <a:schemeClr val="lt1"/>
                </a:highlight>
              </a:rPr>
              <a:t>- </a:t>
            </a:r>
            <a:r>
              <a:rPr lang="fr" sz="1200">
                <a:solidFill>
                  <a:srgbClr val="000000"/>
                </a:solidFill>
                <a:highlight>
                  <a:schemeClr val="lt1"/>
                </a:highlight>
              </a:rPr>
              <a:t>Choisir un nombre</a:t>
            </a:r>
            <a:endParaRPr sz="1200"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highlight>
                  <a:schemeClr val="lt1"/>
                </a:highlight>
              </a:rPr>
              <a:t>- </a:t>
            </a:r>
            <a:r>
              <a:rPr lang="fr" sz="1200">
                <a:solidFill>
                  <a:srgbClr val="000000"/>
                </a:solidFill>
                <a:highlight>
                  <a:schemeClr val="lt1"/>
                </a:highlight>
              </a:rPr>
              <a:t>lui ajouter 2 </a:t>
            </a:r>
            <a:endParaRPr sz="12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highlight>
                  <a:schemeClr val="lt1"/>
                </a:highlight>
              </a:rPr>
              <a:t>- </a:t>
            </a:r>
            <a:r>
              <a:rPr lang="fr" sz="1200">
                <a:solidFill>
                  <a:srgbClr val="000000"/>
                </a:solidFill>
                <a:highlight>
                  <a:schemeClr val="lt1"/>
                </a:highlight>
              </a:rPr>
              <a:t>multiplier le résultat par 3 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152" name="Google Shape;152;p18"/>
          <p:cNvSpPr txBox="1"/>
          <p:nvPr/>
        </p:nvSpPr>
        <p:spPr>
          <a:xfrm>
            <a:off x="2553550" y="2670075"/>
            <a:ext cx="1801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highlight>
                  <a:schemeClr val="lt1"/>
                </a:highlight>
              </a:rPr>
              <a:t>-</a:t>
            </a:r>
            <a:r>
              <a:rPr lang="fr" sz="1200">
                <a:solidFill>
                  <a:srgbClr val="000000"/>
                </a:solidFill>
                <a:highlight>
                  <a:schemeClr val="lt1"/>
                </a:highlight>
              </a:rPr>
              <a:t> Choisir un nombre</a:t>
            </a:r>
            <a:endParaRPr sz="1200"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highlight>
                  <a:schemeClr val="lt1"/>
                </a:highlight>
              </a:rPr>
              <a:t>- </a:t>
            </a:r>
            <a:r>
              <a:rPr lang="fr" sz="1200">
                <a:solidFill>
                  <a:srgbClr val="000000"/>
                </a:solidFill>
                <a:highlight>
                  <a:schemeClr val="lt1"/>
                </a:highlight>
              </a:rPr>
              <a:t>l</a:t>
            </a:r>
            <a:r>
              <a:rPr lang="fr" sz="1200">
                <a:highlight>
                  <a:schemeClr val="lt1"/>
                </a:highlight>
              </a:rPr>
              <a:t>e </a:t>
            </a:r>
            <a:r>
              <a:rPr lang="fr" sz="1200">
                <a:solidFill>
                  <a:srgbClr val="000000"/>
                </a:solidFill>
                <a:highlight>
                  <a:schemeClr val="lt1"/>
                </a:highlight>
              </a:rPr>
              <a:t>multiplier par 3 </a:t>
            </a:r>
            <a:endParaRPr sz="12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highlight>
                  <a:schemeClr val="lt1"/>
                </a:highlight>
              </a:rPr>
              <a:t>- </a:t>
            </a:r>
            <a:r>
              <a:rPr lang="fr" sz="1200">
                <a:solidFill>
                  <a:srgbClr val="000000"/>
                </a:solidFill>
                <a:highlight>
                  <a:schemeClr val="lt1"/>
                </a:highlight>
              </a:rPr>
              <a:t>ajouter 6 au résultat 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153" name="Google Shape;153;p18"/>
          <p:cNvSpPr txBox="1"/>
          <p:nvPr/>
        </p:nvSpPr>
        <p:spPr>
          <a:xfrm>
            <a:off x="5164225" y="2670075"/>
            <a:ext cx="3000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  <a:highlight>
                  <a:schemeClr val="lt1"/>
                </a:highlight>
              </a:rPr>
              <a:t>« Choisir un nombre ; lui ajouter 2 ; multiplier le résultat par -3 ; ajouter 6 ; ajouter le triple du nombre de départ»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/>
          <p:nvPr/>
        </p:nvSpPr>
        <p:spPr>
          <a:xfrm>
            <a:off x="311700" y="345725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1200" u="sng">
                <a:solidFill>
                  <a:schemeClr val="dk2"/>
                </a:solidFill>
              </a:rPr>
              <a:t>Question 1</a:t>
            </a:r>
            <a:endParaRPr sz="1200"/>
          </a:p>
        </p:txBody>
      </p:sp>
      <p:sp>
        <p:nvSpPr>
          <p:cNvPr id="159" name="Google Shape;159;p19"/>
          <p:cNvSpPr/>
          <p:nvPr/>
        </p:nvSpPr>
        <p:spPr>
          <a:xfrm>
            <a:off x="7298025" y="345713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2</a:t>
            </a:r>
            <a:endParaRPr sz="1200"/>
          </a:p>
        </p:txBody>
      </p:sp>
      <p:sp>
        <p:nvSpPr>
          <p:cNvPr id="160" name="Google Shape;160;p19"/>
          <p:cNvSpPr txBox="1"/>
          <p:nvPr/>
        </p:nvSpPr>
        <p:spPr>
          <a:xfrm>
            <a:off x="1656500" y="1814138"/>
            <a:ext cx="9723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595959"/>
                </a:solidFill>
              </a:rPr>
              <a:t>(au choix)</a:t>
            </a:r>
            <a:endParaRPr sz="1300">
              <a:solidFill>
                <a:srgbClr val="595959"/>
              </a:solidFill>
            </a:endParaRPr>
          </a:p>
        </p:txBody>
      </p:sp>
      <p:sp>
        <p:nvSpPr>
          <p:cNvPr id="161" name="Google Shape;161;p19"/>
          <p:cNvSpPr/>
          <p:nvPr/>
        </p:nvSpPr>
        <p:spPr>
          <a:xfrm>
            <a:off x="424100" y="1805700"/>
            <a:ext cx="1232400" cy="269700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 u="sng">
                <a:solidFill>
                  <a:schemeClr val="dk2"/>
                </a:solidFill>
              </a:rPr>
              <a:t>Question 3</a:t>
            </a:r>
            <a:endParaRPr sz="1200"/>
          </a:p>
        </p:txBody>
      </p:sp>
      <p:pic>
        <p:nvPicPr>
          <p:cNvPr id="162" name="Google Shape;16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4088" y="0"/>
            <a:ext cx="2263468" cy="1935751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9"/>
          <p:cNvSpPr txBox="1"/>
          <p:nvPr/>
        </p:nvSpPr>
        <p:spPr>
          <a:xfrm>
            <a:off x="424100" y="667575"/>
            <a:ext cx="4020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Quel est le résultat donné par ce programme 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A. 3×6		B. 3</a:t>
            </a:r>
            <a:r>
              <a:rPr baseline="30000" lang="fr">
                <a:solidFill>
                  <a:srgbClr val="000000"/>
                </a:solidFill>
              </a:rPr>
              <a:t>6                       </a:t>
            </a:r>
            <a:r>
              <a:rPr lang="fr">
                <a:solidFill>
                  <a:srgbClr val="000000"/>
                </a:solidFill>
              </a:rPr>
              <a:t>C. 6</a:t>
            </a:r>
            <a:r>
              <a:rPr baseline="30000" lang="fr">
                <a:solidFill>
                  <a:srgbClr val="000000"/>
                </a:solidFill>
              </a:rPr>
              <a:t>3 </a:t>
            </a:r>
            <a:r>
              <a:rPr lang="fr">
                <a:solidFill>
                  <a:srgbClr val="000000"/>
                </a:solidFill>
              </a:rPr>
              <a:t>    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4" name="Google Shape;164;p19"/>
          <p:cNvSpPr txBox="1"/>
          <p:nvPr/>
        </p:nvSpPr>
        <p:spPr>
          <a:xfrm>
            <a:off x="7023675" y="725250"/>
            <a:ext cx="1781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Développer et réduire             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 2(-4 + 3</a:t>
            </a:r>
            <a:r>
              <a:rPr i="1" lang="fr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fr" sz="1300"/>
              <a:t>) - 2 - 5</a:t>
            </a:r>
            <a:r>
              <a:rPr i="1" lang="fr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1300"/>
          </a:p>
        </p:txBody>
      </p:sp>
      <p:sp>
        <p:nvSpPr>
          <p:cNvPr id="165" name="Google Shape;165;p19"/>
          <p:cNvSpPr txBox="1"/>
          <p:nvPr/>
        </p:nvSpPr>
        <p:spPr>
          <a:xfrm>
            <a:off x="424100" y="2075413"/>
            <a:ext cx="8658600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0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Expliquer si possible comment déterminer la longueur AB (Préciser juste la démarche sans faire le calcul).  </a:t>
            </a:r>
            <a:endParaRPr sz="1100"/>
          </a:p>
        </p:txBody>
      </p:sp>
      <p:sp>
        <p:nvSpPr>
          <p:cNvPr id="166" name="Google Shape;166;p19"/>
          <p:cNvSpPr txBox="1"/>
          <p:nvPr/>
        </p:nvSpPr>
        <p:spPr>
          <a:xfrm>
            <a:off x="1604475" y="2458813"/>
            <a:ext cx="1249800" cy="4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1	</a:t>
            </a:r>
            <a:endParaRPr b="1" sz="1300">
              <a:solidFill>
                <a:srgbClr val="595959"/>
              </a:solidFill>
            </a:endParaRPr>
          </a:p>
        </p:txBody>
      </p:sp>
      <p:pic>
        <p:nvPicPr>
          <p:cNvPr id="167" name="Google Shape;16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238" y="2737649"/>
            <a:ext cx="2598831" cy="21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9"/>
          <p:cNvSpPr txBox="1"/>
          <p:nvPr/>
        </p:nvSpPr>
        <p:spPr>
          <a:xfrm>
            <a:off x="5297950" y="2458813"/>
            <a:ext cx="1249800" cy="4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595959"/>
                </a:solidFill>
              </a:rPr>
              <a:t>Niveau 2	</a:t>
            </a:r>
            <a:endParaRPr b="1" sz="1300">
              <a:solidFill>
                <a:srgbClr val="595959"/>
              </a:solidFill>
            </a:endParaRPr>
          </a:p>
        </p:txBody>
      </p:sp>
      <p:sp>
        <p:nvSpPr>
          <p:cNvPr id="169" name="Google Shape;169;p19"/>
          <p:cNvSpPr txBox="1"/>
          <p:nvPr/>
        </p:nvSpPr>
        <p:spPr>
          <a:xfrm>
            <a:off x="7526150" y="3509000"/>
            <a:ext cx="1657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595959"/>
                </a:solidFill>
              </a:rPr>
              <a:t>Si j’ai fini</a:t>
            </a:r>
            <a:endParaRPr b="1">
              <a:solidFill>
                <a:srgbClr val="595959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595959"/>
                </a:solidFill>
              </a:rPr>
              <a:t>Je calcule AB</a:t>
            </a:r>
            <a:endParaRPr sz="1100">
              <a:solidFill>
                <a:srgbClr val="595959"/>
              </a:solidFill>
            </a:endParaRPr>
          </a:p>
        </p:txBody>
      </p:sp>
      <p:pic>
        <p:nvPicPr>
          <p:cNvPr id="170" name="Google Shape;170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92975" y="2787800"/>
            <a:ext cx="3289325" cy="199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