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  <p:sldMasterId id="2147483674" r:id="rId5"/>
    <p:sldMasterId id="2147483687" r:id="rId6"/>
    <p:sldMasterId id="2147483700" r:id="rId7"/>
    <p:sldMasterId id="2147483713" r:id="rId8"/>
    <p:sldMasterId id="2147483726" r:id="rId9"/>
    <p:sldMasterId id="2147483739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DgXdaCQchwfinI8ag1zx+l8IJ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5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0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1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11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Progressin non figée : où en sont mes élèves ? Et ajuster des constats, des bilans</a:t>
            </a:r>
            <a:endParaRPr/>
          </a:p>
        </p:txBody>
      </p:sp>
      <p:sp>
        <p:nvSpPr>
          <p:cNvPr id="489" name="Google Shape;489;p11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2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2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3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3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2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Une fois traitée, les fractions sont utilisées, réinvesties comme variable didactique (nombres relatifs…)</a:t>
            </a:r>
            <a:endParaRPr/>
          </a:p>
        </p:txBody>
      </p:sp>
      <p:sp>
        <p:nvSpPr>
          <p:cNvPr id="425" name="Google Shape;425;p2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3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Fil rouge : pas objet d’un chapitre – permet de faire des révisions (sans faire un chapitre)</a:t>
            </a:r>
            <a:br>
              <a:rPr lang="fr-FR"/>
            </a:br>
            <a:r>
              <a:rPr lang="fr-FR"/>
              <a:t>- traiter des notions sur la durée</a:t>
            </a:r>
            <a:br>
              <a:rPr lang="fr-FR"/>
            </a:br>
            <a:r>
              <a:rPr lang="fr-FR"/>
              <a:t>Des idées pour compléter : on complète progressivement année après année.</a:t>
            </a:r>
            <a:endParaRPr/>
          </a:p>
        </p:txBody>
      </p:sp>
      <p:sp>
        <p:nvSpPr>
          <p:cNvPr id="432" name="Google Shape;432;p3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4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Ne rien oublier</a:t>
            </a:r>
            <a:br>
              <a:rPr lang="fr-FR"/>
            </a:br>
            <a:r>
              <a:rPr lang="fr-FR"/>
              <a:t>réfléchi à l’avance :</a:t>
            </a:r>
            <a:br>
              <a:rPr lang="fr-FR"/>
            </a:br>
            <a:r>
              <a:rPr lang="fr-FR"/>
              <a:t>Exemple : comme on y a réfléchi en amont : intègre les TICE, qqn qui arrive dans l’équipe sait ce qui est traité  </a:t>
            </a:r>
            <a:endParaRPr/>
          </a:p>
        </p:txBody>
      </p:sp>
      <p:sp>
        <p:nvSpPr>
          <p:cNvPr id="439" name="Google Shape;439;p4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5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Si la première année, on peut pas faire une progressions complète, on choisit des axes de travail.</a:t>
            </a:r>
            <a:endParaRPr/>
          </a:p>
        </p:txBody>
      </p:sp>
      <p:sp>
        <p:nvSpPr>
          <p:cNvPr id="447" name="Google Shape;447;p5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6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br>
              <a:rPr b="0" lang="fr-FR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fr-FR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Adapter la progression en fonction des résultats des évaluations nationales (6</a:t>
            </a:r>
            <a:r>
              <a:rPr b="0" baseline="30000" lang="fr-FR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b="0" lang="fr-FR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 2</a:t>
            </a:r>
            <a:r>
              <a:rPr b="0" baseline="30000" lang="fr-FR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nde</a:t>
            </a:r>
            <a:r>
              <a:rPr b="0" lang="fr-FR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), des diagnostics et des progressions des niveaux antérieurs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6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7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8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9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8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0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5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50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5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51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2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52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5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53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53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4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54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54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54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54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54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00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0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0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0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3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0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0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0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0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0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0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0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06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07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07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0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0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10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10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09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09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09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09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09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109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6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6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6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7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7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7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7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7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7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7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7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7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7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7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7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7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7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7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7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7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7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7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77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7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7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79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1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8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8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8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83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8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83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8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8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84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85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85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8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8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86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6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87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87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87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7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87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87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88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89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90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9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2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9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93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93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9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9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94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9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9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95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96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p96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9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9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9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97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98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98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1" name="Google Shape;311;p98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98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" name="Google Shape;313;p98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98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5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5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5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5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6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6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6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6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6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61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6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6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p62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63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1" name="Google Shape;351;p63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6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p6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64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65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1" name="Google Shape;361;p65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2" name="Google Shape;362;p65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65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4" name="Google Shape;364;p65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p65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110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1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11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p11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4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1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11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p11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p11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11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11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3" name="Google Shape;393;p116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11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7" name="Google Shape;397;p11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8" name="Google Shape;398;p117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11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2" name="Google Shape;402;p118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11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6" name="Google Shape;406;p11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7" name="Google Shape;407;p11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8" name="Google Shape;408;p119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2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120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2" name="Google Shape;412;p120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p120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4" name="Google Shape;414;p120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5" name="Google Shape;415;p120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6" name="Google Shape;416;p120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8F5"/>
            </a:gs>
            <a:gs pos="100000">
              <a:srgbClr val="F7C4A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8F5"/>
            </a:gs>
            <a:gs pos="100000">
              <a:srgbClr val="F7C4A2"/>
            </a:gs>
          </a:gsLst>
          <a:lin ang="54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8F5"/>
            </a:gs>
            <a:gs pos="100000">
              <a:srgbClr val="F7C4A2"/>
            </a:gs>
          </a:gsLst>
          <a:lin ang="54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8F5"/>
            </a:gs>
            <a:gs pos="100000">
              <a:srgbClr val="F7C4A2"/>
            </a:gs>
          </a:gsLst>
          <a:lin ang="5400000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8F5"/>
            </a:gs>
            <a:gs pos="100000">
              <a:srgbClr val="F7C4A2"/>
            </a:gs>
          </a:gsLst>
          <a:lin ang="5400000" scaled="0"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8F5"/>
            </a:gs>
            <a:gs pos="100000">
              <a:srgbClr val="F7C4A2"/>
            </a:gs>
          </a:gsLst>
          <a:lin ang="5400000" scaled="0"/>
        </a:gra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6" name="Google Shape;266;p2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8F5"/>
            </a:gs>
            <a:gs pos="100000">
              <a:srgbClr val="F7C4A2"/>
            </a:gs>
          </a:gsLst>
          <a:lin ang="5400000" scaled="0"/>
        </a:gra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7" name="Google Shape;317;p29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8F5"/>
            </a:gs>
            <a:gs pos="100000">
              <a:srgbClr val="F7C4A2"/>
            </a:gs>
          </a:gsLst>
          <a:lin ang="5400000" scaled="0"/>
        </a:gra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8" name="Google Shape;368;p3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duscol.education.fr/137/attendus-de-fin-d-annee-et-reperes-annuels-de-progression-du-cp-la-3e" TargetMode="External"/><Relationship Id="rId4" Type="http://schemas.openxmlformats.org/officeDocument/2006/relationships/hyperlink" Target="https://eduscol.education.fr/2451/priorites-pedagogiques-et-outils-de-positionnement" TargetMode="External"/><Relationship Id="rId5" Type="http://schemas.openxmlformats.org/officeDocument/2006/relationships/hyperlink" Target="https://eduscol.education.fr/3046/suivi-et-accompagnement-des-eleves-de-3e-et-de-2de-en-mathematique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"/>
          <p:cNvSpPr/>
          <p:nvPr/>
        </p:nvSpPr>
        <p:spPr>
          <a:xfrm>
            <a:off x="1523880" y="1122480"/>
            <a:ext cx="9137160" cy="3211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PROGRESSION DES APPRENTISSAGES</a:t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8920" y="2623680"/>
            <a:ext cx="8940240" cy="41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480" y="171360"/>
            <a:ext cx="9597600" cy="9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840" y="1320120"/>
            <a:ext cx="9292680" cy="124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160" y="248760"/>
            <a:ext cx="5579640" cy="601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7720" y="690120"/>
            <a:ext cx="6140520" cy="559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2"/>
          <p:cNvSpPr/>
          <p:nvPr/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C’est quoi, finir un programme ?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2"/>
          <p:cNvSpPr/>
          <p:nvPr/>
        </p:nvSpPr>
        <p:spPr>
          <a:xfrm>
            <a:off x="631800" y="1604520"/>
            <a:ext cx="1096776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Coeurs de programme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Attendus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https://eduscol.education.fr/137/attendus-de-fin-d-annee-et-reperes-annuels-de-progression-du-cp-la-3e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200" u="none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Priorités Pédagogiques et outils de positionnement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https://eduscol.education.fr/2451/priorites-pedagogiques-et-outils-de-positionnement</a:t>
            </a:r>
            <a:endParaRPr b="0" i="0" sz="2000" u="sng" cap="none" strike="noStrik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sng" cap="none" strike="noStrik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https://eduscol.education.fr/3046/suivi-et-accompagnement-des-eleves-de-3e-et-de-2de-en-mathematiques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3"/>
          <p:cNvSpPr/>
          <p:nvPr/>
        </p:nvSpPr>
        <p:spPr>
          <a:xfrm>
            <a:off x="609480" y="273600"/>
            <a:ext cx="1096704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vous de jouer !!!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"/>
          <p:cNvSpPr/>
          <p:nvPr/>
        </p:nvSpPr>
        <p:spPr>
          <a:xfrm>
            <a:off x="838080" y="365040"/>
            <a:ext cx="10508760" cy="131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Constats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"/>
          <p:cNvSpPr/>
          <p:nvPr/>
        </p:nvSpPr>
        <p:spPr>
          <a:xfrm>
            <a:off x="784080" y="1870200"/>
            <a:ext cx="10508760" cy="434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2176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4"/>
              <a:buFont typeface="Arial"/>
              <a:buChar char="•"/>
            </a:pPr>
            <a:r>
              <a:rPr b="0" i="0" lang="fr-FR" sz="232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Difficulté à aller au bout de nos progressions</a:t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760" lvl="0" marL="22860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324"/>
              <a:buFont typeface="Arial"/>
              <a:buChar char="•"/>
            </a:pPr>
            <a:r>
              <a:rPr b="0" i="0" lang="fr-FR" sz="232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Difficulté au sein de l’équipe pour savoir précisément ce qui a été fait l’année précédente</a:t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760" lvl="0" marL="22860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324"/>
              <a:buFont typeface="Arial"/>
              <a:buChar char="•"/>
            </a:pPr>
            <a:r>
              <a:rPr b="0" i="0" lang="fr-FR" sz="232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Difficultés des élèves et mauvaise maîtrise des notions essentielles et/ou des automatismes</a:t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760" lvl="0" marL="22860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324"/>
              <a:buFont typeface="Arial"/>
              <a:buChar char="•"/>
            </a:pPr>
            <a:r>
              <a:rPr b="0" i="0" lang="fr-FR" sz="232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Notions traitées uniquement au cours du chapitre (exemple : fractions)</a:t>
            </a:r>
            <a:br>
              <a:rPr b="0" i="0" lang="fr-FR" sz="232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760" lvl="0" marL="22860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324"/>
              <a:buFont typeface="Arial"/>
              <a:buChar char="•"/>
            </a:pPr>
            <a:r>
              <a:rPr b="0" i="0" lang="fr-FR" sz="232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Notions traitées de manière égale sans en prioriser certaines</a:t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fr-FR" sz="232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(avec un même poids horaire comme cela est fait dans les manuels)</a:t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32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"/>
          <p:cNvSpPr/>
          <p:nvPr/>
        </p:nvSpPr>
        <p:spPr>
          <a:xfrm>
            <a:off x="838080" y="365040"/>
            <a:ext cx="1050876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Quelques pistes…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"/>
          <p:cNvSpPr/>
          <p:nvPr/>
        </p:nvSpPr>
        <p:spPr>
          <a:xfrm>
            <a:off x="811440" y="1438200"/>
            <a:ext cx="10508400" cy="519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8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760" lvl="0" marL="2286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Char char="•"/>
            </a:pPr>
            <a:r>
              <a:rPr b="0" i="0" lang="fr-FR" sz="26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Prioriser certaines notions que l’on peut appeler « les cœurs de programme »</a:t>
            </a:r>
            <a:endParaRPr b="0" i="0" sz="268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fr-FR" sz="26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Celles-ci doivent être traitées assez tôt dans l’année (choix propres à chaque collège) </a:t>
            </a:r>
            <a:endParaRPr b="0" i="0" sz="268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68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760" lvl="0" marL="2286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Char char="•"/>
            </a:pPr>
            <a:r>
              <a:rPr b="0" i="0" lang="fr-FR" sz="26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Réfléchir aux notions qui peuvent être traitées en parallèle des séquences (Fil rouge), notamment les notions des années intérieures.</a:t>
            </a:r>
            <a:endParaRPr b="0" i="0" sz="268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68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760" lvl="0" marL="2286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Char char="•"/>
            </a:pPr>
            <a:r>
              <a:rPr b="0" i="0" lang="fr-FR" sz="268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Compléter votre progression en ajoutant par exemple : durée, prérequis, TICE, automatismes, questions flashs, fil rouge, oral, AP, DHC, raisonnements et démonstrations, attendus, prolongements, différenciation…</a:t>
            </a:r>
            <a:endParaRPr b="0" i="0" sz="268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68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68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68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"/>
          <p:cNvSpPr/>
          <p:nvPr/>
        </p:nvSpPr>
        <p:spPr>
          <a:xfrm>
            <a:off x="1000800" y="372600"/>
            <a:ext cx="1050876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2" name="Google Shape;4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520" y="581760"/>
            <a:ext cx="9777960" cy="627264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/>
          <p:nvPr/>
        </p:nvSpPr>
        <p:spPr>
          <a:xfrm>
            <a:off x="281160" y="94680"/>
            <a:ext cx="10959840" cy="443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Exemple 1 (en 4e</a:t>
            </a:r>
            <a:r>
              <a:rPr b="0" baseline="30000" i="0" lang="fr-FR" sz="2000" u="none" cap="none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fr-FR" sz="2000" u="none" cap="none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) : Progression d’une collègue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"/>
          <p:cNvSpPr/>
          <p:nvPr/>
        </p:nvSpPr>
        <p:spPr>
          <a:xfrm>
            <a:off x="2668320" y="2455920"/>
            <a:ext cx="239760" cy="34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"/>
          <p:cNvSpPr/>
          <p:nvPr/>
        </p:nvSpPr>
        <p:spPr>
          <a:xfrm>
            <a:off x="838080" y="365040"/>
            <a:ext cx="10508760" cy="55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740" u="none" cap="none" strike="noStrike">
                <a:solidFill>
                  <a:srgbClr val="C9211E"/>
                </a:solidFill>
                <a:latin typeface="Calibri"/>
                <a:ea typeface="Calibri"/>
                <a:cs typeface="Calibri"/>
                <a:sym typeface="Calibri"/>
              </a:rPr>
              <a:t>Exemple 2 (en 2</a:t>
            </a:r>
            <a:r>
              <a:rPr b="0" baseline="30000" i="0" lang="fr-FR" sz="3740" u="none" cap="none" strike="noStrike">
                <a:solidFill>
                  <a:srgbClr val="C9211E"/>
                </a:solidFill>
                <a:latin typeface="Calibri"/>
                <a:ea typeface="Calibri"/>
                <a:cs typeface="Calibri"/>
                <a:sym typeface="Calibri"/>
              </a:rPr>
              <a:t>nde</a:t>
            </a:r>
            <a:r>
              <a:rPr b="0" i="0" lang="fr-FR" sz="3740" u="none" cap="none" strike="noStrike">
                <a:solidFill>
                  <a:srgbClr val="C9211E"/>
                </a:solidFill>
                <a:latin typeface="Calibri"/>
                <a:ea typeface="Calibri"/>
                <a:cs typeface="Calibri"/>
                <a:sym typeface="Calibri"/>
              </a:rPr>
              <a:t>) Progression site académique IPR</a:t>
            </a:r>
            <a:endParaRPr b="0" i="0" sz="374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"/>
          <p:cNvSpPr/>
          <p:nvPr/>
        </p:nvSpPr>
        <p:spPr>
          <a:xfrm>
            <a:off x="838080" y="1825560"/>
            <a:ext cx="10508760" cy="434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926" y="1239975"/>
            <a:ext cx="11474158" cy="51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"/>
          <p:cNvSpPr/>
          <p:nvPr/>
        </p:nvSpPr>
        <p:spPr>
          <a:xfrm>
            <a:off x="240840" y="153720"/>
            <a:ext cx="10968840" cy="9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Quelques pistes pour l’atelier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736085" y="1184515"/>
            <a:ext cx="10968600" cy="53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Quelques questions à se poser</a:t>
            </a:r>
            <a:b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Avez-vous une progression commune ? Est-ce que vous la suivez ? Si non, pourquoi ?</a:t>
            </a:r>
            <a:b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En êtes-vous contents ? Points positifs ? Points négatifs</a:t>
            </a:r>
            <a:b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réflexion nécessaire de l’équipe en fin d’année 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où en sont nos élèves 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quels sont leurs acquis ? leurs besoins ? (→ peut définir éventuellement certains fils rouges)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quels objectifs se donner pour que nos élèves progressent dans l’année 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réflexion à mener sur les cœurs de programme 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propres à chaque établissement, en fonction des besoins des élèves et du travail déjà effectué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à définir en équipe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à ajuster dans l’année</a:t>
            </a:r>
            <a:b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outils sur lesquels s’appuyer (disponibles sur Eduscol):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les attendus de fin d’année</a:t>
            </a:r>
            <a:b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les évaluations nationales 6</a:t>
            </a:r>
            <a:r>
              <a:rPr b="0" baseline="3000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2nde et les outils de positionnement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les priorités pédagogiques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les outils de positionnement à mi-parcours (en 3</a:t>
            </a:r>
            <a:r>
              <a:rPr b="0" baseline="3000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2nde)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3160" y="251640"/>
            <a:ext cx="6324120" cy="640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62800"/>
            <a:ext cx="5748120" cy="9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20" y="194400"/>
            <a:ext cx="9691560" cy="114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640" y="1580400"/>
            <a:ext cx="10605960" cy="18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000" y="3780000"/>
            <a:ext cx="3851280" cy="64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8160" y="3556800"/>
            <a:ext cx="7206480" cy="312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360" y="29160"/>
            <a:ext cx="7624800" cy="682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2022-05-06T09:41:46Z</dcterms:created>
  <dc:creator>PC portable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