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7" r:id="rId17"/>
    <p:sldId id="278" r:id="rId18"/>
    <p:sldId id="279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5C33B3-B79D-4B3C-B8B6-933EBA86E6AE}" v="1" dt="2022-06-22T16:48:04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fr-FR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fr-FR" sz="1400" b="0" strike="noStrike" spc="-1">
                <a:latin typeface="Times New Roman"/>
              </a:defRPr>
            </a:lvl1pPr>
          </a:lstStyle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fr-FR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AB5E67D4-8029-423B-B1AC-94C117E2B91D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1200" b="0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Exemples</a:t>
            </a:r>
            <a:r>
              <a:rPr lang="fr-FR" sz="1200" b="0" strike="noStrike" spc="-1">
                <a:solidFill>
                  <a:srgbClr val="000000"/>
                </a:solidFill>
                <a:latin typeface="Calibri"/>
                <a:ea typeface="Calibri"/>
              </a:rPr>
              <a:t> : &gt; apprentissages « moteurs » comme le vélo, la conduite automobile.</a:t>
            </a:r>
            <a:endParaRPr lang="fr-FR" sz="1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12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             &gt; apprentissages « scolaires » comme la lecture. </a:t>
            </a:r>
            <a:endParaRPr lang="fr-FR" sz="1200" b="0" strike="noStrike" spc="-1"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fr-FR" sz="1400" b="0" strike="noStrike" spc="-1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2DA4D949-04BA-4182-A2CC-222B2F7FA9B6}" type="slidenum">
              <a:rPr lang="fr-FR" sz="1400" b="0" strike="noStrike" spc="-1">
                <a:latin typeface="Times New Roman"/>
              </a:rPr>
              <a:t>2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 type="sldNum" idx="21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fr-FR" sz="1400" b="0" strike="noStrike" spc="-1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CB2D755D-A8FB-4963-BB4B-FAB0A4DBC69D}" type="slidenum">
              <a:rPr lang="fr-FR" sz="1400" b="0" strike="noStrike" spc="-1">
                <a:latin typeface="Times New Roman"/>
              </a:rPr>
              <a:t>15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sldNum" idx="22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fr-FR" sz="1400" b="0" strike="noStrike" spc="-1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D30185A2-0F2C-48F3-9D5A-192CD7567905}" type="slidenum">
              <a:rPr lang="fr-FR" sz="1400" b="0" strike="noStrike" spc="-1">
                <a:latin typeface="Times New Roman"/>
              </a:rPr>
              <a:t>17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sldNum" idx="23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fr-FR" sz="1400" b="0" strike="noStrike" spc="-1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59E4739D-9298-4A93-88F7-C49A0F05BE70}" type="slidenum">
              <a:rPr lang="fr-FR" sz="1400" b="0" strike="noStrike" spc="-1">
                <a:latin typeface="Times New Roman"/>
              </a:rPr>
              <a:t>18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A alimenter selon le webinaire des IPR</a:t>
            </a:r>
            <a:br>
              <a:rPr lang="fr-FR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</a:br>
            <a:r>
              <a:rPr lang="fr-FR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non maitrise des tables de multiplication</a:t>
            </a:r>
            <a:br>
              <a:rPr lang="fr-FR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</a:br>
            <a:r>
              <a:rPr lang="fr-FR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manque de maitrise de capacités et connaissances de bases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fr-FR" sz="1200" b="0" strike="noStrike" spc="-1" dirty="0"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sldNum" idx="11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fr-FR" sz="1400" b="0" strike="noStrike" spc="-1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6D036A5B-6365-4AF5-84D3-A9D8349EDA3A}" type="slidenum">
              <a:rPr lang="fr-FR" sz="1400" b="0" strike="noStrike" spc="-1">
                <a:latin typeface="Times New Roman"/>
              </a:rPr>
              <a:t>3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1200" b="0" strike="noStrike" spc="-1">
                <a:solidFill>
                  <a:srgbClr val="000000"/>
                </a:solidFill>
                <a:latin typeface="Calibri"/>
                <a:ea typeface="Calibri"/>
              </a:rPr>
              <a:t>&gt; Ancrer dans la mémoire à long terme les notions incontournables pour soulager la mémoire de travail. </a:t>
            </a:r>
            <a:endParaRPr lang="fr-FR" sz="1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fr-FR" sz="1200" b="0" strike="noStrike" spc="-1"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sldNum" idx="12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fr-FR" sz="1400" b="0" strike="noStrike" spc="-1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287109D4-8ED6-4F5F-8480-43AAA8944093}" type="slidenum">
              <a:rPr lang="fr-FR" sz="1400" b="0" strike="noStrike" spc="-1">
                <a:latin typeface="Times New Roman"/>
              </a:rPr>
              <a:t>5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Pour tenir compte de la courbe de l’oubli ; il faut oublier pour renforcer les connexions neuronales et entrecroiser les apprentissages (permet de mieux raisonner, et mettre en place le principe d’espacement et la récupération en mémoire)</a:t>
            </a:r>
            <a:br>
              <a:rPr lang="fr-FR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</a:br>
            <a:r>
              <a:rPr lang="fr-FR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Plusieurs rappels : 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fr-FR" sz="1200" b="0" strike="noStrike" spc="-1" dirty="0"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fr-FR" sz="1400" b="0" strike="noStrike" spc="-1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9B8A4798-7A30-4E5B-8FED-28A2EB318D9A}" type="slidenum">
              <a:rPr lang="fr-FR" sz="1400" b="0" strike="noStrike" spc="-1">
                <a:latin typeface="Times New Roman"/>
              </a:rPr>
              <a:t>6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1200" b="0" strike="noStrike" spc="-1">
                <a:solidFill>
                  <a:srgbClr val="000000"/>
                </a:solidFill>
                <a:latin typeface="Calibri"/>
                <a:ea typeface="Calibri"/>
              </a:rPr>
              <a:t>Ces trois axes serviront de fil directeur dans la construction de la progression sur un niveau : lien avec 3</a:t>
            </a:r>
            <a:r>
              <a:rPr lang="fr-FR" sz="1200" b="0" strike="noStrike" spc="-1" baseline="30000">
                <a:solidFill>
                  <a:srgbClr val="000000"/>
                </a:solidFill>
                <a:latin typeface="Calibri"/>
                <a:ea typeface="Calibri"/>
              </a:rPr>
              <a:t>ième</a:t>
            </a:r>
            <a:r>
              <a:rPr lang="fr-FR" sz="1200" b="0" strike="noStrike" spc="-1">
                <a:solidFill>
                  <a:srgbClr val="000000"/>
                </a:solidFill>
                <a:latin typeface="Calibri"/>
                <a:ea typeface="Calibri"/>
              </a:rPr>
              <a:t> atelier. </a:t>
            </a:r>
            <a:endParaRPr lang="fr-FR" sz="1200" b="0" strike="noStrike" spc="-1">
              <a:latin typeface="Arial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sldNum" idx="14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fr-FR" sz="1400" b="0" strike="noStrike" spc="-1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2072954B-22A8-4356-A9F8-91E088A079F3}" type="slidenum">
              <a:rPr lang="fr-FR" sz="1400" b="0" strike="noStrike" spc="-1">
                <a:latin typeface="Times New Roman"/>
              </a:rPr>
              <a:t>8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attendus automatismes dans chaque thème des programme collège</a:t>
            </a:r>
            <a:br>
              <a:rPr lang="fr-FR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</a:br>
            <a:r>
              <a:rPr lang="fr-FR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C’est défini dans les programmes (exemple ici. Valable dans tous les thèmes)</a:t>
            </a:r>
            <a:endParaRPr lang="fr-FR" sz="1200" b="0" strike="noStrike" spc="-1" dirty="0">
              <a:latin typeface="Arial"/>
            </a:endParaRPr>
          </a:p>
        </p:txBody>
      </p:sp>
      <p:sp>
        <p:nvSpPr>
          <p:cNvPr id="20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Il faut les positionner en lien avec une progression (fil rouge / cœurs de programme)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pPr algn="r">
              <a:buNone/>
            </a:pPr>
            <a:fld id="{AB5E67D4-8029-423B-B1AC-94C117E2B91D}" type="slidenum">
              <a:rPr lang="fr-FR" sz="1400" b="0" strike="noStrike" spc="-1" smtClean="0">
                <a:latin typeface="Times New Roman"/>
              </a:rPr>
              <a:t>12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8361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fr-FR" sz="1400" b="0" strike="noStrike" spc="-1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3C2C0AB7-6C07-4E9F-9479-852AE7AFF91A}" type="slidenum">
              <a:rPr lang="fr-FR" sz="1400" b="0" strike="noStrike" spc="-1">
                <a:latin typeface="Times New Roman"/>
              </a:rPr>
              <a:t>13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1200" b="0" strike="noStrike" spc="-1">
                <a:solidFill>
                  <a:srgbClr val="000000"/>
                </a:solidFill>
                <a:latin typeface="Calibri"/>
                <a:ea typeface="Calibri"/>
              </a:rPr>
              <a:t>La planification et l’alternance des thèmes peuvent alors se dérouler de la façon suivante : • une séance d’automatismes dure dix minutes au maximum et est composée de trois questions variées ; • il est préconisé au plus une séance d’automatismes par heure de classe ; • chaque thème est abordé de façon régulière et, en fonction des progrès constatés, la difficulté sera augmentée ; • afin de stabiliser les connaissances, procédures et stratégies, il est conseillé de conserver les trois thèmes d’automatismes pendant trois ou quatre séances consécutives avant de changer l’un de ces thèmes.</a:t>
            </a:r>
            <a:endParaRPr lang="fr-FR" sz="1200" b="0" strike="noStrike" spc="-1">
              <a:latin typeface="Arial"/>
            </a:endParaRPr>
          </a:p>
        </p:txBody>
      </p:sp>
      <p:sp>
        <p:nvSpPr>
          <p:cNvPr id="21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B345681-A90C-40EC-9E6C-3EC82D99378A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261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4505249-2B63-404C-8898-7E36905FCCCB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261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D8E96B4-5417-4C0A-91D1-E96BCEB2AB6F}" type="slidenum">
              <a:t>‹N°›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261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F6854E0-7AF4-40C0-AE10-5B10785A68F8}" type="slidenum">
              <a:t>‹N°›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799117E-A4C6-4644-9C22-83A0B7AED1C4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261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AD7DD73-5549-4FFF-8E44-C24D4DCA091B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261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0B35441-2CE7-4879-B4B0-ACF3E38D655F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261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8D42CEA-E0A2-4F9F-8D61-12693A453AC6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261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E02979E-C159-42CB-8DE3-AF611F496161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128240" y="946080"/>
            <a:ext cx="8636760" cy="1213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B5FF3F8-F5A9-4163-A5B8-5E4875E36461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261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0070A60-E0A9-4EA9-AD0D-95E68D34886B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261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C779124-961B-44A1-ACCF-6A44696638E5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261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6EF58A6-A505-4811-A149-5548018E423A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261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773A339-B52A-41BC-9EC8-3DEF6FCBE1AC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261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922610B-9B89-432A-9DEF-B6E4390DC18C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261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A17489F-CC8A-401B-84A1-CA70B11C39BA}" type="slidenum">
              <a:t>‹N°›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261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88350C2-0C6B-49FE-9117-4CEF651617CF}" type="slidenum">
              <a:t>‹N°›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261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20ADEFF-35AF-4259-933A-8F817F736371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261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571A1CE-BDF2-4353-82D3-CDF06636FF6A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261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A6F93A6-5D82-4ABC-91E0-57D64C4D16A5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128240" y="946080"/>
            <a:ext cx="8636760" cy="1213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6B8B89B-3F5F-438C-A184-C1A2521D9B53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261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7F4A969-52AF-420A-894D-BD583AD0AEA9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261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7BE1496-C6AA-48FC-8180-D7B2E4E345E6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261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E62AB30-975F-4EF2-91BB-90B3A196BB1C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8F8F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10;p1"/>
          <p:cNvPicPr/>
          <p:nvPr/>
        </p:nvPicPr>
        <p:blipFill>
          <a:blip r:embed="rId14"/>
          <a:srcRect t="1542" b="-1542"/>
          <a:stretch/>
        </p:blipFill>
        <p:spPr>
          <a:xfrm>
            <a:off x="0" y="6119280"/>
            <a:ext cx="12191760" cy="742680"/>
          </a:xfrm>
          <a:prstGeom prst="rect">
            <a:avLst/>
          </a:prstGeom>
          <a:ln w="0">
            <a:noFill/>
          </a:ln>
        </p:spPr>
      </p:pic>
      <p:sp>
        <p:nvSpPr>
          <p:cNvPr id="10" name="Google Shape;11;p1"/>
          <p:cNvSpPr/>
          <p:nvPr/>
        </p:nvSpPr>
        <p:spPr>
          <a:xfrm>
            <a:off x="0" y="468720"/>
            <a:ext cx="12191760" cy="5646600"/>
          </a:xfrm>
          <a:prstGeom prst="rect">
            <a:avLst/>
          </a:prstGeom>
          <a:gradFill rotWithShape="0">
            <a:gsLst>
              <a:gs pos="0">
                <a:srgbClr val="DCDCE0">
                  <a:alpha val="0"/>
                </a:srgbClr>
              </a:gs>
              <a:gs pos="100000">
                <a:srgbClr val="DDDDE1"/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Google Shape;12;p1"/>
          <p:cNvSpPr/>
          <p:nvPr/>
        </p:nvSpPr>
        <p:spPr>
          <a:xfrm>
            <a:off x="0" y="6121440"/>
            <a:ext cx="121917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rgbClr val="000001">
                <a:alpha val="2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2618280"/>
          </a:xfrm>
          <a:prstGeom prst="rect">
            <a:avLst/>
          </a:prstGeom>
          <a:noFill/>
          <a:ln w="0">
            <a:noFill/>
          </a:ln>
        </p:spPr>
        <p:txBody>
          <a:bodyPr bIns="0" anchor="b">
            <a:normAutofit/>
          </a:bodyPr>
          <a:lstStyle/>
          <a:p>
            <a:r>
              <a:rPr lang="fr-FR" sz="66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dt" idx="1"/>
          </p:nvPr>
        </p:nvSpPr>
        <p:spPr>
          <a:xfrm>
            <a:off x="7232760" y="330480"/>
            <a:ext cx="2514960" cy="3088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defRPr lang="fr-FR" sz="1400" b="0" strike="noStrike" spc="-1">
                <a:latin typeface="Times New Roman"/>
              </a:defRPr>
            </a:lvl1pPr>
          </a:lstStyle>
          <a:p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5" name="PlaceHolder 3"/>
          <p:cNvSpPr>
            <a:spLocks noGrp="1"/>
          </p:cNvSpPr>
          <p:nvPr>
            <p:ph type="ftr" idx="2"/>
          </p:nvPr>
        </p:nvSpPr>
        <p:spPr>
          <a:xfrm>
            <a:off x="1127160" y="329400"/>
            <a:ext cx="5943240" cy="3088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fr-FR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9924480" y="135000"/>
            <a:ext cx="810720" cy="503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fr-FR" sz="2800" b="0" strike="noStrike" spc="-1">
                <a:solidFill>
                  <a:srgbClr val="415588"/>
                </a:solidFill>
                <a:latin typeface="Century Gothic"/>
                <a:ea typeface="Century Gothic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DAEE7509-F5F2-4D71-B286-2C1468775F0D}" type="slidenum">
              <a:rPr lang="fr-FR" sz="2800" b="0" strike="noStrike" spc="-1">
                <a:solidFill>
                  <a:srgbClr val="415588"/>
                </a:solidFill>
                <a:latin typeface="Century Gothic"/>
                <a:ea typeface="Century Gothic"/>
              </a:r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pic>
        <p:nvPicPr>
          <p:cNvPr id="7" name="Google Shape;24;p2" descr="RedHashing.emf"/>
          <p:cNvPicPr/>
          <p:nvPr/>
        </p:nvPicPr>
        <p:blipFill>
          <a:blip r:embed="rId15"/>
          <a:srcRect l="-115" r="15826" b="36389"/>
          <a:stretch/>
        </p:blipFill>
        <p:spPr>
          <a:xfrm>
            <a:off x="1125360" y="643320"/>
            <a:ext cx="9609840" cy="155160"/>
          </a:xfrm>
          <a:prstGeom prst="rect">
            <a:avLst/>
          </a:prstGeom>
          <a:ln w="0">
            <a:noFill/>
          </a:ln>
        </p:spPr>
      </p:pic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8F8F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10;p1"/>
          <p:cNvPicPr/>
          <p:nvPr/>
        </p:nvPicPr>
        <p:blipFill>
          <a:blip r:embed="rId14"/>
          <a:srcRect t="1542" b="-1542"/>
          <a:stretch/>
        </p:blipFill>
        <p:spPr>
          <a:xfrm>
            <a:off x="0" y="6119280"/>
            <a:ext cx="12191760" cy="742680"/>
          </a:xfrm>
          <a:prstGeom prst="rect">
            <a:avLst/>
          </a:prstGeom>
          <a:ln w="0">
            <a:noFill/>
          </a:ln>
        </p:spPr>
      </p:pic>
      <p:sp>
        <p:nvSpPr>
          <p:cNvPr id="46" name="Google Shape;11;p1"/>
          <p:cNvSpPr/>
          <p:nvPr/>
        </p:nvSpPr>
        <p:spPr>
          <a:xfrm>
            <a:off x="0" y="468720"/>
            <a:ext cx="12191760" cy="5646600"/>
          </a:xfrm>
          <a:prstGeom prst="rect">
            <a:avLst/>
          </a:prstGeom>
          <a:gradFill rotWithShape="0">
            <a:gsLst>
              <a:gs pos="0">
                <a:srgbClr val="DCDCE0">
                  <a:alpha val="0"/>
                </a:srgbClr>
              </a:gs>
              <a:gs pos="100000">
                <a:srgbClr val="DDDDE1"/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Google Shape;12;p1"/>
          <p:cNvSpPr/>
          <p:nvPr/>
        </p:nvSpPr>
        <p:spPr>
          <a:xfrm>
            <a:off x="0" y="6121440"/>
            <a:ext cx="121917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rgbClr val="000001">
                <a:alpha val="2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130400" y="95328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130400" y="2171880"/>
            <a:ext cx="9603000" cy="3294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  <p:sp>
        <p:nvSpPr>
          <p:cNvPr id="50" name="PlaceHolder 3"/>
          <p:cNvSpPr>
            <a:spLocks noGrp="1"/>
          </p:cNvSpPr>
          <p:nvPr>
            <p:ph type="dt" idx="4"/>
          </p:nvPr>
        </p:nvSpPr>
        <p:spPr>
          <a:xfrm>
            <a:off x="7232760" y="330480"/>
            <a:ext cx="2514960" cy="3088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defRPr lang="fr-FR" sz="1400" b="0" strike="noStrike" spc="-1">
                <a:latin typeface="Times New Roman"/>
              </a:defRPr>
            </a:lvl1pPr>
          </a:lstStyle>
          <a:p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51" name="PlaceHolder 4"/>
          <p:cNvSpPr>
            <a:spLocks noGrp="1"/>
          </p:cNvSpPr>
          <p:nvPr>
            <p:ph type="ftr" idx="5"/>
          </p:nvPr>
        </p:nvSpPr>
        <p:spPr>
          <a:xfrm>
            <a:off x="1130400" y="329400"/>
            <a:ext cx="5938560" cy="3088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fr-FR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52" name="PlaceHolder 5"/>
          <p:cNvSpPr>
            <a:spLocks noGrp="1"/>
          </p:cNvSpPr>
          <p:nvPr>
            <p:ph type="sldNum" idx="6"/>
          </p:nvPr>
        </p:nvSpPr>
        <p:spPr>
          <a:xfrm>
            <a:off x="9918000" y="137520"/>
            <a:ext cx="810720" cy="503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fr-FR" sz="2800" b="0" strike="noStrike" spc="-1">
                <a:solidFill>
                  <a:srgbClr val="415588"/>
                </a:solidFill>
                <a:latin typeface="Century Gothic"/>
                <a:ea typeface="Century Gothic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0632037F-37FD-4E88-8220-8C5B095664ED}" type="slidenum">
              <a:rPr lang="fr-FR" sz="2800" b="0" strike="noStrike" spc="-1">
                <a:solidFill>
                  <a:srgbClr val="415588"/>
                </a:solidFill>
                <a:latin typeface="Century Gothic"/>
                <a:ea typeface="Century Gothic"/>
              </a:r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pic>
        <p:nvPicPr>
          <p:cNvPr id="53" name="Google Shape;31;p3" descr="RedHashing.emf"/>
          <p:cNvPicPr/>
          <p:nvPr/>
        </p:nvPicPr>
        <p:blipFill>
          <a:blip r:embed="rId15"/>
          <a:srcRect l="-115" r="15826" b="36389"/>
          <a:stretch/>
        </p:blipFill>
        <p:spPr>
          <a:xfrm>
            <a:off x="1125360" y="643320"/>
            <a:ext cx="9609840" cy="15516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eduscol.education.fr/document/24559/download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scol.education.fr/document/33866/download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ache.media.eduscol.education.fr/file/Mathematiques/84/2/RA19_Lycee_GT_2-1_MATH_Automatismes_1163842.pdf" TargetMode="Externa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MawCOeaET46lMop8dMWJUaTVUrawygGvcxrDuhshi58/edit?usp=shari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xyL7yDXaReVJLEFfSwMEGNWg8k22DfJENFKnEhdx7gA/edit#slide=id.g127d935f2d2_0_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duscol.education.fr/document/33866/downloa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scol.education.fr/document/25972/downloa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ache.media.eduscol.education.fr/file/Mathematiques/84/2/RA19_Lycee_GT_2-1_MATH_Automatismes_1163842.pdf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CED"/>
            </a:gs>
            <a:gs pos="100000">
              <a:srgbClr val="D6D6D9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104;p13"/>
          <p:cNvSpPr/>
          <p:nvPr/>
        </p:nvSpPr>
        <p:spPr>
          <a:xfrm>
            <a:off x="0" y="0"/>
            <a:ext cx="12191400" cy="6857640"/>
          </a:xfrm>
          <a:prstGeom prst="rect">
            <a:avLst/>
          </a:prstGeom>
          <a:gradFill rotWithShape="0">
            <a:gsLst>
              <a:gs pos="0">
                <a:srgbClr val="ECECED"/>
              </a:gs>
              <a:gs pos="100000">
                <a:srgbClr val="D6D6D9"/>
              </a:gs>
            </a:gsLst>
            <a:path path="circle">
              <a:fillToRect l="50000" t="50000" r="50000" b="50000"/>
            </a:path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Google Shape;105;p13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CDCE0">
                  <a:alpha val="0"/>
                </a:srgbClr>
              </a:gs>
              <a:gs pos="100000">
                <a:srgbClr val="DCDCE0"/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Google Shape;106;p13"/>
          <p:cNvSpPr/>
          <p:nvPr/>
        </p:nvSpPr>
        <p:spPr>
          <a:xfrm>
            <a:off x="643320" y="638640"/>
            <a:ext cx="10905120" cy="484308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00"/>
              </a:gs>
              <a:gs pos="100000">
                <a:srgbClr val="000000"/>
              </a:gs>
            </a:gsLst>
            <a:lin ang="5400000"/>
          </a:gradFill>
          <a:ln w="0">
            <a:noFill/>
          </a:ln>
          <a:effectLst>
            <a:outerShdw blurRad="127080" dist="228470" dir="4740526" sx="98000" sy="98000" algn="tl" rotWithShape="0">
              <a:srgbClr val="000000">
                <a:alpha val="34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Google Shape;107;p13"/>
          <p:cNvSpPr/>
          <p:nvPr/>
        </p:nvSpPr>
        <p:spPr>
          <a:xfrm>
            <a:off x="870120" y="865800"/>
            <a:ext cx="10451160" cy="4388760"/>
          </a:xfrm>
          <a:prstGeom prst="rect">
            <a:avLst/>
          </a:prstGeom>
          <a:gradFill rotWithShape="0">
            <a:gsLst>
              <a:gs pos="0">
                <a:srgbClr val="DADADA"/>
              </a:gs>
              <a:gs pos="100000">
                <a:srgbClr val="FFFFFE"/>
              </a:gs>
            </a:gsLst>
            <a:lin ang="16200000"/>
          </a:gradFill>
          <a:ln w="50800">
            <a:solidFill>
              <a:srgbClr val="191919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Google Shape;108;p13"/>
          <p:cNvSpPr/>
          <p:nvPr/>
        </p:nvSpPr>
        <p:spPr>
          <a:xfrm>
            <a:off x="1034640" y="1030320"/>
            <a:ext cx="10122120" cy="4059720"/>
          </a:xfrm>
          <a:prstGeom prst="rect">
            <a:avLst/>
          </a:prstGeom>
          <a:solidFill>
            <a:srgbClr val="FFFFFE"/>
          </a:solidFill>
          <a:ln w="9525">
            <a:solidFill>
              <a:srgbClr val="DCDCE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546200" y="1584720"/>
            <a:ext cx="9099000" cy="2536920"/>
          </a:xfrm>
          <a:prstGeom prst="rect">
            <a:avLst/>
          </a:prstGeom>
          <a:noFill/>
          <a:ln w="0">
            <a:noFill/>
          </a:ln>
        </p:spPr>
        <p:txBody>
          <a:bodyPr bIns="0" anchor="ctr">
            <a:normAutofit/>
          </a:bodyPr>
          <a:lstStyle/>
          <a:p>
            <a:pPr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fr-FR" sz="8000" b="0" strike="noStrike" spc="-1" dirty="0">
                <a:solidFill>
                  <a:srgbClr val="454545"/>
                </a:solidFill>
                <a:latin typeface="Century Gothic"/>
                <a:ea typeface="Century Gothic"/>
              </a:rPr>
              <a:t>LES AUTOMATISMES </a:t>
            </a:r>
            <a:endParaRPr lang="fr-FR" sz="8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subTitle"/>
          </p:nvPr>
        </p:nvSpPr>
        <p:spPr>
          <a:xfrm>
            <a:off x="1535400" y="4133160"/>
            <a:ext cx="9120600" cy="744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lstStyle/>
          <a:p>
            <a:pPr algn="ctr">
              <a:lnSpc>
                <a:spcPct val="120000"/>
              </a:lnSpc>
              <a:buNone/>
              <a:tabLst>
                <a:tab pos="0" algn="l"/>
              </a:tabLst>
            </a:pPr>
            <a:endParaRPr lang="fr-FR" sz="2400" b="0" strike="noStrike" spc="-1" dirty="0">
              <a:latin typeface="Arial"/>
            </a:endParaRPr>
          </a:p>
        </p:txBody>
      </p:sp>
      <p:sp>
        <p:nvSpPr>
          <p:cNvPr id="103" name="Google Shape;111;p13"/>
          <p:cNvSpPr/>
          <p:nvPr/>
        </p:nvSpPr>
        <p:spPr>
          <a:xfrm>
            <a:off x="0" y="6128280"/>
            <a:ext cx="121917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rgbClr val="000001">
                <a:alpha val="2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4" name="Google Shape;112;p13"/>
          <p:cNvPicPr/>
          <p:nvPr/>
        </p:nvPicPr>
        <p:blipFill>
          <a:blip r:embed="rId2"/>
          <a:srcRect t="1542" b="-1542"/>
          <a:stretch/>
        </p:blipFill>
        <p:spPr>
          <a:xfrm>
            <a:off x="0" y="6119280"/>
            <a:ext cx="12191760" cy="742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4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1130400" y="95328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fr-FR" sz="4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LES ATTENDUS AU COLLÈGE</a:t>
            </a: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1130400" y="2171880"/>
            <a:ext cx="9603000" cy="3294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2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Le bulletin officiel du 30 juillet 2020 liste des automatismes à construire au cours des apprentissages. </a:t>
            </a: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1600" b="0" u="sng" strike="noStrike" spc="-1">
                <a:solidFill>
                  <a:srgbClr val="000000"/>
                </a:solidFill>
                <a:uFillTx/>
                <a:latin typeface="Century Gothic"/>
                <a:ea typeface="Century Gothic"/>
              </a:rPr>
              <a:t>Exemple </a:t>
            </a:r>
            <a:r>
              <a:rPr lang="fr-FR" sz="16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: Dans le thème « Nombre et calculs » : </a:t>
            </a:r>
            <a:endParaRPr lang="fr-FR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4" name="Google Shape;187;p23"/>
          <p:cNvPicPr/>
          <p:nvPr/>
        </p:nvPicPr>
        <p:blipFill>
          <a:blip r:embed="rId3"/>
          <a:stretch/>
        </p:blipFill>
        <p:spPr>
          <a:xfrm>
            <a:off x="1348560" y="3429000"/>
            <a:ext cx="9166320" cy="2267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1130400" y="95328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fr-FR" sz="4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LES ATTENDUS AU LYCEE</a:t>
            </a: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1130400" y="2171880"/>
            <a:ext cx="9603000" cy="3294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5000"/>
          </a:bodyPr>
          <a:lstStyle/>
          <a:p>
            <a:pPr>
              <a:lnSpc>
                <a:spcPct val="12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Un </a:t>
            </a:r>
            <a:r>
              <a:rPr lang="fr-FR" sz="2000" b="0" u="sng" strike="noStrike" spc="-1">
                <a:solidFill>
                  <a:srgbClr val="5977C4"/>
                </a:solidFill>
                <a:uFillTx/>
                <a:latin typeface="Century Gothic"/>
                <a:ea typeface="Century Gothic"/>
                <a:hlinkClick r:id="rId2"/>
              </a:rPr>
              <a:t>programme</a:t>
            </a:r>
            <a:r>
              <a:rPr lang="fr-FR" sz="20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 d’automatismes en série technologique. </a:t>
            </a: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1600" b="0" u="sng" strike="noStrike" spc="-1">
                <a:solidFill>
                  <a:srgbClr val="000000"/>
                </a:solidFill>
                <a:uFillTx/>
                <a:latin typeface="Century Gothic"/>
                <a:ea typeface="Century Gothic"/>
              </a:rPr>
              <a:t>Exemple</a:t>
            </a:r>
            <a:r>
              <a:rPr lang="fr-FR" sz="16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 : </a:t>
            </a:r>
            <a:endParaRPr lang="fr-FR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                                           </a:t>
            </a: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7" name="Google Shape;194;p24" descr="Une image contenant texte&#10;&#10;Description générée automatiquement"/>
          <p:cNvPicPr/>
          <p:nvPr/>
        </p:nvPicPr>
        <p:blipFill>
          <a:blip r:embed="rId3"/>
          <a:stretch/>
        </p:blipFill>
        <p:spPr>
          <a:xfrm>
            <a:off x="938520" y="3429000"/>
            <a:ext cx="10314360" cy="1871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697320"/>
          </a:xfrm>
          <a:prstGeom prst="rect">
            <a:avLst/>
          </a:prstGeom>
          <a:noFill/>
          <a:ln w="0">
            <a:noFill/>
          </a:ln>
        </p:spPr>
        <p:txBody>
          <a:bodyPr bIns="0" anchor="b">
            <a:normAutofit/>
          </a:bodyPr>
          <a:lstStyle/>
          <a:p>
            <a:pPr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fr-FR" sz="4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DES PISTES DE RÉFLEXION...</a:t>
            </a: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subTitle"/>
          </p:nvPr>
        </p:nvSpPr>
        <p:spPr>
          <a:xfrm>
            <a:off x="1128240" y="2075760"/>
            <a:ext cx="8636760" cy="33112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4000"/>
          </a:bodyPr>
          <a:lstStyle/>
          <a:p>
            <a:pPr marL="285840" indent="-285840">
              <a:lnSpc>
                <a:spcPct val="120000"/>
              </a:lnSpc>
              <a:spcBef>
                <a:spcPts val="1001"/>
              </a:spcBef>
              <a:buClr>
                <a:srgbClr val="415588"/>
              </a:buClr>
              <a:buFont typeface="Noto Sans Symbols"/>
              <a:buChar char="⮚"/>
            </a:pPr>
            <a:r>
              <a:rPr lang="fr-FR" sz="2000" b="0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Identifier en équipe disciplinaire </a:t>
            </a:r>
            <a:r>
              <a:rPr lang="fr-FR" sz="2000" b="1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une liste d’automatismes </a:t>
            </a:r>
            <a:r>
              <a:rPr lang="fr-FR" sz="2000" b="0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privilégiés à développer sur chaque niveau de classe. </a:t>
            </a:r>
            <a:endParaRPr lang="fr-FR" sz="2000" b="0" strike="noStrike" spc="-1" dirty="0">
              <a:latin typeface="Arial"/>
            </a:endParaRPr>
          </a:p>
          <a:p>
            <a:pPr marL="285840" indent="-285840">
              <a:lnSpc>
                <a:spcPct val="120000"/>
              </a:lnSpc>
              <a:spcBef>
                <a:spcPts val="1001"/>
              </a:spcBef>
              <a:buClr>
                <a:srgbClr val="415588"/>
              </a:buClr>
              <a:buFont typeface="Noto Sans Symbols"/>
              <a:buChar char="⮚"/>
            </a:pPr>
            <a:r>
              <a:rPr lang="fr-FR" sz="2000" b="0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Intégrer </a:t>
            </a:r>
            <a:r>
              <a:rPr lang="fr-FR" sz="2000" b="1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la progression des automatismes </a:t>
            </a:r>
            <a:r>
              <a:rPr lang="fr-FR" sz="2000" b="0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à celle des notions mathématiques abordées durant l’année. </a:t>
            </a:r>
          </a:p>
          <a:p>
            <a:pPr marL="285840" indent="-285840">
              <a:lnSpc>
                <a:spcPct val="120000"/>
              </a:lnSpc>
              <a:spcBef>
                <a:spcPts val="1001"/>
              </a:spcBef>
              <a:buClr>
                <a:srgbClr val="415588"/>
              </a:buClr>
              <a:buFont typeface="Noto Sans Symbols"/>
              <a:buChar char="⮚"/>
            </a:pPr>
            <a:r>
              <a:rPr lang="fr-FR" sz="2000" spc="-1" dirty="0">
                <a:solidFill>
                  <a:srgbClr val="000000"/>
                </a:solidFill>
                <a:latin typeface="Century Gothic"/>
              </a:rPr>
              <a:t>Utiliser les automatismes comme outil de </a:t>
            </a:r>
            <a:r>
              <a:rPr lang="fr-FR" sz="2000" b="1" spc="-1" dirty="0">
                <a:solidFill>
                  <a:srgbClr val="000000"/>
                </a:solidFill>
                <a:latin typeface="Century Gothic"/>
              </a:rPr>
              <a:t>différenciation.</a:t>
            </a:r>
            <a:endParaRPr lang="fr-FR" sz="2000" b="1" strike="noStrike" spc="-1" dirty="0">
              <a:latin typeface="Arial"/>
            </a:endParaRPr>
          </a:p>
          <a:p>
            <a:pPr marL="285840" indent="-285840">
              <a:lnSpc>
                <a:spcPct val="120000"/>
              </a:lnSpc>
              <a:spcBef>
                <a:spcPts val="1001"/>
              </a:spcBef>
              <a:buClr>
                <a:srgbClr val="415588"/>
              </a:buClr>
              <a:buFont typeface="Noto Sans Symbols"/>
              <a:buChar char="⮚"/>
            </a:pPr>
            <a:r>
              <a:rPr lang="fr-FR" sz="2000" b="1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Évalue</a:t>
            </a:r>
            <a:r>
              <a:rPr lang="fr-FR" sz="2000" b="0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r la mise en place des automatismes régulièrement afin de réguler les apprentissages.</a:t>
            </a: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1167480" y="676080"/>
            <a:ext cx="9727920" cy="672120"/>
          </a:xfrm>
          <a:prstGeom prst="rect">
            <a:avLst/>
          </a:prstGeom>
          <a:noFill/>
          <a:ln w="0">
            <a:noFill/>
          </a:ln>
        </p:spPr>
        <p:txBody>
          <a:bodyPr bIns="0" anchor="b">
            <a:normAutofit/>
          </a:bodyPr>
          <a:lstStyle/>
          <a:p>
            <a:pPr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fr-FR" sz="32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Focus sur les tables de multiplication en 6ème </a:t>
            </a: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Google Shape;224;p28"/>
          <p:cNvSpPr/>
          <p:nvPr/>
        </p:nvSpPr>
        <p:spPr>
          <a:xfrm>
            <a:off x="1200240" y="1348560"/>
            <a:ext cx="9413280" cy="79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 marL="114480">
              <a:lnSpc>
                <a:spcPct val="13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Evaluer le niveau des élèves :</a:t>
            </a:r>
            <a:endParaRPr lang="fr-FR" sz="2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fr-FR" sz="1400" b="0" strike="noStrike" spc="-1">
              <a:latin typeface="Arial"/>
            </a:endParaRPr>
          </a:p>
        </p:txBody>
      </p:sp>
      <p:pic>
        <p:nvPicPr>
          <p:cNvPr id="151" name="Google Shape;225;p28"/>
          <p:cNvPicPr/>
          <p:nvPr/>
        </p:nvPicPr>
        <p:blipFill>
          <a:blip r:embed="rId3"/>
          <a:stretch/>
        </p:blipFill>
        <p:spPr>
          <a:xfrm>
            <a:off x="1428840" y="1890720"/>
            <a:ext cx="8892000" cy="4204800"/>
          </a:xfrm>
          <a:prstGeom prst="rect">
            <a:avLst/>
          </a:prstGeom>
          <a:ln w="0">
            <a:noFill/>
          </a:ln>
        </p:spPr>
      </p:pic>
      <p:sp>
        <p:nvSpPr>
          <p:cNvPr id="152" name="Google Shape;226;p28"/>
          <p:cNvSpPr/>
          <p:nvPr/>
        </p:nvSpPr>
        <p:spPr>
          <a:xfrm>
            <a:off x="10272240" y="4680000"/>
            <a:ext cx="1995480" cy="1130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Extraits du document </a:t>
            </a: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fr-FR" sz="1400" b="1" u="sng" strike="noStrike" spc="-1">
                <a:solidFill>
                  <a:srgbClr val="5977C4"/>
                </a:solidFill>
                <a:uFillTx/>
                <a:latin typeface="Arial"/>
                <a:ea typeface="Arial"/>
                <a:hlinkClick r:id="rId4"/>
              </a:rPr>
              <a:t>Les Automatismes au collège </a:t>
            </a: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du Plan collège</a:t>
            </a:r>
            <a:r>
              <a:rPr lang="fr-FR" sz="1400" b="0" strike="noStrike" spc="-1">
                <a:solidFill>
                  <a:srgbClr val="595959"/>
                </a:solidFill>
                <a:latin typeface="Arial"/>
                <a:ea typeface="Arial"/>
              </a:rPr>
              <a:t>.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697320"/>
          </a:xfrm>
          <a:prstGeom prst="rect">
            <a:avLst/>
          </a:prstGeom>
          <a:noFill/>
          <a:ln w="0">
            <a:noFill/>
          </a:ln>
        </p:spPr>
        <p:txBody>
          <a:bodyPr bIns="0" anchor="b">
            <a:normAutofit/>
          </a:bodyPr>
          <a:lstStyle/>
          <a:p>
            <a:pPr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fr-FR" sz="4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EXEMPLE DE PROGRESSION</a:t>
            </a: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1" name="Google Shape;206;p26"/>
          <p:cNvPicPr/>
          <p:nvPr/>
        </p:nvPicPr>
        <p:blipFill>
          <a:blip r:embed="rId3"/>
          <a:stretch/>
        </p:blipFill>
        <p:spPr>
          <a:xfrm>
            <a:off x="152280" y="1795680"/>
            <a:ext cx="4924080" cy="2761920"/>
          </a:xfrm>
          <a:prstGeom prst="rect">
            <a:avLst/>
          </a:prstGeom>
          <a:ln w="0">
            <a:noFill/>
          </a:ln>
        </p:spPr>
      </p:pic>
      <p:pic>
        <p:nvPicPr>
          <p:cNvPr id="142" name="Google Shape;207;p26"/>
          <p:cNvPicPr/>
          <p:nvPr/>
        </p:nvPicPr>
        <p:blipFill>
          <a:blip r:embed="rId4"/>
          <a:stretch/>
        </p:blipFill>
        <p:spPr>
          <a:xfrm>
            <a:off x="5217120" y="1643400"/>
            <a:ext cx="6810120" cy="4431600"/>
          </a:xfrm>
          <a:prstGeom prst="rect">
            <a:avLst/>
          </a:prstGeom>
          <a:ln w="0">
            <a:noFill/>
          </a:ln>
        </p:spPr>
      </p:pic>
      <p:sp>
        <p:nvSpPr>
          <p:cNvPr id="143" name="Google Shape;208;p26"/>
          <p:cNvSpPr/>
          <p:nvPr/>
        </p:nvSpPr>
        <p:spPr>
          <a:xfrm>
            <a:off x="274680" y="4930920"/>
            <a:ext cx="4476600" cy="1011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1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             Extrait du document d’accompagnement 2nde et première générale et technologique </a:t>
            </a:r>
            <a:r>
              <a:rPr lang="fr-FR" sz="1400" b="0" strike="noStrike" spc="-1">
                <a:solidFill>
                  <a:srgbClr val="A5A5A5"/>
                </a:solidFill>
                <a:latin typeface="Century Gothic"/>
                <a:ea typeface="Century Gothic"/>
              </a:rPr>
              <a:t>:</a:t>
            </a:r>
            <a:r>
              <a:rPr lang="fr-FR" sz="1400" b="1" strike="noStrike" spc="-1">
                <a:solidFill>
                  <a:srgbClr val="A5A5A5"/>
                </a:solidFill>
                <a:latin typeface="Century Gothic"/>
                <a:ea typeface="Century Gothic"/>
              </a:rPr>
              <a:t> </a:t>
            </a:r>
            <a:r>
              <a:rPr lang="fr-FR" sz="1400" b="1" u="sng" strike="noStrike" spc="-1">
                <a:solidFill>
                  <a:srgbClr val="5977C4"/>
                </a:solidFill>
                <a:uFillTx/>
                <a:latin typeface="Century Gothic"/>
                <a:ea typeface="Century Gothic"/>
                <a:hlinkClick r:id="rId5"/>
              </a:rPr>
              <a:t>Automatismes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1328400" y="919800"/>
            <a:ext cx="9788040" cy="599760"/>
          </a:xfrm>
          <a:prstGeom prst="rect">
            <a:avLst/>
          </a:prstGeom>
          <a:noFill/>
          <a:ln w="0">
            <a:noFill/>
          </a:ln>
        </p:spPr>
        <p:txBody>
          <a:bodyPr bIns="0" anchor="b">
            <a:noAutofit/>
          </a:bodyPr>
          <a:lstStyle/>
          <a:p>
            <a:pPr>
              <a:lnSpc>
                <a:spcPct val="90000"/>
              </a:lnSpc>
              <a:buNone/>
              <a:tabLst>
                <a:tab pos="0" algn="l"/>
              </a:tabLst>
            </a:pPr>
            <a:r>
              <a:rPr lang="fr-FR" sz="305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Exemple de successions de Questions Flash du jour#1</a:t>
            </a:r>
            <a:endParaRPr lang="fr-FR" sz="30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subTitle"/>
          </p:nvPr>
        </p:nvSpPr>
        <p:spPr>
          <a:xfrm>
            <a:off x="10085760" y="2893680"/>
            <a:ext cx="1030680" cy="10706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3100" b="0" u="sng" strike="noStrike" spc="-1" dirty="0">
                <a:solidFill>
                  <a:srgbClr val="5977C4"/>
                </a:solidFill>
                <a:uFillTx/>
                <a:latin typeface="Century Gothic"/>
                <a:ea typeface="Century Gothic"/>
                <a:hlinkClick r:id="rId3"/>
              </a:rPr>
              <a:t>Lien</a:t>
            </a:r>
            <a:endParaRPr lang="fr-FR" sz="3100" b="0" strike="noStrike" spc="-1" dirty="0">
              <a:latin typeface="Arial"/>
            </a:endParaRPr>
          </a:p>
        </p:txBody>
      </p:sp>
      <p:pic>
        <p:nvPicPr>
          <p:cNvPr id="177" name="Google Shape;281;p34"/>
          <p:cNvPicPr/>
          <p:nvPr/>
        </p:nvPicPr>
        <p:blipFill>
          <a:blip r:embed="rId4"/>
          <a:stretch/>
        </p:blipFill>
        <p:spPr>
          <a:xfrm>
            <a:off x="2599920" y="1659600"/>
            <a:ext cx="7245000" cy="4464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1148400" y="945360"/>
            <a:ext cx="8636760" cy="633960"/>
          </a:xfrm>
          <a:prstGeom prst="rect">
            <a:avLst/>
          </a:prstGeom>
          <a:noFill/>
          <a:ln w="0">
            <a:noFill/>
          </a:ln>
        </p:spPr>
        <p:txBody>
          <a:bodyPr bIns="0" anchor="b">
            <a:normAutofit/>
          </a:bodyPr>
          <a:lstStyle/>
          <a:p>
            <a:pPr>
              <a:lnSpc>
                <a:spcPct val="90000"/>
              </a:lnSpc>
              <a:buNone/>
              <a:tabLst>
                <a:tab pos="0" algn="l"/>
              </a:tabLst>
            </a:pPr>
            <a:r>
              <a:rPr lang="fr-FR" sz="35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Banque de Questions Flash par thèmes</a:t>
            </a:r>
            <a:endParaRPr lang="fr-FR" sz="3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subTitle"/>
          </p:nvPr>
        </p:nvSpPr>
        <p:spPr>
          <a:xfrm>
            <a:off x="10225800" y="945360"/>
            <a:ext cx="1170720" cy="7138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5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3000" b="0" u="sng" strike="noStrike" spc="-1">
                <a:solidFill>
                  <a:srgbClr val="5977C4"/>
                </a:solidFill>
                <a:uFillTx/>
                <a:latin typeface="Century Gothic"/>
                <a:ea typeface="Century Gothic"/>
                <a:hlinkClick r:id="rId3"/>
              </a:rPr>
              <a:t>Lien</a:t>
            </a:r>
            <a:endParaRPr lang="fr-FR" sz="3000" b="0" strike="noStrike" spc="-1">
              <a:latin typeface="Arial"/>
            </a:endParaRPr>
          </a:p>
        </p:txBody>
      </p:sp>
      <p:pic>
        <p:nvPicPr>
          <p:cNvPr id="180" name="Google Shape;289;p35"/>
          <p:cNvPicPr/>
          <p:nvPr/>
        </p:nvPicPr>
        <p:blipFill>
          <a:blip r:embed="rId4"/>
          <a:stretch/>
        </p:blipFill>
        <p:spPr>
          <a:xfrm>
            <a:off x="1108440" y="1638360"/>
            <a:ext cx="8570520" cy="4893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subTitle"/>
          </p:nvPr>
        </p:nvSpPr>
        <p:spPr>
          <a:xfrm>
            <a:off x="770760" y="2946600"/>
            <a:ext cx="10276560" cy="28497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6500"/>
          </a:bodyPr>
          <a:lstStyle/>
          <a:p>
            <a:pPr marL="457200" indent="-334440">
              <a:lnSpc>
                <a:spcPct val="120000"/>
              </a:lnSpc>
              <a:spcBef>
                <a:spcPts val="1001"/>
              </a:spcBef>
              <a:buClr>
                <a:srgbClr val="415588"/>
              </a:buClr>
              <a:buFont typeface="Arial"/>
              <a:buChar char="●"/>
            </a:pPr>
            <a:r>
              <a:rPr lang="fr-FR" sz="1800" b="1" spc="-1" dirty="0">
                <a:solidFill>
                  <a:srgbClr val="000000"/>
                </a:solidFill>
                <a:latin typeface="Century Gothic"/>
                <a:ea typeface="Century Gothic"/>
              </a:rPr>
              <a:t>Créer une progression concernant les a</a:t>
            </a:r>
            <a:r>
              <a:rPr lang="fr-FR" sz="1800" b="1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utomatismes à intégrer </a:t>
            </a:r>
            <a:r>
              <a:rPr lang="fr-FR" sz="1800" b="1" spc="-1" dirty="0">
                <a:solidFill>
                  <a:srgbClr val="000000"/>
                </a:solidFill>
                <a:latin typeface="Century Gothic"/>
                <a:ea typeface="Century Gothic"/>
              </a:rPr>
              <a:t>à la progression du niveau</a:t>
            </a:r>
            <a:endParaRPr lang="fr-FR" sz="18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1800" b="0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Un automatisme découvert l’année n sera maîtrisé l’année n+1</a:t>
            </a:r>
            <a:br>
              <a:rPr lang="fr-FR" sz="1800" b="0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</a:br>
            <a:r>
              <a:rPr lang="fr-FR" sz="1800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(Être vigilant sur les prérequis)</a:t>
            </a:r>
            <a:endParaRPr lang="fr-FR" sz="1800" strike="noStrike" spc="-1" dirty="0">
              <a:latin typeface="Arial"/>
            </a:endParaRPr>
          </a:p>
          <a:p>
            <a:pPr marL="122760">
              <a:lnSpc>
                <a:spcPct val="100000"/>
              </a:lnSpc>
              <a:buClr>
                <a:srgbClr val="415588"/>
              </a:buClr>
              <a:tabLst>
                <a:tab pos="0" algn="l"/>
              </a:tabLst>
            </a:pPr>
            <a:endParaRPr lang="fr-FR" sz="1800" b="1" strike="noStrike" spc="-1" dirty="0">
              <a:solidFill>
                <a:srgbClr val="000000"/>
              </a:solidFill>
              <a:latin typeface="Century Gothic"/>
              <a:ea typeface="Century Gothic"/>
            </a:endParaRPr>
          </a:p>
          <a:p>
            <a:pPr marL="122760">
              <a:lnSpc>
                <a:spcPct val="100000"/>
              </a:lnSpc>
              <a:buClr>
                <a:srgbClr val="415588"/>
              </a:buClr>
              <a:tabLst>
                <a:tab pos="0" algn="l"/>
              </a:tabLst>
            </a:pPr>
            <a:endParaRPr lang="fr-FR" sz="1800" b="1" strike="noStrike" spc="-1" dirty="0">
              <a:solidFill>
                <a:srgbClr val="000000"/>
              </a:solidFill>
              <a:latin typeface="Century Gothic"/>
              <a:ea typeface="Century Gothic"/>
            </a:endParaRPr>
          </a:p>
          <a:p>
            <a:pPr marL="457200" indent="-334440">
              <a:lnSpc>
                <a:spcPct val="100000"/>
              </a:lnSpc>
              <a:buClr>
                <a:srgbClr val="415588"/>
              </a:buClr>
              <a:buFont typeface="Arial"/>
              <a:buChar char="●"/>
              <a:tabLst>
                <a:tab pos="0" algn="l"/>
              </a:tabLst>
            </a:pPr>
            <a:r>
              <a:rPr lang="fr-FR" sz="1800" b="1" strike="noStrike" spc="-1" dirty="0">
                <a:latin typeface="Arial"/>
              </a:rPr>
              <a:t>Créer des questions flash différenciées</a:t>
            </a:r>
          </a:p>
        </p:txBody>
      </p:sp>
      <p:sp>
        <p:nvSpPr>
          <p:cNvPr id="182" name="PlaceHolder 2"/>
          <p:cNvSpPr>
            <a:spLocks noGrp="1"/>
          </p:cNvSpPr>
          <p:nvPr>
            <p:ph type="title"/>
          </p:nvPr>
        </p:nvSpPr>
        <p:spPr>
          <a:xfrm>
            <a:off x="1479600" y="1941120"/>
            <a:ext cx="9278280" cy="709920"/>
          </a:xfrm>
          <a:prstGeom prst="rect">
            <a:avLst/>
          </a:prstGeom>
          <a:noFill/>
          <a:ln w="0">
            <a:noFill/>
          </a:ln>
        </p:spPr>
        <p:txBody>
          <a:bodyPr bIns="0" anchor="b">
            <a:noAutofit/>
          </a:bodyPr>
          <a:lstStyle/>
          <a:p>
            <a:pPr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fr-FR" sz="2450" b="1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Amorcer un travail collectif sur les automatismes avec plus de cohérence sur un niveau et sur les différents niveaux</a:t>
            </a:r>
            <a:endParaRPr lang="fr-FR" sz="245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title"/>
          </p:nvPr>
        </p:nvSpPr>
        <p:spPr>
          <a:xfrm>
            <a:off x="1687320" y="861120"/>
            <a:ext cx="8636760" cy="709920"/>
          </a:xfrm>
          <a:prstGeom prst="rect">
            <a:avLst/>
          </a:prstGeom>
          <a:noFill/>
          <a:ln w="0">
            <a:noFill/>
          </a:ln>
        </p:spPr>
        <p:txBody>
          <a:bodyPr bIns="0" anchor="b">
            <a:normAutofit/>
          </a:bodyPr>
          <a:lstStyle/>
          <a:p>
            <a:pPr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fr-FR" sz="3850" b="1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Atelier</a:t>
            </a:r>
            <a:endParaRPr lang="fr-FR" sz="385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130400" y="95328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fr-FR" sz="4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Qu’est ce que c’est? </a:t>
            </a: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1130400" y="2390040"/>
            <a:ext cx="9603000" cy="2465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28600" indent="-228600">
              <a:lnSpc>
                <a:spcPct val="120000"/>
              </a:lnSpc>
              <a:buClr>
                <a:srgbClr val="415588"/>
              </a:buClr>
              <a:buFont typeface="Noto Sans Symbols"/>
              <a:buChar char="⮚"/>
            </a:pPr>
            <a:r>
              <a:rPr lang="fr-FR" sz="2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Par définition, l 'automatisme est l'accomplissement d'actes </a:t>
            </a:r>
            <a:r>
              <a:rPr lang="fr-FR" sz="2400" b="1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sans participation de la volonté</a:t>
            </a:r>
            <a:r>
              <a:rPr lang="fr-FR" sz="2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. </a:t>
            </a:r>
            <a:endParaRPr lang="fr-FR" sz="24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20000"/>
              </a:lnSpc>
              <a:spcBef>
                <a:spcPts val="1001"/>
              </a:spcBef>
              <a:buClr>
                <a:srgbClr val="415588"/>
              </a:buClr>
              <a:buFont typeface="Noto Sans Symbols"/>
              <a:buChar char="⮚"/>
            </a:pPr>
            <a:r>
              <a:rPr lang="fr-FR" sz="2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L’automatisme ne va demander aucune ressource en mémoire de travail et donc la laisser libre pour accomplir d’autres tâches. </a:t>
            </a:r>
            <a:endParaRPr lang="fr-FR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721800"/>
          </a:xfrm>
          <a:prstGeom prst="rect">
            <a:avLst/>
          </a:prstGeom>
          <a:noFill/>
          <a:ln w="0">
            <a:noFill/>
          </a:ln>
        </p:spPr>
        <p:txBody>
          <a:bodyPr bIns="0" anchor="b">
            <a:normAutofit/>
          </a:bodyPr>
          <a:lstStyle/>
          <a:p>
            <a:pPr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fr-FR" sz="4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CONSTATS</a:t>
            </a: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subTitle"/>
          </p:nvPr>
        </p:nvSpPr>
        <p:spPr>
          <a:xfrm>
            <a:off x="1128240" y="2088360"/>
            <a:ext cx="9609120" cy="35953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22000"/>
          </a:bodyPr>
          <a:lstStyle/>
          <a:p>
            <a:pPr marL="285840" indent="-285840">
              <a:lnSpc>
                <a:spcPct val="120000"/>
              </a:lnSpc>
              <a:buClr>
                <a:srgbClr val="415588"/>
              </a:buClr>
              <a:buFont typeface="Noto Sans Symbols"/>
              <a:buChar char="⮚"/>
            </a:pPr>
            <a:r>
              <a:rPr lang="fr-FR" sz="80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« Les performances moyennes en calcul d’élèves de CM2 en 2017 correspondent à des performances qui auraient été considérées comme parmi les plus faibles en 1987 ».</a:t>
            </a:r>
            <a:endParaRPr lang="fr-FR" sz="8000" b="0" strike="noStrike" spc="-1">
              <a:latin typeface="Arial"/>
            </a:endParaRPr>
          </a:p>
          <a:p>
            <a:pPr marL="285840" indent="-285840">
              <a:lnSpc>
                <a:spcPct val="120000"/>
              </a:lnSpc>
              <a:spcBef>
                <a:spcPts val="1001"/>
              </a:spcBef>
              <a:buClr>
                <a:srgbClr val="415588"/>
              </a:buClr>
              <a:buFont typeface="Noto Sans Symbols"/>
              <a:buChar char="⮚"/>
            </a:pPr>
            <a:r>
              <a:rPr lang="fr-FR" sz="80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« Ne pas maîtriser les tables de multiplication rendra difficile pour l’élève la simplification ou les opérations sur les fractions ».</a:t>
            </a:r>
            <a:endParaRPr lang="fr-FR" sz="80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80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                                                    </a:t>
            </a:r>
            <a:r>
              <a:rPr lang="fr-FR" sz="48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Extraits du document </a:t>
            </a:r>
            <a:r>
              <a:rPr lang="fr-FR" sz="4800" b="1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 </a:t>
            </a:r>
            <a:r>
              <a:rPr lang="fr-FR" sz="4800" b="1" u="sng" strike="noStrike" spc="-1">
                <a:solidFill>
                  <a:srgbClr val="5977C4"/>
                </a:solidFill>
                <a:uFillTx/>
                <a:latin typeface="Century Gothic"/>
                <a:ea typeface="Century Gothic"/>
                <a:hlinkClick r:id="rId3"/>
              </a:rPr>
              <a:t>Les Automatismes au collège </a:t>
            </a:r>
            <a:r>
              <a:rPr lang="fr-FR" sz="48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du Plan collège</a:t>
            </a:r>
            <a:r>
              <a:rPr lang="fr-FR" sz="4800" b="0" strike="noStrike" spc="-1">
                <a:solidFill>
                  <a:srgbClr val="595959"/>
                </a:solidFill>
                <a:latin typeface="Century Gothic"/>
                <a:ea typeface="Century Gothic"/>
              </a:rPr>
              <a:t>. </a:t>
            </a:r>
            <a:r>
              <a:rPr lang="fr-FR" sz="48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 </a:t>
            </a:r>
            <a:endParaRPr lang="fr-FR" sz="4800" b="0" strike="noStrike" spc="-1">
              <a:latin typeface="Arial"/>
            </a:endParaRPr>
          </a:p>
          <a:p>
            <a:pPr marL="285840" indent="-285840">
              <a:lnSpc>
                <a:spcPct val="120000"/>
              </a:lnSpc>
              <a:spcBef>
                <a:spcPts val="1001"/>
              </a:spcBef>
              <a:buClr>
                <a:srgbClr val="415588"/>
              </a:buClr>
              <a:buFont typeface="Noto Sans Symbols"/>
              <a:buChar char="⮚"/>
              <a:tabLst>
                <a:tab pos="0" algn="l"/>
              </a:tabLst>
            </a:pPr>
            <a:r>
              <a:rPr lang="fr-FR" sz="62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« </a:t>
            </a:r>
            <a:r>
              <a:rPr lang="fr-FR" sz="80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Le manque de maîtrise des capacités et des connaissances de base à mobiliser lors de la résolution d’un problème peut conduire à des erreurs ou à des blocages ».</a:t>
            </a:r>
            <a:endParaRPr lang="fr-FR" sz="80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38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                                                                                                        </a:t>
            </a:r>
            <a:r>
              <a:rPr lang="fr-FR" sz="48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Extraits du document </a:t>
            </a:r>
            <a:r>
              <a:rPr lang="fr-FR" sz="4800" b="1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 </a:t>
            </a:r>
            <a:r>
              <a:rPr lang="fr-FR" sz="4800" b="1" u="sng" strike="noStrike" spc="-1">
                <a:solidFill>
                  <a:srgbClr val="5977C4"/>
                </a:solidFill>
                <a:uFillTx/>
                <a:latin typeface="Century Gothic"/>
                <a:ea typeface="Century Gothic"/>
                <a:hlinkClick r:id="rId4"/>
              </a:rPr>
              <a:t>Les Automatismes</a:t>
            </a:r>
            <a:r>
              <a:rPr lang="fr-FR" sz="4800" b="1" strike="noStrike" spc="-1">
                <a:solidFill>
                  <a:srgbClr val="595959"/>
                </a:solidFill>
                <a:latin typeface="Century Gothic"/>
                <a:ea typeface="Century Gothic"/>
              </a:rPr>
              <a:t> </a:t>
            </a:r>
            <a:r>
              <a:rPr lang="fr-FR" sz="48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en voie professionnelle. </a:t>
            </a:r>
            <a:endParaRPr lang="fr-FR" sz="4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62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 </a:t>
            </a:r>
            <a:endParaRPr lang="fr-FR" sz="6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882360"/>
          </a:xfrm>
          <a:prstGeom prst="rect">
            <a:avLst/>
          </a:prstGeom>
          <a:noFill/>
          <a:ln w="0">
            <a:noFill/>
          </a:ln>
        </p:spPr>
        <p:txBody>
          <a:bodyPr bIns="0" anchor="b">
            <a:normAutofit/>
          </a:bodyPr>
          <a:lstStyle/>
          <a:p>
            <a:pPr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fr-FR" sz="4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POUR  QUOI ? </a:t>
            </a: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subTitle"/>
          </p:nvPr>
        </p:nvSpPr>
        <p:spPr>
          <a:xfrm>
            <a:off x="1128240" y="2532960"/>
            <a:ext cx="9708120" cy="22608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>
              <a:lnSpc>
                <a:spcPct val="120000"/>
              </a:lnSpc>
              <a:buNone/>
              <a:tabLst>
                <a:tab pos="0" algn="l"/>
              </a:tabLst>
            </a:pPr>
            <a:r>
              <a:rPr lang="fr-FR" sz="2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Mettre en place des </a:t>
            </a:r>
            <a:r>
              <a:rPr lang="fr-FR" sz="2400" b="1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techniques réflexes </a:t>
            </a:r>
            <a:r>
              <a:rPr lang="fr-FR" sz="2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indispensables pour permettre le développement de raisonnements élaborés, pour s’engager plus facilement dans la recherche et le raisonnement lors de la résolution de problèmes. </a:t>
            </a:r>
            <a:endParaRPr lang="fr-FR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882360"/>
          </a:xfrm>
          <a:prstGeom prst="rect">
            <a:avLst/>
          </a:prstGeom>
          <a:noFill/>
          <a:ln w="0">
            <a:noFill/>
          </a:ln>
        </p:spPr>
        <p:txBody>
          <a:bodyPr bIns="0" anchor="b">
            <a:normAutofit/>
          </a:bodyPr>
          <a:lstStyle/>
          <a:p>
            <a:pPr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fr-FR" sz="4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POURQUOI? </a:t>
            </a: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subTitle"/>
          </p:nvPr>
        </p:nvSpPr>
        <p:spPr>
          <a:xfrm>
            <a:off x="1128240" y="2333160"/>
            <a:ext cx="8636760" cy="28933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61500" lnSpcReduction="20000"/>
          </a:bodyPr>
          <a:lstStyle/>
          <a:p>
            <a:pPr marL="285840" indent="-285840">
              <a:lnSpc>
                <a:spcPct val="120000"/>
              </a:lnSpc>
              <a:buClr>
                <a:srgbClr val="415588"/>
              </a:buClr>
              <a:buFont typeface="Noto Sans Symbols"/>
              <a:buChar char="⮚"/>
            </a:pPr>
            <a:r>
              <a:rPr lang="fr-FR" sz="3200" b="0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Asseoir les notions incontournables. </a:t>
            </a:r>
            <a:endParaRPr lang="fr-FR" sz="3200" b="0" strike="noStrike" spc="-1" dirty="0">
              <a:latin typeface="Arial"/>
            </a:endParaRPr>
          </a:p>
          <a:p>
            <a:pPr marL="285840" indent="-285840">
              <a:lnSpc>
                <a:spcPct val="120000"/>
              </a:lnSpc>
              <a:spcBef>
                <a:spcPts val="1001"/>
              </a:spcBef>
              <a:buClr>
                <a:srgbClr val="415588"/>
              </a:buClr>
              <a:buFont typeface="Noto Sans Symbols"/>
              <a:buChar char="⮚"/>
            </a:pPr>
            <a:r>
              <a:rPr lang="fr-FR" sz="3200" b="0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Anticiper l’introduction d’une notion en réactivant les prérequis nécessaires.</a:t>
            </a:r>
            <a:endParaRPr lang="fr-FR" sz="3200" b="0" strike="noStrike" spc="-1" dirty="0">
              <a:latin typeface="Arial"/>
            </a:endParaRPr>
          </a:p>
          <a:p>
            <a:pPr marL="285840" indent="-285840">
              <a:lnSpc>
                <a:spcPct val="120000"/>
              </a:lnSpc>
              <a:spcBef>
                <a:spcPts val="1001"/>
              </a:spcBef>
              <a:buClr>
                <a:srgbClr val="415588"/>
              </a:buClr>
              <a:buFont typeface="Noto Sans Symbols"/>
              <a:buChar char="⮚"/>
            </a:pPr>
            <a:r>
              <a:rPr lang="fr-FR" sz="3200" b="0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Traiter certaines notions délicates par petites touches.</a:t>
            </a:r>
            <a:endParaRPr lang="fr-FR" sz="3200" b="0" strike="noStrike" spc="-1" dirty="0">
              <a:latin typeface="Arial"/>
            </a:endParaRPr>
          </a:p>
          <a:p>
            <a:pPr marL="285840" indent="-285840">
              <a:lnSpc>
                <a:spcPct val="120000"/>
              </a:lnSpc>
              <a:spcBef>
                <a:spcPts val="1001"/>
              </a:spcBef>
              <a:buClr>
                <a:srgbClr val="415588"/>
              </a:buClr>
              <a:buFont typeface="Noto Sans Symbols"/>
              <a:buChar char="⮚"/>
            </a:pPr>
            <a:r>
              <a:rPr lang="fr-FR" sz="3200" b="0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Renforcer la confiance des élèves pour mieux réussir et modifier le rapport aux mathématiques</a:t>
            </a:r>
          </a:p>
          <a:p>
            <a:pPr marL="285840" indent="-285840">
              <a:lnSpc>
                <a:spcPct val="120000"/>
              </a:lnSpc>
              <a:spcBef>
                <a:spcPts val="1001"/>
              </a:spcBef>
              <a:buClr>
                <a:srgbClr val="415588"/>
              </a:buClr>
              <a:buFont typeface="Noto Sans Symbols"/>
              <a:buChar char="⮚"/>
            </a:pPr>
            <a:r>
              <a:rPr lang="fr-FR" sz="3200" b="0" strike="noStrike" spc="-1" dirty="0">
                <a:latin typeface="Arial"/>
              </a:rPr>
              <a:t>Pour éviter la surcharge cognitive.</a:t>
            </a:r>
          </a:p>
          <a:p>
            <a:pPr marL="285840" indent="-156960"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29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26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1128240" y="946080"/>
            <a:ext cx="8636760" cy="882720"/>
          </a:xfrm>
          <a:prstGeom prst="rect">
            <a:avLst/>
          </a:prstGeom>
          <a:noFill/>
          <a:ln w="0">
            <a:noFill/>
          </a:ln>
        </p:spPr>
        <p:txBody>
          <a:bodyPr bIns="0" anchor="b">
            <a:normAutofit/>
          </a:bodyPr>
          <a:lstStyle/>
          <a:p>
            <a:pPr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fr-FR" sz="4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POURQUOI? </a:t>
            </a: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4" name="Google Shape;146;p18"/>
          <p:cNvPicPr/>
          <p:nvPr/>
        </p:nvPicPr>
        <p:blipFill>
          <a:blip r:embed="rId3"/>
          <a:stretch/>
        </p:blipFill>
        <p:spPr>
          <a:xfrm>
            <a:off x="1368720" y="1828800"/>
            <a:ext cx="7463160" cy="3905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1130400" y="95328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fr-FR" sz="4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ACTIVITÉS RITUELLES </a:t>
            </a: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1130400" y="2171880"/>
            <a:ext cx="9603000" cy="3294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28600" indent="-228600">
              <a:lnSpc>
                <a:spcPct val="120000"/>
              </a:lnSpc>
              <a:buClr>
                <a:srgbClr val="415588"/>
              </a:buClr>
              <a:buFont typeface="Noto Sans Symbols"/>
              <a:buChar char="⮚"/>
            </a:pPr>
            <a:r>
              <a:rPr lang="fr-FR" sz="2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Elles permettent la construction pérenne des automatismes. </a:t>
            </a:r>
            <a:endParaRPr lang="fr-FR" sz="24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20000"/>
              </a:lnSpc>
              <a:spcBef>
                <a:spcPts val="1001"/>
              </a:spcBef>
              <a:buClr>
                <a:srgbClr val="415588"/>
              </a:buClr>
              <a:buFont typeface="Noto Sans Symbols"/>
              <a:buChar char="⮚"/>
            </a:pPr>
            <a:r>
              <a:rPr lang="fr-FR" sz="2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Durée maximale : 10 minutes </a:t>
            </a:r>
            <a:endParaRPr lang="fr-FR" sz="24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20000"/>
              </a:lnSpc>
              <a:spcBef>
                <a:spcPts val="1001"/>
              </a:spcBef>
              <a:buClr>
                <a:srgbClr val="415588"/>
              </a:buClr>
              <a:buFont typeface="Noto Sans Symbols"/>
              <a:buChar char="⮚"/>
            </a:pPr>
            <a:r>
              <a:rPr lang="fr-FR" sz="2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Questions posées individuellement aux élèves, </a:t>
            </a:r>
            <a:br>
              <a:rPr sz="2400"/>
            </a:br>
            <a:r>
              <a:rPr lang="fr-FR" sz="2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pas d’exigence sur la rédaction. </a:t>
            </a:r>
            <a:endParaRPr lang="fr-FR" sz="24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20000"/>
              </a:lnSpc>
              <a:spcBef>
                <a:spcPts val="1001"/>
              </a:spcBef>
              <a:buClr>
                <a:srgbClr val="415588"/>
              </a:buClr>
              <a:buFont typeface="Noto Sans Symbols"/>
              <a:buChar char="⮚"/>
            </a:pPr>
            <a:r>
              <a:rPr lang="fr-FR" sz="2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Une correction </a:t>
            </a:r>
            <a:r>
              <a:rPr lang="fr-FR" sz="2400" b="0" i="1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à chaud </a:t>
            </a:r>
            <a:endParaRPr lang="fr-FR" sz="24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101520"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101520"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1130400" y="95328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fr-FR" sz="4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MODALITES </a:t>
            </a: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1130400" y="2171880"/>
            <a:ext cx="9603000" cy="3294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20000"/>
              </a:lnSpc>
              <a:buNone/>
              <a:tabLst>
                <a:tab pos="0" algn="l"/>
              </a:tabLst>
            </a:pPr>
            <a:r>
              <a:rPr lang="fr-FR" sz="22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Trois leviers fondamentaux pour une automatisation efficace chez l’élève : </a:t>
            </a:r>
            <a:endParaRPr lang="fr-FR" sz="22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20000"/>
              </a:lnSpc>
              <a:spcBef>
                <a:spcPts val="1001"/>
              </a:spcBef>
              <a:buClr>
                <a:srgbClr val="415588"/>
              </a:buClr>
              <a:buFont typeface="Noto Sans Symbols"/>
              <a:buChar char="⮚"/>
              <a:tabLst>
                <a:tab pos="0" algn="l"/>
              </a:tabLst>
            </a:pPr>
            <a:r>
              <a:rPr lang="fr-FR" sz="2200" b="1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La</a:t>
            </a:r>
            <a:r>
              <a:rPr lang="fr-FR" sz="22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 </a:t>
            </a:r>
            <a:r>
              <a:rPr lang="fr-FR" sz="2200" b="1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répétition; </a:t>
            </a:r>
            <a:endParaRPr lang="fr-FR" sz="22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20000"/>
              </a:lnSpc>
              <a:spcBef>
                <a:spcPts val="1001"/>
              </a:spcBef>
              <a:buClr>
                <a:srgbClr val="415588"/>
              </a:buClr>
              <a:buFont typeface="Noto Sans Symbols"/>
              <a:buChar char="⮚"/>
              <a:tabLst>
                <a:tab pos="0" algn="l"/>
              </a:tabLst>
            </a:pPr>
            <a:r>
              <a:rPr lang="fr-FR" sz="2200" b="1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L’espacement dans le temps </a:t>
            </a:r>
            <a:r>
              <a:rPr lang="fr-FR" sz="22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en alternance avec d’autres apprentissages; </a:t>
            </a:r>
            <a:endParaRPr lang="fr-FR" sz="22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20000"/>
              </a:lnSpc>
              <a:spcBef>
                <a:spcPts val="1001"/>
              </a:spcBef>
              <a:buClr>
                <a:srgbClr val="415588"/>
              </a:buClr>
              <a:buFont typeface="Noto Sans Symbols"/>
              <a:buChar char="⮚"/>
              <a:tabLst>
                <a:tab pos="0" algn="l"/>
              </a:tabLst>
            </a:pPr>
            <a:r>
              <a:rPr lang="fr-FR" sz="2200" b="1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Le test </a:t>
            </a:r>
            <a:r>
              <a:rPr lang="fr-FR" sz="22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pour consolider les apprentissages. </a:t>
            </a:r>
            <a:endParaRPr lang="fr-FR" sz="2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8F8F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72;p22"/>
          <p:cNvSpPr/>
          <p:nvPr/>
        </p:nvSpPr>
        <p:spPr>
          <a:xfrm>
            <a:off x="0" y="0"/>
            <a:ext cx="1219140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8F8F8"/>
              </a:gs>
            </a:gsLst>
            <a:path path="circle">
              <a:fillToRect l="50000" t="50000" r="50000" b="50000"/>
            </a:path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Google Shape;173;p22"/>
          <p:cNvSpPr/>
          <p:nvPr/>
        </p:nvSpPr>
        <p:spPr>
          <a:xfrm>
            <a:off x="0" y="468720"/>
            <a:ext cx="12191760" cy="5646600"/>
          </a:xfrm>
          <a:prstGeom prst="rect">
            <a:avLst/>
          </a:prstGeom>
          <a:gradFill rotWithShape="0">
            <a:gsLst>
              <a:gs pos="0">
                <a:srgbClr val="DCDCE0">
                  <a:alpha val="0"/>
                </a:srgbClr>
              </a:gs>
              <a:gs pos="100000">
                <a:srgbClr val="DDDDE1"/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128240" y="988200"/>
            <a:ext cx="4494960" cy="2407320"/>
          </a:xfrm>
          <a:prstGeom prst="rect">
            <a:avLst/>
          </a:prstGeom>
          <a:noFill/>
          <a:ln w="0">
            <a:noFill/>
          </a:ln>
        </p:spPr>
        <p:txBody>
          <a:bodyPr bIns="0" anchor="b">
            <a:normAutofit/>
          </a:bodyPr>
          <a:lstStyle/>
          <a:p>
            <a:pPr>
              <a:lnSpc>
                <a:spcPct val="90000"/>
              </a:lnSpc>
              <a:buNone/>
              <a:tabLst>
                <a:tab pos="0" algn="l"/>
              </a:tabLst>
            </a:pPr>
            <a:r>
              <a:rPr lang="fr-FR" sz="4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MODALITES </a:t>
            </a: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subTitle"/>
          </p:nvPr>
        </p:nvSpPr>
        <p:spPr>
          <a:xfrm>
            <a:off x="1128240" y="3395880"/>
            <a:ext cx="4494960" cy="17182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lstStyle/>
          <a:p>
            <a:pPr>
              <a:lnSpc>
                <a:spcPct val="120000"/>
              </a:lnSpc>
              <a:buNone/>
              <a:tabLst>
                <a:tab pos="0" algn="l"/>
              </a:tabLst>
            </a:pPr>
            <a:endParaRPr lang="fr-FR" sz="16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16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16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16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1600" b="0" strike="noStrike" spc="-1">
              <a:latin typeface="Arial"/>
            </a:endParaRPr>
          </a:p>
        </p:txBody>
      </p:sp>
      <p:pic>
        <p:nvPicPr>
          <p:cNvPr id="127" name="Google Shape;176;p22"/>
          <p:cNvPicPr/>
          <p:nvPr/>
        </p:nvPicPr>
        <p:blipFill>
          <a:blip r:embed="rId2"/>
          <a:srcRect l="-115" t="484" r="60410" b="36571"/>
          <a:stretch/>
        </p:blipFill>
        <p:spPr>
          <a:xfrm>
            <a:off x="1125360" y="643320"/>
            <a:ext cx="4525920" cy="155160"/>
          </a:xfrm>
          <a:prstGeom prst="rect">
            <a:avLst/>
          </a:prstGeom>
          <a:ln w="0">
            <a:noFill/>
          </a:ln>
        </p:spPr>
      </p:pic>
      <p:pic>
        <p:nvPicPr>
          <p:cNvPr id="128" name="Google Shape;177;p22" descr="Une image contenant texte&#10;&#10;Description générée automatiquement"/>
          <p:cNvPicPr/>
          <p:nvPr/>
        </p:nvPicPr>
        <p:blipFill>
          <a:blip r:embed="rId3"/>
          <a:stretch/>
        </p:blipFill>
        <p:spPr>
          <a:xfrm>
            <a:off x="4967640" y="1869480"/>
            <a:ext cx="7088400" cy="3059640"/>
          </a:xfrm>
          <a:prstGeom prst="rect">
            <a:avLst/>
          </a:prstGeom>
          <a:ln w="0">
            <a:noFill/>
          </a:ln>
        </p:spPr>
      </p:pic>
      <p:pic>
        <p:nvPicPr>
          <p:cNvPr id="129" name="Google Shape;178;p22"/>
          <p:cNvPicPr/>
          <p:nvPr/>
        </p:nvPicPr>
        <p:blipFill>
          <a:blip r:embed="rId4"/>
          <a:srcRect t="1542" b="-1542"/>
          <a:stretch/>
        </p:blipFill>
        <p:spPr>
          <a:xfrm>
            <a:off x="0" y="6119280"/>
            <a:ext cx="12191760" cy="742680"/>
          </a:xfrm>
          <a:prstGeom prst="rect">
            <a:avLst/>
          </a:prstGeom>
          <a:ln w="0">
            <a:noFill/>
          </a:ln>
        </p:spPr>
      </p:pic>
      <p:sp>
        <p:nvSpPr>
          <p:cNvPr id="130" name="Google Shape;179;p22"/>
          <p:cNvSpPr/>
          <p:nvPr/>
        </p:nvSpPr>
        <p:spPr>
          <a:xfrm>
            <a:off x="0" y="6121440"/>
            <a:ext cx="121917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rgbClr val="000001">
                <a:alpha val="2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Google Shape;180;p22"/>
          <p:cNvSpPr/>
          <p:nvPr/>
        </p:nvSpPr>
        <p:spPr>
          <a:xfrm>
            <a:off x="1327680" y="5350320"/>
            <a:ext cx="10150920" cy="661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1400" b="0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Extrait extrait du document d’accompagnement 2nde et première générale et technologique </a:t>
            </a:r>
            <a:r>
              <a:rPr lang="fr-FR" sz="1400" b="0" strike="noStrike" spc="-1">
                <a:solidFill>
                  <a:srgbClr val="7F7F7F"/>
                </a:solidFill>
                <a:latin typeface="Century Gothic"/>
                <a:ea typeface="Century Gothic"/>
              </a:rPr>
              <a:t>:</a:t>
            </a:r>
            <a:r>
              <a:rPr lang="fr-FR" sz="1400" b="1" strike="noStrike" spc="-1">
                <a:solidFill>
                  <a:srgbClr val="7F7F7F"/>
                </a:solidFill>
                <a:latin typeface="Century Gothic"/>
                <a:ea typeface="Century Gothic"/>
              </a:rPr>
              <a:t> </a:t>
            </a:r>
            <a:r>
              <a:rPr lang="fr-FR" sz="1400" b="1" u="sng" strike="noStrike" spc="-1">
                <a:solidFill>
                  <a:srgbClr val="5977C4"/>
                </a:solidFill>
                <a:uFillTx/>
                <a:latin typeface="Century Gothic"/>
                <a:ea typeface="Century Gothic"/>
                <a:hlinkClick r:id="rId5"/>
              </a:rPr>
              <a:t>Automatismes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823</Words>
  <Application>Microsoft Office PowerPoint</Application>
  <PresentationFormat>Grand écran</PresentationFormat>
  <Paragraphs>90</Paragraphs>
  <Slides>17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Office Theme</vt:lpstr>
      <vt:lpstr>Office Theme</vt:lpstr>
      <vt:lpstr>LES AUTOMATISMES </vt:lpstr>
      <vt:lpstr>Qu’est ce que c’est? </vt:lpstr>
      <vt:lpstr>CONSTATS</vt:lpstr>
      <vt:lpstr>POUR  QUOI ? </vt:lpstr>
      <vt:lpstr>POURQUOI? </vt:lpstr>
      <vt:lpstr>POURQUOI? </vt:lpstr>
      <vt:lpstr>ACTIVITÉS RITUELLES </vt:lpstr>
      <vt:lpstr>MODALITES </vt:lpstr>
      <vt:lpstr>MODALITES </vt:lpstr>
      <vt:lpstr>LES ATTENDUS AU COLLÈGE</vt:lpstr>
      <vt:lpstr>LES ATTENDUS AU LYCEE</vt:lpstr>
      <vt:lpstr>DES PISTES DE RÉFLEXION...</vt:lpstr>
      <vt:lpstr>Focus sur les tables de multiplication en 6ème </vt:lpstr>
      <vt:lpstr>EXEMPLE DE PROGRESSION</vt:lpstr>
      <vt:lpstr>Exemple de successions de Questions Flash du jour#1</vt:lpstr>
      <vt:lpstr>Banque de Questions Flash par thèmes</vt:lpstr>
      <vt:lpstr>Amorcer un travail collectif sur les automatismes avec plus de cohérence sur un niveau et sur les différents niveaux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AUTOMATISMES </dc:title>
  <dc:subject/>
  <dc:creator>Marlène Boyer</dc:creator>
  <dc:description/>
  <cp:lastModifiedBy>Yannick Bernard</cp:lastModifiedBy>
  <cp:revision>4</cp:revision>
  <dcterms:modified xsi:type="dcterms:W3CDTF">2022-06-22T16:48:25Z</dcterms:modified>
  <dc:language>fr-FR</dc:language>
</cp:coreProperties>
</file>