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258" r:id="rId5"/>
    <p:sldId id="287" r:id="rId6"/>
    <p:sldId id="259" r:id="rId7"/>
    <p:sldId id="261" r:id="rId8"/>
    <p:sldId id="262" r:id="rId9"/>
    <p:sldId id="263" r:id="rId10"/>
    <p:sldId id="264" r:id="rId11"/>
    <p:sldId id="266" r:id="rId12"/>
    <p:sldId id="268" r:id="rId13"/>
    <p:sldId id="267" r:id="rId14"/>
    <p:sldId id="279" r:id="rId15"/>
    <p:sldId id="280" r:id="rId16"/>
    <p:sldId id="281" r:id="rId17"/>
    <p:sldId id="282" r:id="rId18"/>
    <p:sldId id="283" r:id="rId19"/>
    <p:sldId id="285" r:id="rId20"/>
    <p:sldId id="288" r:id="rId21"/>
    <p:sldId id="284" r:id="rId22"/>
    <p:sldId id="289" r:id="rId23"/>
    <p:sldId id="278" r:id="rId24"/>
    <p:sldId id="269" r:id="rId25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B94D2D0-A993-4C72-A127-9D07FB3966BC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90502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94AB4182-38D7-4D4E-90DC-C8797772FB4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25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14DB90D-A998-47D4-807A-1A13E2B498FA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972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1718E52-0208-4F23-AC77-82E7A6A75F6D}" type="slidenum">
              <a:t>11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389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5DF242F-3A4A-40D6-9A12-14687E11C3B3}" type="slidenum">
              <a:t>12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8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3DE876D-7391-4F14-91EC-D6F59B477BD9}" type="slidenum">
              <a:t>13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057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81B807C-6607-4346-87B6-68953BBA6541}" type="slidenum">
              <a:t>14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89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3"/>
          <p:cNvSpPr txBox="1">
            <a:spLocks noGrp="1"/>
          </p:cNvSpPr>
          <p:nvPr>
            <p:ph type="sldNum" sz="quarter" idx="8"/>
          </p:nvPr>
        </p:nvSpPr>
        <p:spPr>
          <a:xfrm>
            <a:off x="4282200" y="10155600"/>
            <a:ext cx="3275640" cy="53424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355996B2-4F9E-4BA1-A2DC-1CB468B17215}" type="slidenum">
              <a:t>15</a:t>
            </a:fld>
            <a:endParaRPr lang="fr-FR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  <p:sp>
        <p:nvSpPr>
          <p:cNvPr id="8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F33CCE9-6BE1-427C-AC7C-B5D29CF3FBF9}" type="slidenum">
              <a:t>15</a:t>
            </a:fld>
            <a:endParaRPr lang="fr-FR"/>
          </a:p>
        </p:txBody>
      </p:sp>
      <p:sp>
        <p:nvSpPr>
          <p:cNvPr id="2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833039" y="5938199"/>
            <a:ext cx="6666840" cy="5625360"/>
          </a:xfrm>
        </p:spPr>
        <p:txBody>
          <a:bodyPr wrap="square" lIns="90000" tIns="45000" rIns="90000" bIns="45000" anchor="t">
            <a:noAutofit/>
          </a:bodyPr>
          <a:lstStyle/>
          <a:p>
            <a:pPr lvl="0"/>
            <a:endParaRPr lang="fr-FR" sz="3280"/>
          </a:p>
        </p:txBody>
      </p:sp>
      <p:sp>
        <p:nvSpPr>
          <p:cNvPr id="4" name="Espace réservé de l'image des diapositives 3"/>
          <p:cNvSpPr>
            <a:spLocks noGrp="1" noRot="1" noChangeAspect="1" noResize="1"/>
          </p:cNvSpPr>
          <p:nvPr>
            <p:ph type="sldImg"/>
          </p:nvPr>
        </p:nvSpPr>
        <p:spPr>
          <a:xfrm>
            <a:off x="1041400" y="949325"/>
            <a:ext cx="6249988" cy="46878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99758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320C0EA-4834-48E2-8D19-FB0368ED60F0}" type="slidenum">
              <a:t>16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8999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A3EF8DD-B71C-40F3-BEB3-2537979D336A}" type="slidenum">
              <a:t>17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064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C492AB-B23F-434A-8DE6-5EFACAB1DCD9}" type="slidenum">
              <a:t>18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744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00AC57F-2AD1-413F-97BC-540CA5F07FB8}" type="slidenum">
              <a:t>20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126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E1495BC-5481-4406-B5D0-E55D3B407F94}" type="slidenum">
              <a:t>22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529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AB0C402-C921-4479-BD9B-A8EB3FD9DD80}" type="slidenum">
              <a:t>2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8667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9CFF574-D783-4374-8388-6B9126D0648C}" type="slidenum">
              <a:t>23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068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DE3FD5-9AC1-4B24-A50D-5FCC325D3B6B}" type="slidenum">
              <a:t>3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fr-FR" dirty="0" smtClean="0"/>
              <a:t>On n’a pas choisi les </a:t>
            </a:r>
            <a:r>
              <a:rPr lang="fr-FR" dirty="0" err="1" smtClean="0"/>
              <a:t>proba</a:t>
            </a:r>
            <a:r>
              <a:rPr lang="fr-FR" dirty="0" smtClean="0"/>
              <a:t> stat (pas de grand changement sauf suppression</a:t>
            </a:r>
            <a:r>
              <a:rPr lang="fr-FR" baseline="0" dirty="0" smtClean="0"/>
              <a:t> des quartiles et moyenne arithmétique en 3</a:t>
            </a:r>
            <a:r>
              <a:rPr lang="fr-FR" baseline="30000" dirty="0" smtClean="0"/>
              <a:t>ième</a:t>
            </a:r>
            <a:r>
              <a:rPr lang="fr-FR" baseline="0" dirty="0" smtClean="0"/>
              <a:t> pondérée en 2</a:t>
            </a:r>
            <a:r>
              <a:rPr lang="fr-FR" baseline="30000" dirty="0" smtClean="0"/>
              <a:t>nde</a:t>
            </a:r>
            <a:r>
              <a:rPr lang="fr-FR" baseline="0" dirty="0" smtClean="0"/>
              <a:t>)</a:t>
            </a:r>
            <a:r>
              <a:rPr lang="fr-FR" dirty="0" smtClean="0"/>
              <a:t>et grandeur et mesure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46952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DB0B453-3AD6-4703-87D5-34E588C6213C}" type="slidenum">
              <a:t>5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041400" y="949325"/>
            <a:ext cx="6249988" cy="46878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833039" y="5938199"/>
            <a:ext cx="6666840" cy="5625360"/>
          </a:xfrm>
        </p:spPr>
        <p:txBody>
          <a:bodyPr/>
          <a:lstStyle/>
          <a:p>
            <a:endParaRPr lang="fr-FR" sz="3280"/>
          </a:p>
        </p:txBody>
      </p:sp>
    </p:spTree>
    <p:extLst>
      <p:ext uri="{BB962C8B-B14F-4D97-AF65-F5344CB8AC3E}">
        <p14:creationId xmlns:p14="http://schemas.microsoft.com/office/powerpoint/2010/main" val="148467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98D565C-600B-4A4B-9FD1-DE58699A4321}" type="slidenum">
              <a:t>6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24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65306D-AE46-4579-BB78-7C51F9022823}" type="slidenum">
              <a:t>7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486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E86001C-6AAD-4782-A195-9B56896CE1AA}" type="slidenum">
              <a:t>8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75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3EB98AB-51EE-4A84-876F-11B05C1635D3}" type="slidenum">
              <a:t>9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803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EF8AD1-6CFA-47ED-A871-435799638836}" type="slidenum">
              <a:t>10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43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475D70-63A6-4DCA-9A59-C9787D11D4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77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BC86F9-EB75-4850-A00A-15DF7FD605B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90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C67B16-B05C-491B-885D-FDC8BB453F9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86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8EE937-ED05-4E64-BF6F-4AC2AF69475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6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0CF56AC-00C9-44DE-9542-67F93097A25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01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FC8A7B-85EB-45B3-A85E-1FD3533C9E5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3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59287" cy="4989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3713"/>
            <a:ext cx="4460875" cy="4989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0A826F-2BF2-4ACB-81CB-8E16FEB00BC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64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8D50FF-1A0A-4671-BBFB-2A0CA2B7497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09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440722-BDEF-4FF0-95DD-38BCF84615A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2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C52044-F8AD-4879-9D8F-E0D65AB4038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32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AD2A98-5F19-4FA8-BDF7-AEF264DF57A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72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F92704-E2A2-453A-9334-4628CE2CEB4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90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FCE3345-54D0-40DD-85C7-F9EDEA45103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97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35A1A8-86FD-4D44-AA2D-D09EDB532EF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8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3213"/>
            <a:ext cx="2266950" cy="64500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53212" cy="64500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90A2343-055C-4C05-8E13-C116315A4CCE}" type="datetime1">
              <a:rPr lang="fr-FR" smtClean="0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C42016-AB17-4F4D-9877-DA1C0F65872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1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C4A9B4-907F-48FB-AF5C-8052DE2BDD1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75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B2722A2-A0BE-4C9E-8A4C-067770C81C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07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805E09-BFBB-4E3E-BF13-E47A32FCCB4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2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FBF0563-4EB1-4CF5-8627-35C48DE6AC7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3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79116E-A7A5-450F-9D11-20DB216B590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30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7DCF22-FEB8-4534-A821-25C84CFBE30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51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20EA86-6CCB-471C-915E-7AA407F29EA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7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E04362E-47D0-4238-98F7-97B3FFE1D391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Arial Unicode MS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503999" y="302760"/>
            <a:ext cx="9071640" cy="12596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et modifiez le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503999" y="1764000"/>
            <a:ext cx="9071640" cy="4988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7007039"/>
            <a:ext cx="235188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F90A2343-055C-4C05-8E13-C116315A4CCE}" type="datetime1">
              <a:rPr lang="fr-FR"/>
              <a:pPr lvl="0"/>
              <a:t>22/03/2017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3760" y="7007039"/>
            <a:ext cx="319140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3760" y="7007039"/>
            <a:ext cx="2351880" cy="4021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1A96EB5-E238-4A11-BAAC-B9F969CD4542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1pPr>
    </p:titleStyle>
    <p:bodyStyle>
      <a:lvl1pPr marL="0" marR="0" lvl="0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1pPr>
      <a:lvl2pPr marL="0" marR="0" lvl="1" indent="0" algn="l" rtl="0" hangingPunct="1">
        <a:spcBef>
          <a:spcPts val="0"/>
        </a:spcBef>
        <a:spcAft>
          <a:spcPts val="1559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2pPr>
      <a:lvl3pPr marL="0" marR="0" lvl="2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3pPr>
      <a:lvl4pPr marL="0" marR="0" lvl="3" indent="0" algn="l" rtl="0" hangingPunct="1">
        <a:spcBef>
          <a:spcPts val="0"/>
        </a:spcBef>
        <a:spcAft>
          <a:spcPts val="1559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4pPr>
      <a:lvl5pPr marL="0" marR="0" lvl="4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5pPr>
      <a:lvl6pPr marL="0" marR="0" lvl="5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6pPr>
      <a:lvl7pPr marL="0" marR="0" lvl="6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7pPr>
      <a:lvl8pPr marL="0" marR="0" lvl="7" indent="0" algn="l" rtl="0" hangingPunct="1">
        <a:spcBef>
          <a:spcPts val="0"/>
        </a:spcBef>
        <a:spcAft>
          <a:spcPts val="1559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 Unicode MS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4492" y="900927"/>
            <a:ext cx="9071640" cy="1262160"/>
          </a:xfrm>
        </p:spPr>
        <p:txBody>
          <a:bodyPr/>
          <a:lstStyle/>
          <a:p>
            <a:pPr lvl="0"/>
            <a:r>
              <a:rPr lang="fr-FR" dirty="0"/>
              <a:t>http://eduscol.education.fr/cid99696/ressources-maths-cycle.html#lien2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212" y="2882314"/>
            <a:ext cx="7602199" cy="33535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43" y="1948721"/>
            <a:ext cx="9684577" cy="41159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Imag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1"/>
          <a:stretch>
            <a:fillRect/>
          </a:stretch>
        </p:blipFill>
        <p:spPr bwMode="auto">
          <a:xfrm>
            <a:off x="719610" y="1378324"/>
            <a:ext cx="4149773" cy="173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Imag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690" y="1007174"/>
            <a:ext cx="2390775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Imag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0" y="3220009"/>
            <a:ext cx="4228035" cy="215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Imag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528" y="3032725"/>
            <a:ext cx="19431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Imag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10" y="5426218"/>
            <a:ext cx="4228035" cy="205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Imag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6" r="12941"/>
          <a:stretch>
            <a:fillRect/>
          </a:stretch>
        </p:blipFill>
        <p:spPr bwMode="auto">
          <a:xfrm>
            <a:off x="6028073" y="5482412"/>
            <a:ext cx="1640555" cy="182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722438" y="4079488"/>
            <a:ext cx="263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212773" y="993426"/>
            <a:ext cx="533792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chacun de ces programmes, de quel nombre est-on parti ? 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8463" y="471638"/>
            <a:ext cx="32670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Programmes de calcul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2800" dirty="0">
              <a:latin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1724" y="6764542"/>
            <a:ext cx="6220918" cy="116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70945"/>
              </p:ext>
            </p:extLst>
          </p:nvPr>
        </p:nvGraphicFramePr>
        <p:xfrm>
          <a:off x="1543987" y="3462728"/>
          <a:ext cx="6715592" cy="1109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1411"/>
                <a:gridCol w="671411"/>
                <a:gridCol w="671411"/>
                <a:gridCol w="671411"/>
                <a:gridCol w="671411"/>
                <a:gridCol w="671411"/>
                <a:gridCol w="671411"/>
                <a:gridCol w="671411"/>
                <a:gridCol w="672152"/>
                <a:gridCol w="672152"/>
              </a:tblGrid>
              <a:tr h="55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x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-3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25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546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f(x)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4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-4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9705" y="-447697"/>
            <a:ext cx="9263920" cy="427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1" i="0" u="none" strike="noStrike" cap="none" normalizeH="0" baseline="0" dirty="0" smtClean="0">
              <a:ln>
                <a:noFill/>
              </a:ln>
              <a:solidFill>
                <a:srgbClr val="FF6600"/>
              </a:solidFill>
              <a:effectLst/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2800" b="1" dirty="0">
              <a:solidFill>
                <a:srgbClr val="FF6600"/>
              </a:solidFill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Arial" panose="020B0604020202020204" pitchFamily="34" charset="0"/>
                <a:cs typeface="Calibri" panose="020F0502020204030204" pitchFamily="34" charset="0"/>
              </a:rPr>
              <a:t>QUESTIONS FLASH                   thème fonctions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Calibri" panose="020F0502020204030204" pitchFamily="34" charset="0"/>
              </a:rPr>
              <a:t>Question 1</a:t>
            </a:r>
            <a:endParaRPr kumimoji="0" lang="fr-FR" altLang="fr-F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Voici un tableau de valeurs correspondant à une fonction f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4636" y="4751882"/>
            <a:ext cx="77049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Quelle est l’image de 3 par la fonction f ?</a:t>
            </a:r>
            <a:endParaRPr lang="fr-FR" altLang="fr-FR" sz="28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fr-FR" alt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Quels sont les nombres qui ont la même image par la fonction f ?</a:t>
            </a:r>
            <a:endParaRPr lang="fr-FR" altLang="fr-FR" sz="2800" dirty="0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/>
          <a:p>
            <a:pPr lvl="0" algn="ctr"/>
            <a:r>
              <a:rPr lang="fr-FR"/>
              <a:t>Des exemples d'activités riches</a:t>
            </a:r>
          </a:p>
        </p:txBody>
      </p:sp>
    </p:spTree>
    <p:extLst>
      <p:ext uri="{BB962C8B-B14F-4D97-AF65-F5344CB8AC3E}">
        <p14:creationId xmlns:p14="http://schemas.microsoft.com/office/powerpoint/2010/main" val="136378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/>
          <a:p>
            <a:pPr lvl="0" algn="ctr"/>
            <a:r>
              <a:rPr lang="fr-FR"/>
              <a:t>Thème 1 :</a:t>
            </a:r>
          </a:p>
          <a:p>
            <a:pPr lvl="0" algn="ctr"/>
            <a:r>
              <a:rPr lang="fr-FR"/>
              <a:t>Géométrie plane , les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35301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/>
              <a:t>Paver le plan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1007999" y="1562760"/>
            <a:ext cx="8325000" cy="5180040"/>
          </a:xfrm>
        </p:spPr>
        <p:txBody>
          <a:bodyPr/>
          <a:lstStyle/>
          <a:p>
            <a:pPr lvl="0">
              <a:spcBef>
                <a:spcPts val="638"/>
              </a:spcBef>
              <a:spcAft>
                <a:spcPts val="1417"/>
              </a:spcAft>
              <a:buNone/>
            </a:pPr>
            <a:r>
              <a:rPr lang="fr-FR" dirty="0"/>
              <a:t>A partir du motif élémentaire, déterminer les transformations qui ont permis de construire ce pavage.  </a:t>
            </a:r>
          </a:p>
          <a:p>
            <a:pPr lvl="0">
              <a:spcBef>
                <a:spcPts val="638"/>
              </a:spcBef>
              <a:spcAft>
                <a:spcPts val="1417"/>
              </a:spcAft>
              <a:buNone/>
            </a:pPr>
            <a:endParaRPr lang="fr-FR" dirty="0"/>
          </a:p>
          <a:p>
            <a:pPr lvl="0">
              <a:spcBef>
                <a:spcPts val="638"/>
              </a:spcBef>
              <a:spcAft>
                <a:spcPts val="1417"/>
              </a:spcAft>
              <a:buNone/>
            </a:pP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360" y="2968052"/>
            <a:ext cx="4476318" cy="377474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/>
          <a:srcRect r="30581" b="15378"/>
          <a:stretch/>
        </p:blipFill>
        <p:spPr>
          <a:xfrm>
            <a:off x="1334125" y="3881589"/>
            <a:ext cx="2563947" cy="191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78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b="79887"/>
          <a:stretch/>
        </p:blipFill>
        <p:spPr>
          <a:xfrm>
            <a:off x="1139253" y="188841"/>
            <a:ext cx="7719934" cy="146007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l="6407" t="28166" r="9904" b="41066"/>
          <a:stretch/>
        </p:blipFill>
        <p:spPr>
          <a:xfrm>
            <a:off x="1768839" y="1783829"/>
            <a:ext cx="6460761" cy="223353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t="66988" r="3689"/>
          <a:stretch/>
        </p:blipFill>
        <p:spPr>
          <a:xfrm>
            <a:off x="214852" y="4317167"/>
            <a:ext cx="9527995" cy="307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0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/>
          <a:p>
            <a:pPr lvl="0" algn="ctr"/>
            <a:r>
              <a:rPr lang="fr-FR"/>
              <a:t>Thème 4 :</a:t>
            </a:r>
          </a:p>
          <a:p>
            <a:pPr lvl="0" algn="ctr"/>
            <a:r>
              <a:rPr lang="fr-FR"/>
              <a:t>Algèbre : Calcul littéral</a:t>
            </a:r>
          </a:p>
        </p:txBody>
      </p:sp>
    </p:spTree>
    <p:extLst>
      <p:ext uri="{BB962C8B-B14F-4D97-AF65-F5344CB8AC3E}">
        <p14:creationId xmlns:p14="http://schemas.microsoft.com/office/powerpoint/2010/main" val="203432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97" y="1289155"/>
            <a:ext cx="9612569" cy="460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9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195" y="164892"/>
            <a:ext cx="9227415" cy="716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8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76000" y="314793"/>
            <a:ext cx="9092656" cy="692545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lIns="0" tIns="0" rIns="0" bIns="0" anchor="ctr"/>
          <a:lstStyle/>
          <a:p>
            <a:pPr marL="0" marR="0" lvl="0" indent="0" algn="ctr" rtl="0" hangingPunct="0">
              <a:buNone/>
              <a:tabLst/>
            </a:pPr>
            <a:endParaRPr lang="fr-FR" sz="32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  <a:p>
            <a:pPr marL="0" marR="0" lvl="0" indent="0" algn="ctr" rtl="0" hangingPunct="0">
              <a:buNone/>
              <a:tabLst/>
            </a:pPr>
            <a:endParaRPr lang="fr-FR" sz="32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 Unicode MS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/>
          <a:p>
            <a:pPr lvl="0" algn="ctr"/>
            <a:r>
              <a:rPr lang="fr-FR"/>
              <a:t>Thème 3 :</a:t>
            </a:r>
          </a:p>
          <a:p>
            <a:pPr lvl="0" algn="ctr"/>
            <a:r>
              <a:rPr lang="fr-FR"/>
              <a:t>Fonctions</a:t>
            </a:r>
          </a:p>
          <a:p>
            <a:pPr lvl="0" algn="ctr"/>
            <a:endParaRPr lang="fr-FR"/>
          </a:p>
          <a:p>
            <a:pPr lvl="0"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81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Image 6" descr="77132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" t="6250" r="47575" b="6139"/>
          <a:stretch/>
        </p:blipFill>
        <p:spPr bwMode="auto">
          <a:xfrm>
            <a:off x="378190" y="2732398"/>
            <a:ext cx="4223790" cy="475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Imag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7943850"/>
            <a:ext cx="419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Imag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8248650"/>
            <a:ext cx="419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82409" y="743762"/>
            <a:ext cx="8456659" cy="1631216"/>
          </a:xfrm>
          <a:prstGeom prst="rect">
            <a:avLst/>
          </a:prstGeom>
          <a:solidFill>
            <a:srgbClr val="EFC3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solidFill>
                  <a:srgbClr val="CC66FF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ELEMENT SIGNIFIANT</a:t>
            </a:r>
            <a:endParaRPr lang="fr-FR" altLang="fr-FR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latin typeface="Cambria" panose="02040503050406030204" pitchFamily="18" charset="0"/>
                <a:ea typeface="MS Mincho" panose="02020609040205080304" pitchFamily="49" charset="-128"/>
                <a:cs typeface="DINPro-Regular"/>
              </a:rPr>
              <a:t>Mener une démarche scientifique, résoudre un problème</a:t>
            </a:r>
            <a:endParaRPr lang="fr-FR" altLang="fr-FR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1" i="0" u="none" strike="noStrike" cap="none" normalizeH="0" baseline="0" dirty="0" smtClean="0">
              <a:ln>
                <a:noFill/>
              </a:ln>
              <a:solidFill>
                <a:srgbClr val="CC66FF"/>
              </a:solidFill>
              <a:effectLst/>
              <a:latin typeface="Optim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rgbClr val="CC66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DESCRIPTEUR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Pratiquer le calcul num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rique (exact ou approch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) et le calcul litt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ral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Communiquer sur ses d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marches, ses r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sultats et ses choix, en argumentant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035175" y="8248650"/>
            <a:ext cx="10080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cris en fonction de x la longueur et la largeur de la boite. </a:t>
            </a:r>
            <a:endParaRPr kumimoji="0" lang="fr-FR" altLang="fr-F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35175" y="8553450"/>
            <a:ext cx="10080625" cy="0"/>
          </a:xfrm>
          <a:prstGeom prst="rect">
            <a:avLst/>
          </a:prstGeom>
          <a:solidFill>
            <a:srgbClr val="B7EF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Utilise un tableau de valeurs en prenant des valeurs num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riques pour x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Positionnement des 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è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ves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Indicateurs possibles pour l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’é</a:t>
            </a: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valuation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1) 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è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ve trouve 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expression correcte du volume de la boite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2) 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è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ve trace un tableau de valeurs ou la repr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sentation graphique de la fonction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3) 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è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ve utilise correctement les donn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es num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riques pour r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pondre au probl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è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me pos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 smtClean="0">
                <a:ln>
                  <a:noFill/>
                </a:ln>
                <a:solidFill>
                  <a:srgbClr val="0080FF"/>
                </a:solidFill>
                <a:effectLst/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Niveaux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5594" y="241819"/>
            <a:ext cx="849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srgbClr val="CC66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La </a:t>
            </a:r>
            <a:r>
              <a:rPr lang="fr-FR" altLang="fr-FR" sz="2800" b="1" dirty="0" smtClean="0">
                <a:solidFill>
                  <a:srgbClr val="CC66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boite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08725" y="2876921"/>
            <a:ext cx="392742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Descriptif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b="1" dirty="0" smtClean="0">
              <a:solidFill>
                <a:srgbClr val="0080FF"/>
              </a:solidFill>
              <a:latin typeface="Optim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Type </a:t>
            </a:r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de tâche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Tâche </a:t>
            </a:r>
            <a:r>
              <a:rPr lang="fr-FR" altLang="fr-FR" dirty="0" smtClean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avec prise </a:t>
            </a:r>
            <a:r>
              <a:rPr lang="fr-FR" altLang="fr-FR" dirty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fr-FR" altLang="fr-FR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lang="fr-FR" altLang="fr-FR" dirty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initiative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b="1" dirty="0" smtClean="0">
              <a:solidFill>
                <a:srgbClr val="0080FF"/>
              </a:solidFill>
              <a:latin typeface="Optim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Comp</a:t>
            </a:r>
            <a:r>
              <a:rPr lang="fr-FR" altLang="fr-FR" b="1" dirty="0" smtClean="0">
                <a:solidFill>
                  <a:srgbClr val="0080FF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lang="fr-FR" altLang="fr-FR" b="1" dirty="0" smtClean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tences </a:t>
            </a:r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principalement mod</a:t>
            </a:r>
            <a:r>
              <a:rPr lang="fr-FR" altLang="fr-FR" b="1" dirty="0">
                <a:solidFill>
                  <a:srgbClr val="0080FF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lis</a:t>
            </a:r>
            <a:r>
              <a:rPr lang="fr-FR" altLang="fr-FR" b="1" dirty="0">
                <a:solidFill>
                  <a:srgbClr val="0080FF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es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Mod</a:t>
            </a:r>
            <a:r>
              <a:rPr lang="fr-FR" altLang="fr-FR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lang="fr-FR" altLang="fr-FR" dirty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liser, chercher, </a:t>
            </a:r>
            <a:r>
              <a:rPr lang="fr-FR" altLang="fr-FR" dirty="0" smtClean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repr</a:t>
            </a:r>
            <a:r>
              <a:rPr lang="fr-FR" altLang="fr-FR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é</a:t>
            </a:r>
            <a:r>
              <a:rPr lang="fr-FR" altLang="fr-FR" dirty="0" smtClean="0"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senter, communiquer</a:t>
            </a:r>
            <a:endParaRPr lang="fr-FR" altLang="fr-FR" sz="11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b="1" dirty="0" smtClean="0">
              <a:solidFill>
                <a:srgbClr val="0080FF"/>
              </a:solidFill>
              <a:latin typeface="Optim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 smtClean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Coups </a:t>
            </a:r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de pouce possibles </a:t>
            </a:r>
            <a:endParaRPr lang="fr-FR" altLang="fr-FR" b="1" dirty="0" smtClean="0">
              <a:solidFill>
                <a:srgbClr val="0080FF"/>
              </a:solidFill>
              <a:latin typeface="Optima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/>
              <a:t>Écris en fonction de x la longueur et la largeur de la boite</a:t>
            </a:r>
            <a:r>
              <a:rPr lang="fr-FR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/>
              <a:t>Utilise un tableau de valeurs en prenant des valeurs numériques pour </a:t>
            </a:r>
            <a:r>
              <a:rPr lang="fr-FR" dirty="0" smtClean="0"/>
              <a:t>x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82409" y="2379534"/>
            <a:ext cx="152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b="1" dirty="0">
                <a:solidFill>
                  <a:srgbClr val="0080FF"/>
                </a:solidFill>
                <a:latin typeface="Optima"/>
                <a:ea typeface="MS Mincho" panose="02020609040205080304" pitchFamily="49" charset="-128"/>
                <a:cs typeface="Times New Roman" panose="02020603050405020304" pitchFamily="18" charset="0"/>
              </a:rPr>
              <a:t>ENONCE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483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6456600"/>
          </a:xfrm>
        </p:spPr>
        <p:txBody>
          <a:bodyPr anchor="ctr"/>
          <a:lstStyle/>
          <a:p>
            <a:pPr lvl="0" algn="l"/>
            <a:r>
              <a:rPr lang="fr-FR" dirty="0"/>
              <a:t>4 exercices (1 par thème) vous sont proposés.</a:t>
            </a:r>
          </a:p>
          <a:p>
            <a:pPr lvl="0" algn="just"/>
            <a:r>
              <a:rPr lang="fr-FR" dirty="0"/>
              <a:t>Ils sont à la charnière de l’évolution des programmes du cycle 4 et </a:t>
            </a:r>
            <a:r>
              <a:rPr lang="fr-FR" dirty="0" smtClean="0"/>
              <a:t>de la classe de </a:t>
            </a:r>
            <a:r>
              <a:rPr lang="fr-FR" dirty="0"/>
              <a:t>2</a:t>
            </a:r>
            <a:r>
              <a:rPr lang="fr-FR" baseline="36000" dirty="0"/>
              <a:t>nde</a:t>
            </a:r>
            <a:r>
              <a:rPr lang="fr-FR" dirty="0"/>
              <a:t>.</a:t>
            </a:r>
          </a:p>
          <a:p>
            <a:pPr lvl="0" algn="l"/>
            <a:endParaRPr lang="fr-FR" dirty="0"/>
          </a:p>
          <a:p>
            <a:pPr lvl="0" algn="l"/>
            <a:r>
              <a:rPr lang="fr-FR" sz="3600" b="1" dirty="0"/>
              <a:t>Choisir 2 exercices parmi les 4 proposés</a:t>
            </a:r>
          </a:p>
          <a:p>
            <a:pPr lvl="0" algn="l"/>
            <a:r>
              <a:rPr lang="fr-FR" sz="3600" b="1" dirty="0"/>
              <a:t>(1 en géométrie, 1 en algèbre-analyse)</a:t>
            </a:r>
          </a:p>
          <a:p>
            <a:pPr lvl="0" algn="l"/>
            <a:endParaRPr lang="fr-FR" dirty="0"/>
          </a:p>
          <a:p>
            <a:pPr lvl="0" algn="l"/>
            <a:r>
              <a:rPr lang="fr-FR" dirty="0"/>
              <a:t>Adapter l’énoncé au nouveau programme de seconde pour </a:t>
            </a:r>
            <a:r>
              <a:rPr lang="fr-FR" dirty="0" smtClean="0"/>
              <a:t>l’un.</a:t>
            </a:r>
            <a:endParaRPr lang="fr-FR" dirty="0"/>
          </a:p>
          <a:p>
            <a:pPr lvl="0" algn="l"/>
            <a:r>
              <a:rPr lang="fr-FR" dirty="0"/>
              <a:t>Construire une question flash de 2</a:t>
            </a:r>
            <a:r>
              <a:rPr lang="fr-FR" baseline="36000" dirty="0"/>
              <a:t>nde</a:t>
            </a:r>
            <a:r>
              <a:rPr lang="fr-FR" dirty="0"/>
              <a:t> </a:t>
            </a:r>
            <a:r>
              <a:rPr lang="fr-FR" dirty="0" smtClean="0"/>
              <a:t>en s’inspirant de l’exercice.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1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Présentation de 4 thèmes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234176" y="1769040"/>
            <a:ext cx="4426560" cy="1423865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fr-FR" sz="3600" b="1" dirty="0" smtClean="0"/>
              <a:t>Géométrie </a:t>
            </a:r>
            <a:r>
              <a:rPr lang="fr-FR" sz="3600" b="1" dirty="0"/>
              <a:t>plane :</a:t>
            </a:r>
          </a:p>
          <a:p>
            <a:pPr lvl="0"/>
            <a:r>
              <a:rPr lang="fr-FR" sz="3600" b="1" dirty="0"/>
              <a:t>Les transformations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3537678" y="3621249"/>
            <a:ext cx="5813108" cy="1346866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fr-FR" sz="3600" b="1" dirty="0" smtClean="0"/>
              <a:t>Géométrie </a:t>
            </a:r>
            <a:r>
              <a:rPr lang="fr-FR" sz="3600" b="1" dirty="0"/>
              <a:t>dans l'espace :</a:t>
            </a:r>
          </a:p>
          <a:p>
            <a:pPr lvl="0"/>
            <a:r>
              <a:rPr lang="fr-FR" sz="3600" b="1" dirty="0"/>
              <a:t>Représentation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4294967295"/>
          </p:nvPr>
        </p:nvSpPr>
        <p:spPr>
          <a:xfrm>
            <a:off x="4476752" y="6358083"/>
            <a:ext cx="3934960" cy="667801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fr-FR" sz="3600" b="1" dirty="0" smtClean="0"/>
              <a:t>  Calcul </a:t>
            </a:r>
            <a:r>
              <a:rPr lang="fr-FR" sz="3600" b="1" dirty="0"/>
              <a:t>littéral</a:t>
            </a:r>
          </a:p>
          <a:p>
            <a:pPr lvl="0"/>
            <a:endParaRPr lang="fr-FR" dirty="0"/>
          </a:p>
        </p:txBody>
      </p:sp>
      <p:sp>
        <p:nvSpPr>
          <p:cNvPr id="6" name="Espace réservé du texte 5"/>
          <p:cNvSpPr txBox="1">
            <a:spLocks noGrp="1"/>
          </p:cNvSpPr>
          <p:nvPr>
            <p:ph type="body" idx="4294967295"/>
          </p:nvPr>
        </p:nvSpPr>
        <p:spPr>
          <a:xfrm>
            <a:off x="1153840" y="5396459"/>
            <a:ext cx="2587231" cy="809468"/>
          </a:xfrm>
          <a:ln>
            <a:solidFill>
              <a:schemeClr val="accent1"/>
            </a:solidFill>
          </a:ln>
        </p:spPr>
        <p:txBody>
          <a:bodyPr/>
          <a:lstStyle/>
          <a:p>
            <a:pPr lvl="0" algn="ctr"/>
            <a:r>
              <a:rPr lang="fr-FR" sz="3600" b="1" dirty="0" smtClean="0"/>
              <a:t>Fonctions</a:t>
            </a:r>
            <a:endParaRPr lang="fr-FR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99016" y="2473377"/>
            <a:ext cx="68355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EXEMPLES DE QUESTIONS FLASH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6322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Les transform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2396150" y="302760"/>
            <a:ext cx="4862480" cy="671601"/>
          </a:xfrm>
        </p:spPr>
        <p:txBody>
          <a:bodyPr/>
          <a:lstStyle/>
          <a:p>
            <a:pPr lvl="0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Les transformations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body" idx="4294967295"/>
          </p:nvPr>
        </p:nvSpPr>
        <p:spPr>
          <a:xfrm>
            <a:off x="455904" y="2378596"/>
            <a:ext cx="9071640" cy="4988880"/>
          </a:xfrm>
        </p:spPr>
        <p:txBody>
          <a:bodyPr/>
          <a:lstStyle/>
          <a:p>
            <a:pPr lvl="0">
              <a:spcBef>
                <a:spcPts val="638"/>
              </a:spcBef>
              <a:spcAft>
                <a:spcPts val="1417"/>
              </a:spcAft>
              <a:buNone/>
            </a:pPr>
            <a:r>
              <a:rPr lang="fr-FR" dirty="0" smtClean="0"/>
              <a:t>Le rectangle vert est-il l’image du rectangle orange par une homothétie de centre H?</a:t>
            </a:r>
          </a:p>
          <a:p>
            <a:pPr>
              <a:spcBef>
                <a:spcPts val="638"/>
              </a:spcBef>
              <a:spcAft>
                <a:spcPts val="1417"/>
              </a:spcAft>
              <a:buFont typeface="Arial" pitchFamily="32"/>
              <a:buChar char="•"/>
            </a:pPr>
            <a:endParaRPr lang="fr-FR" dirty="0" smtClean="0"/>
          </a:p>
          <a:p>
            <a:pPr lvl="0">
              <a:spcBef>
                <a:spcPts val="638"/>
              </a:spcBef>
              <a:spcAft>
                <a:spcPts val="1417"/>
              </a:spcAft>
              <a:buFont typeface="Arial" pitchFamily="32"/>
              <a:buChar char="•"/>
            </a:pPr>
            <a:endParaRPr lang="fr-FR" dirty="0"/>
          </a:p>
          <a:p>
            <a:pPr lvl="0">
              <a:spcBef>
                <a:spcPts val="638"/>
              </a:spcBef>
              <a:spcAft>
                <a:spcPts val="1417"/>
              </a:spcAft>
              <a:buFont typeface="Arial" pitchFamily="32"/>
              <a:buChar char="•"/>
            </a:pPr>
            <a:endParaRPr lang="fr-FR" dirty="0"/>
          </a:p>
          <a:p>
            <a:pPr lvl="0">
              <a:spcBef>
                <a:spcPts val="638"/>
              </a:spcBef>
              <a:spcAft>
                <a:spcPts val="1417"/>
              </a:spcAft>
              <a:buNone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304143" y="1087660"/>
            <a:ext cx="7375161" cy="110799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0070C0"/>
                </a:solidFill>
              </a:rPr>
              <a:t>Translations, rotations, homothéties</a:t>
            </a:r>
            <a:r>
              <a:rPr lang="fr-FR" sz="2200" dirty="0" smtClean="0">
                <a:solidFill>
                  <a:srgbClr val="0070C0"/>
                </a:solidFill>
              </a:rPr>
              <a:t> sont introduites pour décrire ou pour construire certains objets, notamment les frises, pavages et rosaces</a:t>
            </a:r>
            <a:endParaRPr lang="fr-FR" sz="2200" dirty="0">
              <a:solidFill>
                <a:srgbClr val="0070C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r="3404" b="4695"/>
          <a:stretch/>
        </p:blipFill>
        <p:spPr>
          <a:xfrm>
            <a:off x="1762627" y="3447738"/>
            <a:ext cx="5884534" cy="38148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161" y="1017281"/>
            <a:ext cx="5101973" cy="56846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349" y="2443397"/>
            <a:ext cx="9174441" cy="2346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r="3951" b="78529"/>
          <a:stretch/>
        </p:blipFill>
        <p:spPr>
          <a:xfrm>
            <a:off x="193346" y="225481"/>
            <a:ext cx="9526246" cy="19780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t="36125" r="3951" b="4713"/>
          <a:stretch/>
        </p:blipFill>
        <p:spPr>
          <a:xfrm>
            <a:off x="1095739" y="2413416"/>
            <a:ext cx="7721460" cy="44179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504358" y="4968000"/>
            <a:ext cx="9149307" cy="2000548"/>
          </a:xfrm>
        </p:spPr>
        <p:txBody>
          <a:bodyPr wrap="square">
            <a:spAutoFit/>
          </a:bodyPr>
          <a:lstStyle/>
          <a:p>
            <a:pPr lvl="0">
              <a:spcAft>
                <a:spcPts val="283"/>
              </a:spcAft>
            </a:pPr>
            <a:r>
              <a:rPr lang="fr-FR" sz="2400" b="1" dirty="0" smtClean="0">
                <a:solidFill>
                  <a:schemeClr val="tx1"/>
                </a:solidFill>
              </a:rPr>
              <a:t>Le </a:t>
            </a:r>
            <a:r>
              <a:rPr lang="fr-FR" sz="2400" b="1" dirty="0">
                <a:solidFill>
                  <a:schemeClr val="tx1"/>
                </a:solidFill>
              </a:rPr>
              <a:t>tropique du Cancer est à 23°26’ Nord passe-t-il en France  ?     </a:t>
            </a:r>
          </a:p>
          <a:p>
            <a:pPr lvl="0">
              <a:spcAft>
                <a:spcPts val="283"/>
              </a:spcAft>
            </a:pPr>
            <a:r>
              <a:rPr lang="fr-FR" sz="2400" b="1" dirty="0">
                <a:solidFill>
                  <a:schemeClr val="tx1"/>
                </a:solidFill>
              </a:rPr>
              <a:t>Le parallèle à 45° nord passe-t-il en France  ?</a:t>
            </a:r>
          </a:p>
          <a:p>
            <a:pPr lvl="0">
              <a:spcAft>
                <a:spcPts val="283"/>
              </a:spcAft>
            </a:pPr>
            <a:r>
              <a:rPr lang="fr-FR" sz="2400" b="1" dirty="0">
                <a:solidFill>
                  <a:schemeClr val="tx1"/>
                </a:solidFill>
              </a:rPr>
              <a:t>Citer un pays dans lequel passe le méridien de 90° Est.</a:t>
            </a:r>
          </a:p>
          <a:p>
            <a:pPr lvl="0">
              <a:spcAft>
                <a:spcPts val="283"/>
              </a:spcAft>
            </a:pPr>
            <a:r>
              <a:rPr lang="fr-FR" sz="2400" b="1" dirty="0">
                <a:solidFill>
                  <a:schemeClr val="tx1"/>
                </a:solidFill>
              </a:rPr>
              <a:t>Où se situe le point de coordonnées </a:t>
            </a:r>
            <a:r>
              <a:rPr lang="fr-FR" sz="2400" b="1" dirty="0" smtClean="0">
                <a:solidFill>
                  <a:schemeClr val="tx1"/>
                </a:solidFill>
              </a:rPr>
              <a:t>(0°; 0°)</a:t>
            </a:r>
            <a:r>
              <a:rPr lang="fr-FR" sz="2400" b="1" dirty="0">
                <a:solidFill>
                  <a:schemeClr val="tx1"/>
                </a:solidFill>
              </a:rPr>
              <a:t>  ?</a:t>
            </a:r>
          </a:p>
          <a:p>
            <a:pPr lvl="0">
              <a:spcAft>
                <a:spcPts val="283"/>
              </a:spcAft>
            </a:pPr>
            <a:r>
              <a:rPr lang="fr-FR" sz="2400" b="1" dirty="0">
                <a:solidFill>
                  <a:schemeClr val="tx1"/>
                </a:solidFill>
              </a:rPr>
              <a:t>Quelles sont les coordonnées du pôle Nord  ?</a:t>
            </a:r>
          </a:p>
        </p:txBody>
      </p:sp>
      <p:pic>
        <p:nvPicPr>
          <p:cNvPr id="6" name="Image 5" descr="https://upload.wikimedia.org/wikipedia/commons/1/1e/Geodesi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190" y="104931"/>
            <a:ext cx="5276981" cy="4728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951" y="509560"/>
            <a:ext cx="7800975" cy="31527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305" y="4032353"/>
            <a:ext cx="9748866" cy="30430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444</Words>
  <Application>Microsoft Office PowerPoint</Application>
  <PresentationFormat>Personnalisé</PresentationFormat>
  <Paragraphs>119</Paragraphs>
  <Slides>23</Slides>
  <Notes>20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23</vt:i4>
      </vt:variant>
    </vt:vector>
  </HeadingPairs>
  <TitlesOfParts>
    <vt:vector size="36" baseType="lpstr">
      <vt:lpstr>Arial Unicode MS</vt:lpstr>
      <vt:lpstr>Microsoft YaHei</vt:lpstr>
      <vt:lpstr>MS Mincho</vt:lpstr>
      <vt:lpstr>Arial</vt:lpstr>
      <vt:lpstr>Calibri</vt:lpstr>
      <vt:lpstr>Cambria</vt:lpstr>
      <vt:lpstr>DINPro-Regular</vt:lpstr>
      <vt:lpstr>Optima</vt:lpstr>
      <vt:lpstr>StarSymbol</vt:lpstr>
      <vt:lpstr>Tahoma</vt:lpstr>
      <vt:lpstr>Times New Roman</vt:lpstr>
      <vt:lpstr>Standard</vt:lpstr>
      <vt:lpstr>Standard 1</vt:lpstr>
      <vt:lpstr>http://eduscol.education.fr/cid99696/ressources-maths-cycle.html#lien2</vt:lpstr>
      <vt:lpstr>Présentation PowerPoint</vt:lpstr>
      <vt:lpstr>Présentation de 4 thèmes</vt:lpstr>
      <vt:lpstr>Présentation PowerPoint</vt:lpstr>
      <vt:lpstr>Les transformations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Paver le 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http://eduscol.education.fr/cid99696/ressources-maths-cycle.html#lien2</dc:title>
  <dc:creator>Martine DECEMBRE</dc:creator>
  <cp:lastModifiedBy>Martine DECEMBRE</cp:lastModifiedBy>
  <cp:revision>30</cp:revision>
  <dcterms:created xsi:type="dcterms:W3CDTF">2017-03-03T10:32:14Z</dcterms:created>
  <dcterms:modified xsi:type="dcterms:W3CDTF">2017-03-22T17:47:07Z</dcterms:modified>
</cp:coreProperties>
</file>