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47"/>
  </p:notesMasterIdLst>
  <p:handoutMasterIdLst>
    <p:handoutMasterId r:id="rId48"/>
  </p:handoutMasterIdLst>
  <p:sldIdLst>
    <p:sldId id="299" r:id="rId2"/>
    <p:sldId id="301" r:id="rId3"/>
    <p:sldId id="294" r:id="rId4"/>
    <p:sldId id="313" r:id="rId5"/>
    <p:sldId id="302" r:id="rId6"/>
    <p:sldId id="303" r:id="rId7"/>
    <p:sldId id="304" r:id="rId8"/>
    <p:sldId id="305" r:id="rId9"/>
    <p:sldId id="316" r:id="rId10"/>
    <p:sldId id="307" r:id="rId11"/>
    <p:sldId id="306" r:id="rId12"/>
    <p:sldId id="308" r:id="rId13"/>
    <p:sldId id="309" r:id="rId14"/>
    <p:sldId id="310" r:id="rId15"/>
    <p:sldId id="311" r:id="rId16"/>
    <p:sldId id="317" r:id="rId17"/>
    <p:sldId id="321" r:id="rId18"/>
    <p:sldId id="312" r:id="rId19"/>
    <p:sldId id="314" r:id="rId20"/>
    <p:sldId id="315" r:id="rId21"/>
    <p:sldId id="323" r:id="rId22"/>
    <p:sldId id="319" r:id="rId23"/>
    <p:sldId id="322" r:id="rId24"/>
    <p:sldId id="318" r:id="rId25"/>
    <p:sldId id="324" r:id="rId26"/>
    <p:sldId id="344" r:id="rId27"/>
    <p:sldId id="325" r:id="rId28"/>
    <p:sldId id="326" r:id="rId29"/>
    <p:sldId id="327" r:id="rId30"/>
    <p:sldId id="328" r:id="rId31"/>
    <p:sldId id="330" r:id="rId32"/>
    <p:sldId id="331" r:id="rId33"/>
    <p:sldId id="333" r:id="rId34"/>
    <p:sldId id="332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41" r:id="rId43"/>
    <p:sldId id="342" r:id="rId44"/>
    <p:sldId id="343" r:id="rId45"/>
    <p:sldId id="278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F3"/>
    <a:srgbClr val="B0D0E2"/>
    <a:srgbClr val="4F79B3"/>
    <a:srgbClr val="57BA8F"/>
    <a:srgbClr val="57B990"/>
    <a:srgbClr val="5AB88F"/>
    <a:srgbClr val="519A8F"/>
    <a:srgbClr val="E96667"/>
    <a:srgbClr val="005E8B"/>
    <a:srgbClr val="D7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28" autoAdjust="0"/>
  </p:normalViewPr>
  <p:slideViewPr>
    <p:cSldViewPr snapToGrid="0" snapToObjects="1">
      <p:cViewPr>
        <p:scale>
          <a:sx n="75" d="100"/>
          <a:sy n="75" d="100"/>
        </p:scale>
        <p:origin x="-167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tthieu-tranvan.fr/humeur/group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83424-B284-4CE0-8294-F05D696CE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676D83-B597-4C58-AE23-89AD24AA60A8}">
      <dgm:prSet phldrT="[Texte]" custT="1"/>
      <dgm:spPr/>
      <dgm:t>
        <a:bodyPr/>
        <a:lstStyle/>
        <a:p>
          <a:r>
            <a:rPr lang="fr-FR" sz="4000" dirty="0" smtClean="0"/>
            <a:t>IDENTIFICATION</a:t>
          </a:r>
          <a:endParaRPr lang="fr-FR" sz="4000" dirty="0"/>
        </a:p>
      </dgm:t>
    </dgm:pt>
    <dgm:pt modelId="{67533AD2-5BDF-493D-B845-5B15CC7E7199}" type="parTrans" cxnId="{6F4BC970-A90D-45F9-BC36-DD234FF0030C}">
      <dgm:prSet/>
      <dgm:spPr/>
      <dgm:t>
        <a:bodyPr/>
        <a:lstStyle/>
        <a:p>
          <a:endParaRPr lang="fr-FR"/>
        </a:p>
      </dgm:t>
    </dgm:pt>
    <dgm:pt modelId="{5DD4C8AC-7387-4D71-8688-3E42E60BC4A8}" type="sibTrans" cxnId="{6F4BC970-A90D-45F9-BC36-DD234FF0030C}">
      <dgm:prSet/>
      <dgm:spPr/>
      <dgm:t>
        <a:bodyPr/>
        <a:lstStyle/>
        <a:p>
          <a:endParaRPr lang="fr-FR"/>
        </a:p>
      </dgm:t>
    </dgm:pt>
    <dgm:pt modelId="{594AFD5C-5897-4FDD-94D0-952580886C6B}">
      <dgm:prSet custT="1"/>
      <dgm:spPr/>
      <dgm:t>
        <a:bodyPr/>
        <a:lstStyle/>
        <a:p>
          <a:r>
            <a:rPr lang="fr-FR" sz="4000" dirty="0" smtClean="0"/>
            <a:t>AUTHENTIFICATION</a:t>
          </a:r>
          <a:endParaRPr lang="fr-FR" sz="4000" dirty="0"/>
        </a:p>
      </dgm:t>
    </dgm:pt>
    <dgm:pt modelId="{4FAF0503-958D-4641-B935-C8113AF2C454}" type="parTrans" cxnId="{CBCBAD40-91D5-47CD-AB4F-F5834800D26F}">
      <dgm:prSet/>
      <dgm:spPr/>
      <dgm:t>
        <a:bodyPr/>
        <a:lstStyle/>
        <a:p>
          <a:endParaRPr lang="fr-FR"/>
        </a:p>
      </dgm:t>
    </dgm:pt>
    <dgm:pt modelId="{F19DC69E-AEF0-4EAE-AE67-88DDC631F52F}" type="sibTrans" cxnId="{CBCBAD40-91D5-47CD-AB4F-F5834800D26F}">
      <dgm:prSet/>
      <dgm:spPr/>
      <dgm:t>
        <a:bodyPr/>
        <a:lstStyle/>
        <a:p>
          <a:endParaRPr lang="fr-FR"/>
        </a:p>
      </dgm:t>
    </dgm:pt>
    <dgm:pt modelId="{8D963DEF-28B0-4D0A-9D69-F3768E2DEBEB}">
      <dgm:prSet phldrT="[Texte]" custT="1"/>
      <dgm:spPr/>
      <dgm:t>
        <a:bodyPr/>
        <a:lstStyle/>
        <a:p>
          <a:pPr>
            <a:buNone/>
          </a:pPr>
          <a:r>
            <a:rPr lang="fr-FR" sz="2400" dirty="0" smtClean="0"/>
            <a:t>Attribution d’un nom de compte ou d’un nom d’utilisateur</a:t>
          </a:r>
          <a:endParaRPr lang="fr-FR" sz="2400" dirty="0"/>
        </a:p>
      </dgm:t>
    </dgm:pt>
    <dgm:pt modelId="{47A2B999-52D5-4BE5-8C72-744B7994E65C}" type="parTrans" cxnId="{FF547071-BA51-4055-9E1C-D61043955418}">
      <dgm:prSet/>
      <dgm:spPr/>
      <dgm:t>
        <a:bodyPr/>
        <a:lstStyle/>
        <a:p>
          <a:endParaRPr lang="fr-FR"/>
        </a:p>
      </dgm:t>
    </dgm:pt>
    <dgm:pt modelId="{7DC52D7A-8C69-4202-802C-58CB9B709A14}" type="sibTrans" cxnId="{FF547071-BA51-4055-9E1C-D61043955418}">
      <dgm:prSet/>
      <dgm:spPr/>
      <dgm:t>
        <a:bodyPr/>
        <a:lstStyle/>
        <a:p>
          <a:endParaRPr lang="fr-FR"/>
        </a:p>
      </dgm:t>
    </dgm:pt>
    <dgm:pt modelId="{6E4EFF9F-3552-4604-8C1A-F04274E8E167}">
      <dgm:prSet custT="1"/>
      <dgm:spPr/>
      <dgm:t>
        <a:bodyPr/>
        <a:lstStyle/>
        <a:p>
          <a:pPr>
            <a:buNone/>
          </a:pPr>
          <a:r>
            <a:rPr lang="fr-FR" sz="2400" dirty="0"/>
            <a:t>Démarche qui permet à l'utilisateur d'apporter la preuve de son identité</a:t>
          </a:r>
        </a:p>
      </dgm:t>
    </dgm:pt>
    <dgm:pt modelId="{BCE4C2B0-5681-457C-B34D-6B89936382C2}" type="parTrans" cxnId="{E84CA4FB-2679-4A76-89BD-6ED98CAD2B47}">
      <dgm:prSet/>
      <dgm:spPr/>
      <dgm:t>
        <a:bodyPr/>
        <a:lstStyle/>
        <a:p>
          <a:endParaRPr lang="fr-FR"/>
        </a:p>
      </dgm:t>
    </dgm:pt>
    <dgm:pt modelId="{551EB95E-18F9-4293-940B-18857D549BEB}" type="sibTrans" cxnId="{E84CA4FB-2679-4A76-89BD-6ED98CAD2B47}">
      <dgm:prSet/>
      <dgm:spPr/>
      <dgm:t>
        <a:bodyPr/>
        <a:lstStyle/>
        <a:p>
          <a:endParaRPr lang="fr-FR"/>
        </a:p>
      </dgm:t>
    </dgm:pt>
    <dgm:pt modelId="{0691F88A-7BEE-4514-A779-39B7F8A79274}" type="pres">
      <dgm:prSet presAssocID="{77483424-B284-4CE0-8294-F05D696CE6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A575E1-E86D-43D9-8567-14082F36D36E}" type="pres">
      <dgm:prSet presAssocID="{14676D83-B597-4C58-AE23-89AD24AA60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9B18B-69A1-4709-A30C-0AFF11E92EF9}" type="pres">
      <dgm:prSet presAssocID="{14676D83-B597-4C58-AE23-89AD24AA60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2F4372-09D6-4EE6-9BCA-58FC75369FDB}" type="pres">
      <dgm:prSet presAssocID="{594AFD5C-5897-4FDD-94D0-952580886C6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25B643-084D-4AD8-8A53-3A90DC39C95D}" type="pres">
      <dgm:prSet presAssocID="{594AFD5C-5897-4FDD-94D0-952580886C6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918884-3357-CF4A-B526-951FF90ACF03}" type="presOf" srcId="{594AFD5C-5897-4FDD-94D0-952580886C6B}" destId="{712F4372-09D6-4EE6-9BCA-58FC75369FDB}" srcOrd="0" destOrd="0" presId="urn:microsoft.com/office/officeart/2005/8/layout/vList2"/>
    <dgm:cxn modelId="{01A3E565-E847-BC4D-BD7E-C7FE2ADE1593}" type="presOf" srcId="{14676D83-B597-4C58-AE23-89AD24AA60A8}" destId="{7FA575E1-E86D-43D9-8567-14082F36D36E}" srcOrd="0" destOrd="0" presId="urn:microsoft.com/office/officeart/2005/8/layout/vList2"/>
    <dgm:cxn modelId="{8FF6112E-C9F9-BD40-BEF5-6DA5D3164CF2}" type="presOf" srcId="{77483424-B284-4CE0-8294-F05D696CE65F}" destId="{0691F88A-7BEE-4514-A779-39B7F8A79274}" srcOrd="0" destOrd="0" presId="urn:microsoft.com/office/officeart/2005/8/layout/vList2"/>
    <dgm:cxn modelId="{CBCBAD40-91D5-47CD-AB4F-F5834800D26F}" srcId="{77483424-B284-4CE0-8294-F05D696CE65F}" destId="{594AFD5C-5897-4FDD-94D0-952580886C6B}" srcOrd="1" destOrd="0" parTransId="{4FAF0503-958D-4641-B935-C8113AF2C454}" sibTransId="{F19DC69E-AEF0-4EAE-AE67-88DDC631F52F}"/>
    <dgm:cxn modelId="{6F4BC970-A90D-45F9-BC36-DD234FF0030C}" srcId="{77483424-B284-4CE0-8294-F05D696CE65F}" destId="{14676D83-B597-4C58-AE23-89AD24AA60A8}" srcOrd="0" destOrd="0" parTransId="{67533AD2-5BDF-493D-B845-5B15CC7E7199}" sibTransId="{5DD4C8AC-7387-4D71-8688-3E42E60BC4A8}"/>
    <dgm:cxn modelId="{63A3A520-D9EE-FD40-AD50-42F4CDDCA9BC}" type="presOf" srcId="{8D963DEF-28B0-4D0A-9D69-F3768E2DEBEB}" destId="{C6C9B18B-69A1-4709-A30C-0AFF11E92EF9}" srcOrd="0" destOrd="0" presId="urn:microsoft.com/office/officeart/2005/8/layout/vList2"/>
    <dgm:cxn modelId="{2714A934-2EE7-744B-87BB-9591B9C89916}" type="presOf" srcId="{6E4EFF9F-3552-4604-8C1A-F04274E8E167}" destId="{2B25B643-084D-4AD8-8A53-3A90DC39C95D}" srcOrd="0" destOrd="0" presId="urn:microsoft.com/office/officeart/2005/8/layout/vList2"/>
    <dgm:cxn modelId="{FF547071-BA51-4055-9E1C-D61043955418}" srcId="{14676D83-B597-4C58-AE23-89AD24AA60A8}" destId="{8D963DEF-28B0-4D0A-9D69-F3768E2DEBEB}" srcOrd="0" destOrd="0" parTransId="{47A2B999-52D5-4BE5-8C72-744B7994E65C}" sibTransId="{7DC52D7A-8C69-4202-802C-58CB9B709A14}"/>
    <dgm:cxn modelId="{E84CA4FB-2679-4A76-89BD-6ED98CAD2B47}" srcId="{594AFD5C-5897-4FDD-94D0-952580886C6B}" destId="{6E4EFF9F-3552-4604-8C1A-F04274E8E167}" srcOrd="0" destOrd="0" parTransId="{BCE4C2B0-5681-457C-B34D-6B89936382C2}" sibTransId="{551EB95E-18F9-4293-940B-18857D549BEB}"/>
    <dgm:cxn modelId="{7BC499CE-D462-4A42-8B8A-248E87D0D994}" type="presParOf" srcId="{0691F88A-7BEE-4514-A779-39B7F8A79274}" destId="{7FA575E1-E86D-43D9-8567-14082F36D36E}" srcOrd="0" destOrd="0" presId="urn:microsoft.com/office/officeart/2005/8/layout/vList2"/>
    <dgm:cxn modelId="{AE5E2C64-930D-0244-A362-160F78647CEA}" type="presParOf" srcId="{0691F88A-7BEE-4514-A779-39B7F8A79274}" destId="{C6C9B18B-69A1-4709-A30C-0AFF11E92EF9}" srcOrd="1" destOrd="0" presId="urn:microsoft.com/office/officeart/2005/8/layout/vList2"/>
    <dgm:cxn modelId="{A2C728BB-E0E9-3547-AA84-6D2ED9DFE5BC}" type="presParOf" srcId="{0691F88A-7BEE-4514-A779-39B7F8A79274}" destId="{712F4372-09D6-4EE6-9BCA-58FC75369FDB}" srcOrd="2" destOrd="0" presId="urn:microsoft.com/office/officeart/2005/8/layout/vList2"/>
    <dgm:cxn modelId="{900E477C-A8F0-3F4E-B5C5-C2F5682B4F57}" type="presParOf" srcId="{0691F88A-7BEE-4514-A779-39B7F8A79274}" destId="{2B25B643-084D-4AD8-8A53-3A90DC39C9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4616E-A9B7-4476-844A-39A33F16C0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22FF67-C065-4D68-8164-E3D216731568}">
      <dgm:prSet phldrT="[Texte]"/>
      <dgm:spPr>
        <a:solidFill>
          <a:srgbClr val="B0D0E2"/>
        </a:solidFill>
      </dgm:spPr>
      <dgm:t>
        <a:bodyPr/>
        <a:lstStyle/>
        <a:p>
          <a:r>
            <a:rPr lang="fr-FR" dirty="0"/>
            <a:t>IDENTITÉ DECLARATIVE</a:t>
          </a:r>
        </a:p>
      </dgm:t>
    </dgm:pt>
    <dgm:pt modelId="{5A6DEE46-27D3-4B26-BBA7-5115AAB89618}" type="parTrans" cxnId="{2EFCDAD1-9C9B-43E8-9574-FA963BCC4E64}">
      <dgm:prSet/>
      <dgm:spPr/>
      <dgm:t>
        <a:bodyPr/>
        <a:lstStyle/>
        <a:p>
          <a:endParaRPr lang="fr-FR"/>
        </a:p>
      </dgm:t>
    </dgm:pt>
    <dgm:pt modelId="{63AFC52C-952D-4FFE-BEA0-4C3965A55E72}" type="sibTrans" cxnId="{2EFCDAD1-9C9B-43E8-9574-FA963BCC4E64}">
      <dgm:prSet/>
      <dgm:spPr/>
      <dgm:t>
        <a:bodyPr/>
        <a:lstStyle/>
        <a:p>
          <a:endParaRPr lang="fr-FR"/>
        </a:p>
      </dgm:t>
    </dgm:pt>
    <dgm:pt modelId="{E36B2176-6D2F-40C5-9460-5B66BAA701AE}">
      <dgm:prSet phldrT="[Texte]"/>
      <dgm:spPr>
        <a:solidFill>
          <a:srgbClr val="E5EDF3">
            <a:alpha val="90000"/>
          </a:srgbClr>
        </a:solidFill>
      </dgm:spPr>
      <dgm:t>
        <a:bodyPr/>
        <a:lstStyle/>
        <a:p>
          <a:pPr>
            <a:buNone/>
          </a:pPr>
          <a:r>
            <a:rPr lang="fr-FR" dirty="0"/>
            <a:t>Ce que je déclare en ligne. Notamment les formulaires que je renseigne.</a:t>
          </a:r>
        </a:p>
      </dgm:t>
    </dgm:pt>
    <dgm:pt modelId="{51303095-3751-4317-A439-82DDF8A08F43}" type="parTrans" cxnId="{2D0D22A7-DA96-41D2-B52E-09584F24DAF9}">
      <dgm:prSet/>
      <dgm:spPr/>
      <dgm:t>
        <a:bodyPr/>
        <a:lstStyle/>
        <a:p>
          <a:endParaRPr lang="fr-FR"/>
        </a:p>
      </dgm:t>
    </dgm:pt>
    <dgm:pt modelId="{1EA310AA-4217-4D67-A954-66F34E7483E6}" type="sibTrans" cxnId="{2D0D22A7-DA96-41D2-B52E-09584F24DAF9}">
      <dgm:prSet/>
      <dgm:spPr/>
      <dgm:t>
        <a:bodyPr/>
        <a:lstStyle/>
        <a:p>
          <a:endParaRPr lang="fr-FR"/>
        </a:p>
      </dgm:t>
    </dgm:pt>
    <dgm:pt modelId="{42C26D26-E491-46AC-B21C-0C2E6AA2A6D8}">
      <dgm:prSet phldrT="[Texte]"/>
      <dgm:spPr/>
      <dgm:t>
        <a:bodyPr/>
        <a:lstStyle/>
        <a:p>
          <a:r>
            <a:rPr lang="fr-FR" dirty="0"/>
            <a:t>TRACES non conscientes</a:t>
          </a:r>
        </a:p>
      </dgm:t>
    </dgm:pt>
    <dgm:pt modelId="{AA284B23-BE11-43D2-8479-0E4F1CC0498E}" type="parTrans" cxnId="{748C1B9E-02F6-4EFF-AD49-05887E10EA53}">
      <dgm:prSet/>
      <dgm:spPr/>
      <dgm:t>
        <a:bodyPr/>
        <a:lstStyle/>
        <a:p>
          <a:endParaRPr lang="fr-FR"/>
        </a:p>
      </dgm:t>
    </dgm:pt>
    <dgm:pt modelId="{54965308-7466-4EB8-938E-7EE52DD85901}" type="sibTrans" cxnId="{748C1B9E-02F6-4EFF-AD49-05887E10EA53}">
      <dgm:prSet/>
      <dgm:spPr/>
      <dgm:t>
        <a:bodyPr/>
        <a:lstStyle/>
        <a:p>
          <a:endParaRPr lang="fr-FR"/>
        </a:p>
      </dgm:t>
    </dgm:pt>
    <dgm:pt modelId="{02002533-6E76-4C00-833A-2FB1F2D54179}">
      <dgm:prSet phldrT="[Texte]"/>
      <dgm:spPr/>
      <dgm:t>
        <a:bodyPr/>
        <a:lstStyle/>
        <a:p>
          <a:pPr>
            <a:buNone/>
          </a:pPr>
          <a:r>
            <a:rPr lang="fr-FR" dirty="0"/>
            <a:t>Les traces que je laisse sur le web sans le vouloir.</a:t>
          </a:r>
        </a:p>
      </dgm:t>
    </dgm:pt>
    <dgm:pt modelId="{7DDE9042-EB1F-4942-8576-358BC48C2A56}" type="parTrans" cxnId="{E8A7D2F9-BC67-45D2-BDB6-5D5DFC2E19D9}">
      <dgm:prSet/>
      <dgm:spPr/>
      <dgm:t>
        <a:bodyPr/>
        <a:lstStyle/>
        <a:p>
          <a:endParaRPr lang="fr-FR"/>
        </a:p>
      </dgm:t>
    </dgm:pt>
    <dgm:pt modelId="{9E1EE843-5AE5-4A9C-AA47-6719B7959C79}" type="sibTrans" cxnId="{E8A7D2F9-BC67-45D2-BDB6-5D5DFC2E19D9}">
      <dgm:prSet/>
      <dgm:spPr/>
      <dgm:t>
        <a:bodyPr/>
        <a:lstStyle/>
        <a:p>
          <a:endParaRPr lang="fr-FR"/>
        </a:p>
      </dgm:t>
    </dgm:pt>
    <dgm:pt modelId="{861913E1-CC40-43C5-9D47-321F2408232B}">
      <dgm:prSet phldrT="[Texte]"/>
      <dgm:spPr/>
      <dgm:t>
        <a:bodyPr/>
        <a:lstStyle/>
        <a:p>
          <a:r>
            <a:rPr lang="fr-FR" dirty="0"/>
            <a:t>E-REPUTATION</a:t>
          </a:r>
        </a:p>
      </dgm:t>
    </dgm:pt>
    <dgm:pt modelId="{100CC634-4F07-4790-BD80-AF39682A42DE}" type="parTrans" cxnId="{F96E29EE-A6C3-4EBE-9D1A-7609F766D9C2}">
      <dgm:prSet/>
      <dgm:spPr/>
      <dgm:t>
        <a:bodyPr/>
        <a:lstStyle/>
        <a:p>
          <a:endParaRPr lang="fr-FR"/>
        </a:p>
      </dgm:t>
    </dgm:pt>
    <dgm:pt modelId="{3BA7D2B3-235C-4522-A2F9-A2116B491587}" type="sibTrans" cxnId="{F96E29EE-A6C3-4EBE-9D1A-7609F766D9C2}">
      <dgm:prSet/>
      <dgm:spPr/>
      <dgm:t>
        <a:bodyPr/>
        <a:lstStyle/>
        <a:p>
          <a:endParaRPr lang="fr-FR"/>
        </a:p>
      </dgm:t>
    </dgm:pt>
    <dgm:pt modelId="{C37571FA-059A-4425-AB7F-34C3C71B5F0C}">
      <dgm:prSet phldrT="[Texte]"/>
      <dgm:spPr/>
      <dgm:t>
        <a:bodyPr/>
        <a:lstStyle/>
        <a:p>
          <a:pPr>
            <a:buNone/>
          </a:pPr>
          <a:r>
            <a:rPr lang="fr-FR"/>
            <a:t>Ce que les autres disent de moi.</a:t>
          </a:r>
          <a:endParaRPr lang="fr-FR" dirty="0"/>
        </a:p>
      </dgm:t>
    </dgm:pt>
    <dgm:pt modelId="{B41B7825-BFD5-40C0-A777-548EC7183BC0}" type="parTrans" cxnId="{76591943-3C1B-4207-A296-9DDCBF74B4E9}">
      <dgm:prSet/>
      <dgm:spPr/>
      <dgm:t>
        <a:bodyPr/>
        <a:lstStyle/>
        <a:p>
          <a:endParaRPr lang="fr-FR"/>
        </a:p>
      </dgm:t>
    </dgm:pt>
    <dgm:pt modelId="{5C871385-3ACE-4D36-861E-AF67474C4181}" type="sibTrans" cxnId="{76591943-3C1B-4207-A296-9DDCBF74B4E9}">
      <dgm:prSet/>
      <dgm:spPr/>
      <dgm:t>
        <a:bodyPr/>
        <a:lstStyle/>
        <a:p>
          <a:endParaRPr lang="fr-FR"/>
        </a:p>
      </dgm:t>
    </dgm:pt>
    <dgm:pt modelId="{E8530801-C52A-4A84-90D8-B1DCEEB7D237}">
      <dgm:prSet phldrT="[Texte]"/>
      <dgm:spPr/>
      <dgm:t>
        <a:bodyPr/>
        <a:lstStyle/>
        <a:p>
          <a:pPr>
            <a:buNone/>
          </a:pPr>
          <a:r>
            <a:rPr lang="fr-FR" dirty="0"/>
            <a:t>Les actions que j'effectue en ligne. Ce que je publie, ce que je like...</a:t>
          </a:r>
        </a:p>
      </dgm:t>
    </dgm:pt>
    <dgm:pt modelId="{71836B2D-B723-4188-9DF1-9B2D25A7E1B8}" type="sibTrans" cxnId="{6F36E912-2011-474B-8E47-677598DE45B1}">
      <dgm:prSet/>
      <dgm:spPr/>
      <dgm:t>
        <a:bodyPr/>
        <a:lstStyle/>
        <a:p>
          <a:endParaRPr lang="fr-FR"/>
        </a:p>
      </dgm:t>
    </dgm:pt>
    <dgm:pt modelId="{8B1D3C66-F379-4BA4-B940-552260140CE2}" type="parTrans" cxnId="{6F36E912-2011-474B-8E47-677598DE45B1}">
      <dgm:prSet/>
      <dgm:spPr/>
      <dgm:t>
        <a:bodyPr/>
        <a:lstStyle/>
        <a:p>
          <a:endParaRPr lang="fr-FR"/>
        </a:p>
      </dgm:t>
    </dgm:pt>
    <dgm:pt modelId="{58E67726-8B8F-4F74-9555-515F55FC6AA4}">
      <dgm:prSet phldrT="[Texte]"/>
      <dgm:spPr/>
      <dgm:t>
        <a:bodyPr/>
        <a:lstStyle/>
        <a:p>
          <a:r>
            <a:rPr lang="fr-FR" dirty="0"/>
            <a:t>IDENTITÉ AGISSANTE</a:t>
          </a:r>
        </a:p>
      </dgm:t>
    </dgm:pt>
    <dgm:pt modelId="{99871664-F203-4351-BF2B-C6B1D7545B8F}" type="sibTrans" cxnId="{FF61C178-6E8A-4F2C-98B8-31A8E7E6FE1B}">
      <dgm:prSet/>
      <dgm:spPr/>
      <dgm:t>
        <a:bodyPr/>
        <a:lstStyle/>
        <a:p>
          <a:endParaRPr lang="fr-FR"/>
        </a:p>
      </dgm:t>
    </dgm:pt>
    <dgm:pt modelId="{8EA4F692-11D7-4055-9906-93EC14CCC1DE}" type="parTrans" cxnId="{FF61C178-6E8A-4F2C-98B8-31A8E7E6FE1B}">
      <dgm:prSet/>
      <dgm:spPr/>
      <dgm:t>
        <a:bodyPr/>
        <a:lstStyle/>
        <a:p>
          <a:endParaRPr lang="fr-FR"/>
        </a:p>
      </dgm:t>
    </dgm:pt>
    <dgm:pt modelId="{B30F166D-A5B7-4D8B-B1EF-EC0CFC461333}" type="pres">
      <dgm:prSet presAssocID="{E0D4616E-A9B7-4476-844A-39A33F16C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076E35-0908-4F35-835F-68124B729688}" type="pres">
      <dgm:prSet presAssocID="{2722FF67-C065-4D68-8164-E3D216731568}" presName="composite" presStyleCnt="0"/>
      <dgm:spPr/>
    </dgm:pt>
    <dgm:pt modelId="{30EAEE0F-EA3C-4FBB-B269-37CF38EEC2F5}" type="pres">
      <dgm:prSet presAssocID="{2722FF67-C065-4D68-8164-E3D2167315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C36FF6-8834-4629-8971-AA595C83FA4A}" type="pres">
      <dgm:prSet presAssocID="{2722FF67-C065-4D68-8164-E3D21673156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181B3-597D-4EBF-95EA-1234C636B285}" type="pres">
      <dgm:prSet presAssocID="{63AFC52C-952D-4FFE-BEA0-4C3965A55E72}" presName="space" presStyleCnt="0"/>
      <dgm:spPr/>
    </dgm:pt>
    <dgm:pt modelId="{D7018DDD-8962-4B76-8056-42DF2A89CC74}" type="pres">
      <dgm:prSet presAssocID="{58E67726-8B8F-4F74-9555-515F55FC6AA4}" presName="composite" presStyleCnt="0"/>
      <dgm:spPr/>
    </dgm:pt>
    <dgm:pt modelId="{F61D716D-C8F6-4B04-9B01-76843A4C6C6F}" type="pres">
      <dgm:prSet presAssocID="{58E67726-8B8F-4F74-9555-515F55FC6AA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40827-E4EE-4B2D-BE3B-69B74D5B1FE4}" type="pres">
      <dgm:prSet presAssocID="{58E67726-8B8F-4F74-9555-515F55FC6AA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3938E6-4AC7-485E-86DA-2589658F90AA}" type="pres">
      <dgm:prSet presAssocID="{99871664-F203-4351-BF2B-C6B1D7545B8F}" presName="space" presStyleCnt="0"/>
      <dgm:spPr/>
    </dgm:pt>
    <dgm:pt modelId="{E4CE84FD-A8F2-4A78-88F9-AD4FD083C055}" type="pres">
      <dgm:prSet presAssocID="{42C26D26-E491-46AC-B21C-0C2E6AA2A6D8}" presName="composite" presStyleCnt="0"/>
      <dgm:spPr/>
    </dgm:pt>
    <dgm:pt modelId="{AFE000E3-AE99-49A0-A2CD-3FE6FB95B3B8}" type="pres">
      <dgm:prSet presAssocID="{42C26D26-E491-46AC-B21C-0C2E6AA2A6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B1C4BC-4F18-40E9-91BB-228D16F4829A}" type="pres">
      <dgm:prSet presAssocID="{42C26D26-E491-46AC-B21C-0C2E6AA2A6D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52E5B2-5000-41CA-865C-9DAB5C625CDC}" type="pres">
      <dgm:prSet presAssocID="{54965308-7466-4EB8-938E-7EE52DD85901}" presName="space" presStyleCnt="0"/>
      <dgm:spPr/>
    </dgm:pt>
    <dgm:pt modelId="{52821056-ED7B-4A20-BD7B-F0028B6EFE12}" type="pres">
      <dgm:prSet presAssocID="{861913E1-CC40-43C5-9D47-321F2408232B}" presName="composite" presStyleCnt="0"/>
      <dgm:spPr/>
    </dgm:pt>
    <dgm:pt modelId="{DEE87B4B-44C5-4E03-8846-5AF7DD7E7979}" type="pres">
      <dgm:prSet presAssocID="{861913E1-CC40-43C5-9D47-321F240823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D46C50-887D-41B6-A6F2-3AC0696C415E}" type="pres">
      <dgm:prSet presAssocID="{861913E1-CC40-43C5-9D47-321F2408232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F49E1B-AAD6-F342-B41B-3207AE8EC3B1}" type="presOf" srcId="{E36B2176-6D2F-40C5-9460-5B66BAA701AE}" destId="{9CC36FF6-8834-4629-8971-AA595C83FA4A}" srcOrd="0" destOrd="0" presId="urn:microsoft.com/office/officeart/2005/8/layout/hList1"/>
    <dgm:cxn modelId="{10B3F8FD-24F0-EB42-BF41-4E91F02227E7}" type="presOf" srcId="{02002533-6E76-4C00-833A-2FB1F2D54179}" destId="{97B1C4BC-4F18-40E9-91BB-228D16F4829A}" srcOrd="0" destOrd="0" presId="urn:microsoft.com/office/officeart/2005/8/layout/hList1"/>
    <dgm:cxn modelId="{EB38A259-B6F9-AE4B-B714-A0B4F806B93B}" type="presOf" srcId="{E8530801-C52A-4A84-90D8-B1DCEEB7D237}" destId="{E1140827-E4EE-4B2D-BE3B-69B74D5B1FE4}" srcOrd="0" destOrd="0" presId="urn:microsoft.com/office/officeart/2005/8/layout/hList1"/>
    <dgm:cxn modelId="{9BBCEAE5-ED55-664A-960C-538224CE2E40}" type="presOf" srcId="{58E67726-8B8F-4F74-9555-515F55FC6AA4}" destId="{F61D716D-C8F6-4B04-9B01-76843A4C6C6F}" srcOrd="0" destOrd="0" presId="urn:microsoft.com/office/officeart/2005/8/layout/hList1"/>
    <dgm:cxn modelId="{9BC1D3FA-567F-904E-957A-2879D2616701}" type="presOf" srcId="{2722FF67-C065-4D68-8164-E3D216731568}" destId="{30EAEE0F-EA3C-4FBB-B269-37CF38EEC2F5}" srcOrd="0" destOrd="0" presId="urn:microsoft.com/office/officeart/2005/8/layout/hList1"/>
    <dgm:cxn modelId="{2D0D22A7-DA96-41D2-B52E-09584F24DAF9}" srcId="{2722FF67-C065-4D68-8164-E3D216731568}" destId="{E36B2176-6D2F-40C5-9460-5B66BAA701AE}" srcOrd="0" destOrd="0" parTransId="{51303095-3751-4317-A439-82DDF8A08F43}" sibTransId="{1EA310AA-4217-4D67-A954-66F34E7483E6}"/>
    <dgm:cxn modelId="{457FF5F9-D69F-5E42-A211-313ADBC88DCD}" type="presOf" srcId="{861913E1-CC40-43C5-9D47-321F2408232B}" destId="{DEE87B4B-44C5-4E03-8846-5AF7DD7E7979}" srcOrd="0" destOrd="0" presId="urn:microsoft.com/office/officeart/2005/8/layout/hList1"/>
    <dgm:cxn modelId="{E8A7D2F9-BC67-45D2-BDB6-5D5DFC2E19D9}" srcId="{42C26D26-E491-46AC-B21C-0C2E6AA2A6D8}" destId="{02002533-6E76-4C00-833A-2FB1F2D54179}" srcOrd="0" destOrd="0" parTransId="{7DDE9042-EB1F-4942-8576-358BC48C2A56}" sibTransId="{9E1EE843-5AE5-4A9C-AA47-6719B7959C79}"/>
    <dgm:cxn modelId="{FF61C178-6E8A-4F2C-98B8-31A8E7E6FE1B}" srcId="{E0D4616E-A9B7-4476-844A-39A33F16C092}" destId="{58E67726-8B8F-4F74-9555-515F55FC6AA4}" srcOrd="1" destOrd="0" parTransId="{8EA4F692-11D7-4055-9906-93EC14CCC1DE}" sibTransId="{99871664-F203-4351-BF2B-C6B1D7545B8F}"/>
    <dgm:cxn modelId="{F96E29EE-A6C3-4EBE-9D1A-7609F766D9C2}" srcId="{E0D4616E-A9B7-4476-844A-39A33F16C092}" destId="{861913E1-CC40-43C5-9D47-321F2408232B}" srcOrd="3" destOrd="0" parTransId="{100CC634-4F07-4790-BD80-AF39682A42DE}" sibTransId="{3BA7D2B3-235C-4522-A2F9-A2116B491587}"/>
    <dgm:cxn modelId="{1BFF0F19-664E-B94B-9695-40A167F6353A}" type="presOf" srcId="{42C26D26-E491-46AC-B21C-0C2E6AA2A6D8}" destId="{AFE000E3-AE99-49A0-A2CD-3FE6FB95B3B8}" srcOrd="0" destOrd="0" presId="urn:microsoft.com/office/officeart/2005/8/layout/hList1"/>
    <dgm:cxn modelId="{2EFCDAD1-9C9B-43E8-9574-FA963BCC4E64}" srcId="{E0D4616E-A9B7-4476-844A-39A33F16C092}" destId="{2722FF67-C065-4D68-8164-E3D216731568}" srcOrd="0" destOrd="0" parTransId="{5A6DEE46-27D3-4B26-BBA7-5115AAB89618}" sibTransId="{63AFC52C-952D-4FFE-BEA0-4C3965A55E72}"/>
    <dgm:cxn modelId="{C9A258DA-70D8-4F4D-9ACA-DB1285C5241A}" type="presOf" srcId="{C37571FA-059A-4425-AB7F-34C3C71B5F0C}" destId="{B2D46C50-887D-41B6-A6F2-3AC0696C415E}" srcOrd="0" destOrd="0" presId="urn:microsoft.com/office/officeart/2005/8/layout/hList1"/>
    <dgm:cxn modelId="{76591943-3C1B-4207-A296-9DDCBF74B4E9}" srcId="{861913E1-CC40-43C5-9D47-321F2408232B}" destId="{C37571FA-059A-4425-AB7F-34C3C71B5F0C}" srcOrd="0" destOrd="0" parTransId="{B41B7825-BFD5-40C0-A777-548EC7183BC0}" sibTransId="{5C871385-3ACE-4D36-861E-AF67474C4181}"/>
    <dgm:cxn modelId="{748C1B9E-02F6-4EFF-AD49-05887E10EA53}" srcId="{E0D4616E-A9B7-4476-844A-39A33F16C092}" destId="{42C26D26-E491-46AC-B21C-0C2E6AA2A6D8}" srcOrd="2" destOrd="0" parTransId="{AA284B23-BE11-43D2-8479-0E4F1CC0498E}" sibTransId="{54965308-7466-4EB8-938E-7EE52DD85901}"/>
    <dgm:cxn modelId="{DF7DF507-F176-3848-BE53-1A474426424C}" type="presOf" srcId="{E0D4616E-A9B7-4476-844A-39A33F16C092}" destId="{B30F166D-A5B7-4D8B-B1EF-EC0CFC461333}" srcOrd="0" destOrd="0" presId="urn:microsoft.com/office/officeart/2005/8/layout/hList1"/>
    <dgm:cxn modelId="{6F36E912-2011-474B-8E47-677598DE45B1}" srcId="{58E67726-8B8F-4F74-9555-515F55FC6AA4}" destId="{E8530801-C52A-4A84-90D8-B1DCEEB7D237}" srcOrd="0" destOrd="0" parTransId="{8B1D3C66-F379-4BA4-B940-552260140CE2}" sibTransId="{71836B2D-B723-4188-9DF1-9B2D25A7E1B8}"/>
    <dgm:cxn modelId="{86C9E4F1-C6CA-7E43-9AF8-369FB174781A}" type="presParOf" srcId="{B30F166D-A5B7-4D8B-B1EF-EC0CFC461333}" destId="{E7076E35-0908-4F35-835F-68124B729688}" srcOrd="0" destOrd="0" presId="urn:microsoft.com/office/officeart/2005/8/layout/hList1"/>
    <dgm:cxn modelId="{DF1D5EA3-F13F-6E4F-8F24-53DE2934337F}" type="presParOf" srcId="{E7076E35-0908-4F35-835F-68124B729688}" destId="{30EAEE0F-EA3C-4FBB-B269-37CF38EEC2F5}" srcOrd="0" destOrd="0" presId="urn:microsoft.com/office/officeart/2005/8/layout/hList1"/>
    <dgm:cxn modelId="{7F0978C5-635C-E14F-8A2A-76B6C9A481BE}" type="presParOf" srcId="{E7076E35-0908-4F35-835F-68124B729688}" destId="{9CC36FF6-8834-4629-8971-AA595C83FA4A}" srcOrd="1" destOrd="0" presId="urn:microsoft.com/office/officeart/2005/8/layout/hList1"/>
    <dgm:cxn modelId="{F235CFDC-3E55-CC4E-B017-0CBE24A261B6}" type="presParOf" srcId="{B30F166D-A5B7-4D8B-B1EF-EC0CFC461333}" destId="{FC4181B3-597D-4EBF-95EA-1234C636B285}" srcOrd="1" destOrd="0" presId="urn:microsoft.com/office/officeart/2005/8/layout/hList1"/>
    <dgm:cxn modelId="{3FBAF22B-0CA5-9E45-98D0-6A3BAAA4E479}" type="presParOf" srcId="{B30F166D-A5B7-4D8B-B1EF-EC0CFC461333}" destId="{D7018DDD-8962-4B76-8056-42DF2A89CC74}" srcOrd="2" destOrd="0" presId="urn:microsoft.com/office/officeart/2005/8/layout/hList1"/>
    <dgm:cxn modelId="{C213BC8B-FB1F-A144-BDED-9B23281D261A}" type="presParOf" srcId="{D7018DDD-8962-4B76-8056-42DF2A89CC74}" destId="{F61D716D-C8F6-4B04-9B01-76843A4C6C6F}" srcOrd="0" destOrd="0" presId="urn:microsoft.com/office/officeart/2005/8/layout/hList1"/>
    <dgm:cxn modelId="{3B2B0A3F-0D7F-EB41-A55A-05643F92FBA2}" type="presParOf" srcId="{D7018DDD-8962-4B76-8056-42DF2A89CC74}" destId="{E1140827-E4EE-4B2D-BE3B-69B74D5B1FE4}" srcOrd="1" destOrd="0" presId="urn:microsoft.com/office/officeart/2005/8/layout/hList1"/>
    <dgm:cxn modelId="{DC01CDC2-C5B8-594C-BFF3-05833ADC1655}" type="presParOf" srcId="{B30F166D-A5B7-4D8B-B1EF-EC0CFC461333}" destId="{C23938E6-4AC7-485E-86DA-2589658F90AA}" srcOrd="3" destOrd="0" presId="urn:microsoft.com/office/officeart/2005/8/layout/hList1"/>
    <dgm:cxn modelId="{80846E50-89FD-6744-86E7-FAEDD2F7DFC1}" type="presParOf" srcId="{B30F166D-A5B7-4D8B-B1EF-EC0CFC461333}" destId="{E4CE84FD-A8F2-4A78-88F9-AD4FD083C055}" srcOrd="4" destOrd="0" presId="urn:microsoft.com/office/officeart/2005/8/layout/hList1"/>
    <dgm:cxn modelId="{9640F92A-C49C-ED4A-B065-192F78AC4F1C}" type="presParOf" srcId="{E4CE84FD-A8F2-4A78-88F9-AD4FD083C055}" destId="{AFE000E3-AE99-49A0-A2CD-3FE6FB95B3B8}" srcOrd="0" destOrd="0" presId="urn:microsoft.com/office/officeart/2005/8/layout/hList1"/>
    <dgm:cxn modelId="{55EE2148-D968-2E45-BB5F-F6DB068F27CB}" type="presParOf" srcId="{E4CE84FD-A8F2-4A78-88F9-AD4FD083C055}" destId="{97B1C4BC-4F18-40E9-91BB-228D16F4829A}" srcOrd="1" destOrd="0" presId="urn:microsoft.com/office/officeart/2005/8/layout/hList1"/>
    <dgm:cxn modelId="{496FD621-BCCF-014A-8BEF-2E8FCAD486D8}" type="presParOf" srcId="{B30F166D-A5B7-4D8B-B1EF-EC0CFC461333}" destId="{9E52E5B2-5000-41CA-865C-9DAB5C625CDC}" srcOrd="5" destOrd="0" presId="urn:microsoft.com/office/officeart/2005/8/layout/hList1"/>
    <dgm:cxn modelId="{CBBEE6AA-50C5-4949-9CA3-0C967CC58B12}" type="presParOf" srcId="{B30F166D-A5B7-4D8B-B1EF-EC0CFC461333}" destId="{52821056-ED7B-4A20-BD7B-F0028B6EFE12}" srcOrd="6" destOrd="0" presId="urn:microsoft.com/office/officeart/2005/8/layout/hList1"/>
    <dgm:cxn modelId="{F5B13CCB-9A46-7649-88C3-33AC78FECF1E}" type="presParOf" srcId="{52821056-ED7B-4A20-BD7B-F0028B6EFE12}" destId="{DEE87B4B-44C5-4E03-8846-5AF7DD7E7979}" srcOrd="0" destOrd="0" presId="urn:microsoft.com/office/officeart/2005/8/layout/hList1"/>
    <dgm:cxn modelId="{FC2F25B1-34D2-B640-96BD-2E32BAED3D67}" type="presParOf" srcId="{52821056-ED7B-4A20-BD7B-F0028B6EFE12}" destId="{B2D46C50-887D-41B6-A6F2-3AC0696C41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EE2A0-6F1B-4A71-8CAB-57B7B91803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F804A2D-B1B1-4D17-87CA-8A8B518CD691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la </a:t>
          </a:r>
          <a:r>
            <a:rPr lang="fr-FR" b="1" i="0" dirty="0"/>
            <a:t>publicité </a:t>
          </a:r>
          <a:r>
            <a:rPr lang="fr-FR" b="0" i="0" dirty="0"/>
            <a:t>(a l’affichage ou à la performance)</a:t>
          </a:r>
          <a:endParaRPr lang="fr-FR" dirty="0"/>
        </a:p>
      </dgm:t>
    </dgm:pt>
    <dgm:pt modelId="{91BE71B9-14E3-4867-83D1-DE52BA697EEA}" type="parTrans" cxnId="{2E9F022D-5239-4706-AA99-5D275E3F6014}">
      <dgm:prSet/>
      <dgm:spPr/>
      <dgm:t>
        <a:bodyPr/>
        <a:lstStyle/>
        <a:p>
          <a:endParaRPr lang="fr-FR"/>
        </a:p>
      </dgm:t>
    </dgm:pt>
    <dgm:pt modelId="{2D232FB8-E4C9-4640-AF69-2D214F8D49DA}" type="sibTrans" cxnId="{2E9F022D-5239-4706-AA99-5D275E3F6014}">
      <dgm:prSet/>
      <dgm:spPr/>
      <dgm:t>
        <a:bodyPr/>
        <a:lstStyle/>
        <a:p>
          <a:endParaRPr lang="fr-FR"/>
        </a:p>
      </dgm:t>
    </dgm:pt>
    <dgm:pt modelId="{0E9D5AAE-5AB2-48E2-8CFB-041C56A7B7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l’</a:t>
          </a:r>
          <a:r>
            <a:rPr lang="fr-FR" b="1" i="0"/>
            <a:t>affiliation</a:t>
          </a:r>
          <a:endParaRPr lang="fr-FR" b="0" i="0"/>
        </a:p>
      </dgm:t>
    </dgm:pt>
    <dgm:pt modelId="{F901693B-B507-4C13-9D96-8D818AD3909A}" type="parTrans" cxnId="{2FC55A60-77A1-4A26-BE55-F517FCF145A5}">
      <dgm:prSet/>
      <dgm:spPr/>
      <dgm:t>
        <a:bodyPr/>
        <a:lstStyle/>
        <a:p>
          <a:endParaRPr lang="fr-FR"/>
        </a:p>
      </dgm:t>
    </dgm:pt>
    <dgm:pt modelId="{836E7B85-1886-4AE3-ADAE-6755D6E0FD63}" type="sibTrans" cxnId="{2FC55A60-77A1-4A26-BE55-F517FCF145A5}">
      <dgm:prSet/>
      <dgm:spPr/>
      <dgm:t>
        <a:bodyPr/>
        <a:lstStyle/>
        <a:p>
          <a:endParaRPr lang="fr-FR"/>
        </a:p>
      </dgm:t>
    </dgm:pt>
    <dgm:pt modelId="{6F2C5456-3792-4998-89D6-11956ED734D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les </a:t>
          </a:r>
          <a:r>
            <a:rPr lang="fr-FR" b="1" i="0" dirty="0"/>
            <a:t>abonnements </a:t>
          </a:r>
          <a:r>
            <a:rPr lang="fr-FR" b="0" i="0" dirty="0"/>
            <a:t>(frais de souscription ou de partenariat</a:t>
          </a:r>
          <a:r>
            <a:rPr lang="fr-FR" b="0" i="0" dirty="0" smtClean="0"/>
            <a:t>)</a:t>
          </a:r>
          <a:endParaRPr lang="fr-FR" b="0" i="0" dirty="0"/>
        </a:p>
      </dgm:t>
    </dgm:pt>
    <dgm:pt modelId="{908A95A1-893C-4DD2-BC8F-68E842DDD195}" type="parTrans" cxnId="{BC9E4A49-C928-4087-8F96-0706182858CA}">
      <dgm:prSet/>
      <dgm:spPr/>
      <dgm:t>
        <a:bodyPr/>
        <a:lstStyle/>
        <a:p>
          <a:endParaRPr lang="fr-FR"/>
        </a:p>
      </dgm:t>
    </dgm:pt>
    <dgm:pt modelId="{E7EF88D4-ED96-412F-A6A6-646EC94E1659}" type="sibTrans" cxnId="{BC9E4A49-C928-4087-8F96-0706182858CA}">
      <dgm:prSet/>
      <dgm:spPr/>
      <dgm:t>
        <a:bodyPr/>
        <a:lstStyle/>
        <a:p>
          <a:endParaRPr lang="fr-FR"/>
        </a:p>
      </dgm:t>
    </dgm:pt>
    <dgm:pt modelId="{54BBD68D-81BC-4028-BFF4-6A4C03A672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 </a:t>
          </a:r>
          <a:r>
            <a:rPr lang="fr-FR" b="1" i="0"/>
            <a:t>versions payantes</a:t>
          </a:r>
          <a:r>
            <a:rPr lang="fr-FR" b="0" i="0"/>
            <a:t> du service (modèle freemium)</a:t>
          </a:r>
        </a:p>
      </dgm:t>
    </dgm:pt>
    <dgm:pt modelId="{86814103-C300-4F16-A47A-81CEB618AB38}" type="parTrans" cxnId="{27D3434C-7843-4040-ABAC-6324DF64EB0B}">
      <dgm:prSet/>
      <dgm:spPr/>
      <dgm:t>
        <a:bodyPr/>
        <a:lstStyle/>
        <a:p>
          <a:endParaRPr lang="fr-FR"/>
        </a:p>
      </dgm:t>
    </dgm:pt>
    <dgm:pt modelId="{EBEB7F0E-46EE-4870-A725-722E5E070A93}" type="sibTrans" cxnId="{27D3434C-7843-4040-ABAC-6324DF64EB0B}">
      <dgm:prSet/>
      <dgm:spPr/>
      <dgm:t>
        <a:bodyPr/>
        <a:lstStyle/>
        <a:p>
          <a:endParaRPr lang="fr-FR"/>
        </a:p>
      </dgm:t>
    </dgm:pt>
    <dgm:pt modelId="{BAFA1767-7100-4E52-8B77-9F674D7228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les </a:t>
          </a:r>
          <a:r>
            <a:rPr lang="fr-FR" b="1" i="0" dirty="0"/>
            <a:t>adhésions </a:t>
          </a:r>
          <a:r>
            <a:rPr lang="fr-FR" b="0" i="0" dirty="0"/>
            <a:t>volontaires / </a:t>
          </a:r>
          <a:r>
            <a:rPr lang="fr-FR" b="0" i="0" dirty="0" smtClean="0"/>
            <a:t>dons</a:t>
          </a:r>
          <a:endParaRPr lang="fr-FR" b="0" i="0" dirty="0"/>
        </a:p>
      </dgm:t>
    </dgm:pt>
    <dgm:pt modelId="{477CDBF7-EB77-4F15-9BE7-4E918E33D046}" type="parTrans" cxnId="{6A46D14D-4155-459B-8713-11336FA7841F}">
      <dgm:prSet/>
      <dgm:spPr/>
      <dgm:t>
        <a:bodyPr/>
        <a:lstStyle/>
        <a:p>
          <a:endParaRPr lang="fr-FR"/>
        </a:p>
      </dgm:t>
    </dgm:pt>
    <dgm:pt modelId="{261392EF-3C56-4488-A798-1DB51EEC2538}" type="sibTrans" cxnId="{6A46D14D-4155-459B-8713-11336FA7841F}">
      <dgm:prSet/>
      <dgm:spPr/>
      <dgm:t>
        <a:bodyPr/>
        <a:lstStyle/>
        <a:p>
          <a:endParaRPr lang="fr-FR"/>
        </a:p>
      </dgm:t>
    </dgm:pt>
    <dgm:pt modelId="{C206C690-BEC7-4AF1-BB92-52439D9AD1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 « </a:t>
          </a:r>
          <a:r>
            <a:rPr lang="fr-FR" b="1" i="0"/>
            <a:t>monnaies virtuelles</a:t>
          </a:r>
          <a:r>
            <a:rPr lang="fr-FR" b="0" i="0"/>
            <a:t> » / des crédits à utiliser sur le site</a:t>
          </a:r>
        </a:p>
      </dgm:t>
    </dgm:pt>
    <dgm:pt modelId="{A1BF46E0-D278-4A24-B7BA-3064366B2A00}" type="parTrans" cxnId="{7C2C0AEC-C631-4DD2-8B11-3F6F1A96007C}">
      <dgm:prSet/>
      <dgm:spPr/>
      <dgm:t>
        <a:bodyPr/>
        <a:lstStyle/>
        <a:p>
          <a:endParaRPr lang="fr-FR"/>
        </a:p>
      </dgm:t>
    </dgm:pt>
    <dgm:pt modelId="{63D6EA52-D7AE-4A45-8166-C7836F77E9AF}" type="sibTrans" cxnId="{7C2C0AEC-C631-4DD2-8B11-3F6F1A96007C}">
      <dgm:prSet/>
      <dgm:spPr/>
      <dgm:t>
        <a:bodyPr/>
        <a:lstStyle/>
        <a:p>
          <a:endParaRPr lang="fr-FR"/>
        </a:p>
      </dgm:t>
    </dgm:pt>
    <dgm:pt modelId="{BF46F066-9BC3-4CB2-806C-BBAE890B38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la vente de </a:t>
          </a:r>
          <a:r>
            <a:rPr lang="fr-FR" b="1" i="0"/>
            <a:t>produits dérivés</a:t>
          </a:r>
          <a:r>
            <a:rPr lang="fr-FR" b="0" i="0"/>
            <a:t> ou complémentaires</a:t>
          </a:r>
        </a:p>
      </dgm:t>
    </dgm:pt>
    <dgm:pt modelId="{8AD62794-08E1-4F2D-B36A-C5CBFC8BDE59}" type="parTrans" cxnId="{207AF68E-99CA-4647-89BF-DAC91D686A41}">
      <dgm:prSet/>
      <dgm:spPr/>
      <dgm:t>
        <a:bodyPr/>
        <a:lstStyle/>
        <a:p>
          <a:endParaRPr lang="fr-FR"/>
        </a:p>
      </dgm:t>
    </dgm:pt>
    <dgm:pt modelId="{F6B92566-F40B-4986-8303-8352BB7058DE}" type="sibTrans" cxnId="{207AF68E-99CA-4647-89BF-DAC91D686A41}">
      <dgm:prSet/>
      <dgm:spPr/>
      <dgm:t>
        <a:bodyPr/>
        <a:lstStyle/>
        <a:p>
          <a:endParaRPr lang="fr-FR"/>
        </a:p>
      </dgm:t>
    </dgm:pt>
    <dgm:pt modelId="{87FB6A92-CC51-4256-B26F-9DF94633915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 </a:t>
          </a:r>
          <a:r>
            <a:rPr lang="fr-FR" b="1" i="0"/>
            <a:t>frais d’intermédiation</a:t>
          </a:r>
          <a:r>
            <a:rPr lang="fr-FR" b="0" i="0"/>
            <a:t> divers (e-bay ou </a:t>
          </a:r>
          <a:r>
            <a:rPr lang="fr-FR" b="0" i="0">
              <a:hlinkClick xmlns:r="http://schemas.openxmlformats.org/officeDocument/2006/relationships" r:id="rId1" tooltip="Groupon: une réussite construite sur le “perdant/perdant”"/>
            </a:rPr>
            <a:t>Groupon</a:t>
          </a:r>
          <a:r>
            <a:rPr lang="fr-FR" b="0" i="0"/>
            <a:t>)</a:t>
          </a:r>
        </a:p>
      </dgm:t>
    </dgm:pt>
    <dgm:pt modelId="{860CC642-9CA6-4C9F-9CEC-98CE594E2B46}" type="parTrans" cxnId="{526A7992-D59C-437E-BE67-C069057ED4AB}">
      <dgm:prSet/>
      <dgm:spPr/>
      <dgm:t>
        <a:bodyPr/>
        <a:lstStyle/>
        <a:p>
          <a:endParaRPr lang="fr-FR"/>
        </a:p>
      </dgm:t>
    </dgm:pt>
    <dgm:pt modelId="{B46E6D23-61ED-42A0-8AB1-D25A4FBAE56B}" type="sibTrans" cxnId="{526A7992-D59C-437E-BE67-C069057ED4AB}">
      <dgm:prSet/>
      <dgm:spPr/>
      <dgm:t>
        <a:bodyPr/>
        <a:lstStyle/>
        <a:p>
          <a:endParaRPr lang="fr-FR"/>
        </a:p>
      </dgm:t>
    </dgm:pt>
    <dgm:pt modelId="{5E4E0A75-F415-4B5B-90B1-235CCA1DA596}" type="pres">
      <dgm:prSet presAssocID="{91AEE2A0-6F1B-4A71-8CAB-57B7B91803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8AA770-F6F0-4BC4-BC0D-34C36BE5C50A}" type="pres">
      <dgm:prSet presAssocID="{7F804A2D-B1B1-4D17-87CA-8A8B518CD6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01F6A-E09F-4FFB-8CDD-ABEE3826DA0E}" type="pres">
      <dgm:prSet presAssocID="{2D232FB8-E4C9-4640-AF69-2D214F8D49DA}" presName="sibTrans" presStyleCnt="0"/>
      <dgm:spPr/>
      <dgm:t>
        <a:bodyPr/>
        <a:lstStyle/>
        <a:p>
          <a:endParaRPr lang="fr-FR"/>
        </a:p>
      </dgm:t>
    </dgm:pt>
    <dgm:pt modelId="{7E0E8C55-32BF-47F6-A174-A3A98820D487}" type="pres">
      <dgm:prSet presAssocID="{0E9D5AAE-5AB2-48E2-8CFB-041C56A7B741}" presName="node" presStyleLbl="node1" presStyleIdx="1" presStyleCnt="8" custLinFactNeighborY="1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977935-BE70-462F-8C1E-9C792F343EF3}" type="pres">
      <dgm:prSet presAssocID="{836E7B85-1886-4AE3-ADAE-6755D6E0FD63}" presName="sibTrans" presStyleCnt="0"/>
      <dgm:spPr/>
      <dgm:t>
        <a:bodyPr/>
        <a:lstStyle/>
        <a:p>
          <a:endParaRPr lang="fr-FR"/>
        </a:p>
      </dgm:t>
    </dgm:pt>
    <dgm:pt modelId="{4FFC908C-D1AF-4C7A-BE38-BBB33758565A}" type="pres">
      <dgm:prSet presAssocID="{6F2C5456-3792-4998-89D6-11956ED734D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E4CF94-1448-44B0-A0E1-E9B8AF84F523}" type="pres">
      <dgm:prSet presAssocID="{E7EF88D4-ED96-412F-A6A6-646EC94E1659}" presName="sibTrans" presStyleCnt="0"/>
      <dgm:spPr/>
      <dgm:t>
        <a:bodyPr/>
        <a:lstStyle/>
        <a:p>
          <a:endParaRPr lang="fr-FR"/>
        </a:p>
      </dgm:t>
    </dgm:pt>
    <dgm:pt modelId="{98FF0B27-70E8-4CE0-8608-7DDD73941B42}" type="pres">
      <dgm:prSet presAssocID="{54BBD68D-81BC-4028-BFF4-6A4C03A6724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7F535C-A1C0-4057-85DC-A207F83AA1FA}" type="pres">
      <dgm:prSet presAssocID="{EBEB7F0E-46EE-4870-A725-722E5E070A93}" presName="sibTrans" presStyleCnt="0"/>
      <dgm:spPr/>
      <dgm:t>
        <a:bodyPr/>
        <a:lstStyle/>
        <a:p>
          <a:endParaRPr lang="fr-FR"/>
        </a:p>
      </dgm:t>
    </dgm:pt>
    <dgm:pt modelId="{AAA650A2-E169-4B52-96DD-9E6C1A0DB0C5}" type="pres">
      <dgm:prSet presAssocID="{BAFA1767-7100-4E52-8B77-9F674D72286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14AC7-1E6F-4055-B488-FACD65F65F9B}" type="pres">
      <dgm:prSet presAssocID="{261392EF-3C56-4488-A798-1DB51EEC2538}" presName="sibTrans" presStyleCnt="0"/>
      <dgm:spPr/>
      <dgm:t>
        <a:bodyPr/>
        <a:lstStyle/>
        <a:p>
          <a:endParaRPr lang="fr-FR"/>
        </a:p>
      </dgm:t>
    </dgm:pt>
    <dgm:pt modelId="{798EBE80-FD51-4357-B8BF-FDCB91C6DFB4}" type="pres">
      <dgm:prSet presAssocID="{C206C690-BEC7-4AF1-BB92-52439D9AD12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05E3D3-078D-4340-B31A-283B401D1C7B}" type="pres">
      <dgm:prSet presAssocID="{63D6EA52-D7AE-4A45-8166-C7836F77E9AF}" presName="sibTrans" presStyleCnt="0"/>
      <dgm:spPr/>
      <dgm:t>
        <a:bodyPr/>
        <a:lstStyle/>
        <a:p>
          <a:endParaRPr lang="fr-FR"/>
        </a:p>
      </dgm:t>
    </dgm:pt>
    <dgm:pt modelId="{FB30F105-09DE-4F3B-A116-F805A10B7AE4}" type="pres">
      <dgm:prSet presAssocID="{BF46F066-9BC3-4CB2-806C-BBAE890B38E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D5FA9-DD4B-4B61-9BEB-A96BF5B8525F}" type="pres">
      <dgm:prSet presAssocID="{F6B92566-F40B-4986-8303-8352BB7058DE}" presName="sibTrans" presStyleCnt="0"/>
      <dgm:spPr/>
      <dgm:t>
        <a:bodyPr/>
        <a:lstStyle/>
        <a:p>
          <a:endParaRPr lang="fr-FR"/>
        </a:p>
      </dgm:t>
    </dgm:pt>
    <dgm:pt modelId="{0802E3CF-0747-4DF4-8283-406A528C45C4}" type="pres">
      <dgm:prSet presAssocID="{87FB6A92-CC51-4256-B26F-9DF94633915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D3434C-7843-4040-ABAC-6324DF64EB0B}" srcId="{91AEE2A0-6F1B-4A71-8CAB-57B7B9180335}" destId="{54BBD68D-81BC-4028-BFF4-6A4C03A6724B}" srcOrd="3" destOrd="0" parTransId="{86814103-C300-4F16-A47A-81CEB618AB38}" sibTransId="{EBEB7F0E-46EE-4870-A725-722E5E070A93}"/>
    <dgm:cxn modelId="{DCE43204-AE31-7447-9C02-2F5DD78A0BEA}" type="presOf" srcId="{87FB6A92-CC51-4256-B26F-9DF94633915A}" destId="{0802E3CF-0747-4DF4-8283-406A528C45C4}" srcOrd="0" destOrd="0" presId="urn:microsoft.com/office/officeart/2005/8/layout/default"/>
    <dgm:cxn modelId="{7C2C0AEC-C631-4DD2-8B11-3F6F1A96007C}" srcId="{91AEE2A0-6F1B-4A71-8CAB-57B7B9180335}" destId="{C206C690-BEC7-4AF1-BB92-52439D9AD12B}" srcOrd="5" destOrd="0" parTransId="{A1BF46E0-D278-4A24-B7BA-3064366B2A00}" sibTransId="{63D6EA52-D7AE-4A45-8166-C7836F77E9AF}"/>
    <dgm:cxn modelId="{11A4D7DA-D3D0-5F40-987C-38CE2479EDB4}" type="presOf" srcId="{BAFA1767-7100-4E52-8B77-9F674D72286D}" destId="{AAA650A2-E169-4B52-96DD-9E6C1A0DB0C5}" srcOrd="0" destOrd="0" presId="urn:microsoft.com/office/officeart/2005/8/layout/default"/>
    <dgm:cxn modelId="{18B60DB9-CCEB-1E48-B478-46A7690E84E2}" type="presOf" srcId="{6F2C5456-3792-4998-89D6-11956ED734D3}" destId="{4FFC908C-D1AF-4C7A-BE38-BBB33758565A}" srcOrd="0" destOrd="0" presId="urn:microsoft.com/office/officeart/2005/8/layout/default"/>
    <dgm:cxn modelId="{2E9F022D-5239-4706-AA99-5D275E3F6014}" srcId="{91AEE2A0-6F1B-4A71-8CAB-57B7B9180335}" destId="{7F804A2D-B1B1-4D17-87CA-8A8B518CD691}" srcOrd="0" destOrd="0" parTransId="{91BE71B9-14E3-4867-83D1-DE52BA697EEA}" sibTransId="{2D232FB8-E4C9-4640-AF69-2D214F8D49DA}"/>
    <dgm:cxn modelId="{207AF68E-99CA-4647-89BF-DAC91D686A41}" srcId="{91AEE2A0-6F1B-4A71-8CAB-57B7B9180335}" destId="{BF46F066-9BC3-4CB2-806C-BBAE890B38ED}" srcOrd="6" destOrd="0" parTransId="{8AD62794-08E1-4F2D-B36A-C5CBFC8BDE59}" sibTransId="{F6B92566-F40B-4986-8303-8352BB7058DE}"/>
    <dgm:cxn modelId="{526A7992-D59C-437E-BE67-C069057ED4AB}" srcId="{91AEE2A0-6F1B-4A71-8CAB-57B7B9180335}" destId="{87FB6A92-CC51-4256-B26F-9DF94633915A}" srcOrd="7" destOrd="0" parTransId="{860CC642-9CA6-4C9F-9CEC-98CE594E2B46}" sibTransId="{B46E6D23-61ED-42A0-8AB1-D25A4FBAE56B}"/>
    <dgm:cxn modelId="{C767C831-464E-F649-81B4-F6C881E53557}" type="presOf" srcId="{54BBD68D-81BC-4028-BFF4-6A4C03A6724B}" destId="{98FF0B27-70E8-4CE0-8608-7DDD73941B42}" srcOrd="0" destOrd="0" presId="urn:microsoft.com/office/officeart/2005/8/layout/default"/>
    <dgm:cxn modelId="{C4C82E96-E355-EC40-81C1-6EF31BED8E26}" type="presOf" srcId="{91AEE2A0-6F1B-4A71-8CAB-57B7B9180335}" destId="{5E4E0A75-F415-4B5B-90B1-235CCA1DA596}" srcOrd="0" destOrd="0" presId="urn:microsoft.com/office/officeart/2005/8/layout/default"/>
    <dgm:cxn modelId="{599A187D-0EF0-2140-A053-0D13655D7547}" type="presOf" srcId="{C206C690-BEC7-4AF1-BB92-52439D9AD12B}" destId="{798EBE80-FD51-4357-B8BF-FDCB91C6DFB4}" srcOrd="0" destOrd="0" presId="urn:microsoft.com/office/officeart/2005/8/layout/default"/>
    <dgm:cxn modelId="{2FC55A60-77A1-4A26-BE55-F517FCF145A5}" srcId="{91AEE2A0-6F1B-4A71-8CAB-57B7B9180335}" destId="{0E9D5AAE-5AB2-48E2-8CFB-041C56A7B741}" srcOrd="1" destOrd="0" parTransId="{F901693B-B507-4C13-9D96-8D818AD3909A}" sibTransId="{836E7B85-1886-4AE3-ADAE-6755D6E0FD63}"/>
    <dgm:cxn modelId="{2439CCCB-2ACB-C743-8CDC-37898347B4DC}" type="presOf" srcId="{0E9D5AAE-5AB2-48E2-8CFB-041C56A7B741}" destId="{7E0E8C55-32BF-47F6-A174-A3A98820D487}" srcOrd="0" destOrd="0" presId="urn:microsoft.com/office/officeart/2005/8/layout/default"/>
    <dgm:cxn modelId="{6A46D14D-4155-459B-8713-11336FA7841F}" srcId="{91AEE2A0-6F1B-4A71-8CAB-57B7B9180335}" destId="{BAFA1767-7100-4E52-8B77-9F674D72286D}" srcOrd="4" destOrd="0" parTransId="{477CDBF7-EB77-4F15-9BE7-4E918E33D046}" sibTransId="{261392EF-3C56-4488-A798-1DB51EEC2538}"/>
    <dgm:cxn modelId="{51914FDE-EC51-B24C-8A09-7DAC256A428A}" type="presOf" srcId="{7F804A2D-B1B1-4D17-87CA-8A8B518CD691}" destId="{5B8AA770-F6F0-4BC4-BC0D-34C36BE5C50A}" srcOrd="0" destOrd="0" presId="urn:microsoft.com/office/officeart/2005/8/layout/default"/>
    <dgm:cxn modelId="{3908DA7E-455B-E24B-A0C8-62E6EAC94B36}" type="presOf" srcId="{BF46F066-9BC3-4CB2-806C-BBAE890B38ED}" destId="{FB30F105-09DE-4F3B-A116-F805A10B7AE4}" srcOrd="0" destOrd="0" presId="urn:microsoft.com/office/officeart/2005/8/layout/default"/>
    <dgm:cxn modelId="{BC9E4A49-C928-4087-8F96-0706182858CA}" srcId="{91AEE2A0-6F1B-4A71-8CAB-57B7B9180335}" destId="{6F2C5456-3792-4998-89D6-11956ED734D3}" srcOrd="2" destOrd="0" parTransId="{908A95A1-893C-4DD2-BC8F-68E842DDD195}" sibTransId="{E7EF88D4-ED96-412F-A6A6-646EC94E1659}"/>
    <dgm:cxn modelId="{C5B51540-D34B-FB43-8D48-3A1DEC617EE4}" type="presParOf" srcId="{5E4E0A75-F415-4B5B-90B1-235CCA1DA596}" destId="{5B8AA770-F6F0-4BC4-BC0D-34C36BE5C50A}" srcOrd="0" destOrd="0" presId="urn:microsoft.com/office/officeart/2005/8/layout/default"/>
    <dgm:cxn modelId="{AA482D55-415C-FD40-A359-9E3B6EC837D8}" type="presParOf" srcId="{5E4E0A75-F415-4B5B-90B1-235CCA1DA596}" destId="{5E501F6A-E09F-4FFB-8CDD-ABEE3826DA0E}" srcOrd="1" destOrd="0" presId="urn:microsoft.com/office/officeart/2005/8/layout/default"/>
    <dgm:cxn modelId="{B1EF072B-BDED-C64C-AA87-62F6080EAFCB}" type="presParOf" srcId="{5E4E0A75-F415-4B5B-90B1-235CCA1DA596}" destId="{7E0E8C55-32BF-47F6-A174-A3A98820D487}" srcOrd="2" destOrd="0" presId="urn:microsoft.com/office/officeart/2005/8/layout/default"/>
    <dgm:cxn modelId="{5ADF8358-7D5C-564E-8B77-FBE726BBCCEE}" type="presParOf" srcId="{5E4E0A75-F415-4B5B-90B1-235CCA1DA596}" destId="{AB977935-BE70-462F-8C1E-9C792F343EF3}" srcOrd="3" destOrd="0" presId="urn:microsoft.com/office/officeart/2005/8/layout/default"/>
    <dgm:cxn modelId="{72AF8061-AE74-FC42-B804-C2C2FB6F58B3}" type="presParOf" srcId="{5E4E0A75-F415-4B5B-90B1-235CCA1DA596}" destId="{4FFC908C-D1AF-4C7A-BE38-BBB33758565A}" srcOrd="4" destOrd="0" presId="urn:microsoft.com/office/officeart/2005/8/layout/default"/>
    <dgm:cxn modelId="{3D5F6A1A-7283-2E44-99C6-DE2F5B8E5B43}" type="presParOf" srcId="{5E4E0A75-F415-4B5B-90B1-235CCA1DA596}" destId="{BDE4CF94-1448-44B0-A0E1-E9B8AF84F523}" srcOrd="5" destOrd="0" presId="urn:microsoft.com/office/officeart/2005/8/layout/default"/>
    <dgm:cxn modelId="{A09E6D55-D78A-E845-A7F3-818C26A8F0F0}" type="presParOf" srcId="{5E4E0A75-F415-4B5B-90B1-235CCA1DA596}" destId="{98FF0B27-70E8-4CE0-8608-7DDD73941B42}" srcOrd="6" destOrd="0" presId="urn:microsoft.com/office/officeart/2005/8/layout/default"/>
    <dgm:cxn modelId="{0B6F2EA2-D34A-7A48-8895-76C922EC34EF}" type="presParOf" srcId="{5E4E0A75-F415-4B5B-90B1-235CCA1DA596}" destId="{4F7F535C-A1C0-4057-85DC-A207F83AA1FA}" srcOrd="7" destOrd="0" presId="urn:microsoft.com/office/officeart/2005/8/layout/default"/>
    <dgm:cxn modelId="{14961646-E097-0D41-9A41-C855CC4A7EE9}" type="presParOf" srcId="{5E4E0A75-F415-4B5B-90B1-235CCA1DA596}" destId="{AAA650A2-E169-4B52-96DD-9E6C1A0DB0C5}" srcOrd="8" destOrd="0" presId="urn:microsoft.com/office/officeart/2005/8/layout/default"/>
    <dgm:cxn modelId="{D2E7AD60-AD15-6545-8CDF-18C09A93FC68}" type="presParOf" srcId="{5E4E0A75-F415-4B5B-90B1-235CCA1DA596}" destId="{58A14AC7-1E6F-4055-B488-FACD65F65F9B}" srcOrd="9" destOrd="0" presId="urn:microsoft.com/office/officeart/2005/8/layout/default"/>
    <dgm:cxn modelId="{5227230F-AB03-C94B-97D5-A0665EEA2B41}" type="presParOf" srcId="{5E4E0A75-F415-4B5B-90B1-235CCA1DA596}" destId="{798EBE80-FD51-4357-B8BF-FDCB91C6DFB4}" srcOrd="10" destOrd="0" presId="urn:microsoft.com/office/officeart/2005/8/layout/default"/>
    <dgm:cxn modelId="{A74A9E4E-72ED-8F4E-B9B2-B3FE0B953632}" type="presParOf" srcId="{5E4E0A75-F415-4B5B-90B1-235CCA1DA596}" destId="{7105E3D3-078D-4340-B31A-283B401D1C7B}" srcOrd="11" destOrd="0" presId="urn:microsoft.com/office/officeart/2005/8/layout/default"/>
    <dgm:cxn modelId="{23A505F5-2517-464E-8851-A9B45B30128D}" type="presParOf" srcId="{5E4E0A75-F415-4B5B-90B1-235CCA1DA596}" destId="{FB30F105-09DE-4F3B-A116-F805A10B7AE4}" srcOrd="12" destOrd="0" presId="urn:microsoft.com/office/officeart/2005/8/layout/default"/>
    <dgm:cxn modelId="{9CC942E1-4C10-344C-99C6-9B8215CE1703}" type="presParOf" srcId="{5E4E0A75-F415-4B5B-90B1-235CCA1DA596}" destId="{DE6D5FA9-DD4B-4B61-9BEB-A96BF5B8525F}" srcOrd="13" destOrd="0" presId="urn:microsoft.com/office/officeart/2005/8/layout/default"/>
    <dgm:cxn modelId="{50D27498-8D2A-AD42-837A-8DA4B5AF6EE4}" type="presParOf" srcId="{5E4E0A75-F415-4B5B-90B1-235CCA1DA596}" destId="{0802E3CF-0747-4DF4-8283-406A528C45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75E1-E86D-43D9-8567-14082F36D36E}">
      <dsp:nvSpPr>
        <dsp:cNvPr id="0" name=""/>
        <dsp:cNvSpPr/>
      </dsp:nvSpPr>
      <dsp:spPr>
        <a:xfrm>
          <a:off x="0" y="56925"/>
          <a:ext cx="695223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IDENTIFICATION</a:t>
          </a:r>
          <a:endParaRPr lang="fr-FR" sz="4000" kern="1200" dirty="0"/>
        </a:p>
      </dsp:txBody>
      <dsp:txXfrm>
        <a:off x="59399" y="116324"/>
        <a:ext cx="6833437" cy="1098002"/>
      </dsp:txXfrm>
    </dsp:sp>
    <dsp:sp modelId="{C6C9B18B-69A1-4709-A30C-0AFF11E92EF9}">
      <dsp:nvSpPr>
        <dsp:cNvPr id="0" name=""/>
        <dsp:cNvSpPr/>
      </dsp:nvSpPr>
      <dsp:spPr>
        <a:xfrm>
          <a:off x="0" y="1273726"/>
          <a:ext cx="695223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73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 smtClean="0"/>
            <a:t>Attribution d’un nom de compte ou d’un nom d’utilisateur</a:t>
          </a:r>
          <a:endParaRPr lang="fr-FR" sz="2400" kern="1200" dirty="0"/>
        </a:p>
      </dsp:txBody>
      <dsp:txXfrm>
        <a:off x="0" y="1273726"/>
        <a:ext cx="6952235" cy="1076400"/>
      </dsp:txXfrm>
    </dsp:sp>
    <dsp:sp modelId="{712F4372-09D6-4EE6-9BCA-58FC75369FDB}">
      <dsp:nvSpPr>
        <dsp:cNvPr id="0" name=""/>
        <dsp:cNvSpPr/>
      </dsp:nvSpPr>
      <dsp:spPr>
        <a:xfrm>
          <a:off x="0" y="2350126"/>
          <a:ext cx="695223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AUTHENTIFICATION</a:t>
          </a:r>
          <a:endParaRPr lang="fr-FR" sz="4000" kern="1200" dirty="0"/>
        </a:p>
      </dsp:txBody>
      <dsp:txXfrm>
        <a:off x="59399" y="2409525"/>
        <a:ext cx="6833437" cy="1098002"/>
      </dsp:txXfrm>
    </dsp:sp>
    <dsp:sp modelId="{2B25B643-084D-4AD8-8A53-3A90DC39C95D}">
      <dsp:nvSpPr>
        <dsp:cNvPr id="0" name=""/>
        <dsp:cNvSpPr/>
      </dsp:nvSpPr>
      <dsp:spPr>
        <a:xfrm>
          <a:off x="0" y="3566926"/>
          <a:ext cx="695223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73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/>
            <a:t>Démarche qui permet à l'utilisateur d'apporter la preuve de son identité</a:t>
          </a:r>
        </a:p>
      </dsp:txBody>
      <dsp:txXfrm>
        <a:off x="0" y="3566926"/>
        <a:ext cx="6952235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AEE0F-EA3C-4FBB-B269-37CF38EEC2F5}">
      <dsp:nvSpPr>
        <dsp:cNvPr id="0" name=""/>
        <dsp:cNvSpPr/>
      </dsp:nvSpPr>
      <dsp:spPr>
        <a:xfrm>
          <a:off x="2794" y="733883"/>
          <a:ext cx="1680089" cy="648030"/>
        </a:xfrm>
        <a:prstGeom prst="rect">
          <a:avLst/>
        </a:prstGeom>
        <a:solidFill>
          <a:srgbClr val="B0D0E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IDENTITÉ DECLARATIVE</a:t>
          </a:r>
        </a:p>
      </dsp:txBody>
      <dsp:txXfrm>
        <a:off x="2794" y="733883"/>
        <a:ext cx="1680089" cy="648030"/>
      </dsp:txXfrm>
    </dsp:sp>
    <dsp:sp modelId="{9CC36FF6-8834-4629-8971-AA595C83FA4A}">
      <dsp:nvSpPr>
        <dsp:cNvPr id="0" name=""/>
        <dsp:cNvSpPr/>
      </dsp:nvSpPr>
      <dsp:spPr>
        <a:xfrm>
          <a:off x="2794" y="1381913"/>
          <a:ext cx="1680089" cy="2223449"/>
        </a:xfrm>
        <a:prstGeom prst="rect">
          <a:avLst/>
        </a:prstGeom>
        <a:solidFill>
          <a:srgbClr val="E5EDF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Ce que je déclare en ligne. Notamment les formulaires que je renseigne.</a:t>
          </a:r>
        </a:p>
      </dsp:txBody>
      <dsp:txXfrm>
        <a:off x="2794" y="1381913"/>
        <a:ext cx="1680089" cy="2223449"/>
      </dsp:txXfrm>
    </dsp:sp>
    <dsp:sp modelId="{F61D716D-C8F6-4B04-9B01-76843A4C6C6F}">
      <dsp:nvSpPr>
        <dsp:cNvPr id="0" name=""/>
        <dsp:cNvSpPr/>
      </dsp:nvSpPr>
      <dsp:spPr>
        <a:xfrm>
          <a:off x="1918096" y="733883"/>
          <a:ext cx="1680089" cy="64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IDENTITÉ AGISSANTE</a:t>
          </a:r>
        </a:p>
      </dsp:txBody>
      <dsp:txXfrm>
        <a:off x="1918096" y="733883"/>
        <a:ext cx="1680089" cy="648030"/>
      </dsp:txXfrm>
    </dsp:sp>
    <dsp:sp modelId="{E1140827-E4EE-4B2D-BE3B-69B74D5B1FE4}">
      <dsp:nvSpPr>
        <dsp:cNvPr id="0" name=""/>
        <dsp:cNvSpPr/>
      </dsp:nvSpPr>
      <dsp:spPr>
        <a:xfrm>
          <a:off x="1918096" y="1381913"/>
          <a:ext cx="1680089" cy="2223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Les actions que j'effectue en ligne. Ce que je publie, ce que je like...</a:t>
          </a:r>
        </a:p>
      </dsp:txBody>
      <dsp:txXfrm>
        <a:off x="1918096" y="1381913"/>
        <a:ext cx="1680089" cy="2223449"/>
      </dsp:txXfrm>
    </dsp:sp>
    <dsp:sp modelId="{AFE000E3-AE99-49A0-A2CD-3FE6FB95B3B8}">
      <dsp:nvSpPr>
        <dsp:cNvPr id="0" name=""/>
        <dsp:cNvSpPr/>
      </dsp:nvSpPr>
      <dsp:spPr>
        <a:xfrm>
          <a:off x="3833398" y="733883"/>
          <a:ext cx="1680089" cy="64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TRACES non conscientes</a:t>
          </a:r>
        </a:p>
      </dsp:txBody>
      <dsp:txXfrm>
        <a:off x="3833398" y="733883"/>
        <a:ext cx="1680089" cy="648030"/>
      </dsp:txXfrm>
    </dsp:sp>
    <dsp:sp modelId="{97B1C4BC-4F18-40E9-91BB-228D16F4829A}">
      <dsp:nvSpPr>
        <dsp:cNvPr id="0" name=""/>
        <dsp:cNvSpPr/>
      </dsp:nvSpPr>
      <dsp:spPr>
        <a:xfrm>
          <a:off x="3833398" y="1381913"/>
          <a:ext cx="1680089" cy="2223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Les traces que je laisse sur le web sans le vouloir.</a:t>
          </a:r>
        </a:p>
      </dsp:txBody>
      <dsp:txXfrm>
        <a:off x="3833398" y="1381913"/>
        <a:ext cx="1680089" cy="2223449"/>
      </dsp:txXfrm>
    </dsp:sp>
    <dsp:sp modelId="{DEE87B4B-44C5-4E03-8846-5AF7DD7E7979}">
      <dsp:nvSpPr>
        <dsp:cNvPr id="0" name=""/>
        <dsp:cNvSpPr/>
      </dsp:nvSpPr>
      <dsp:spPr>
        <a:xfrm>
          <a:off x="5748700" y="733883"/>
          <a:ext cx="1680089" cy="648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E-REPUTATION</a:t>
          </a:r>
        </a:p>
      </dsp:txBody>
      <dsp:txXfrm>
        <a:off x="5748700" y="733883"/>
        <a:ext cx="1680089" cy="648030"/>
      </dsp:txXfrm>
    </dsp:sp>
    <dsp:sp modelId="{B2D46C50-887D-41B6-A6F2-3AC0696C415E}">
      <dsp:nvSpPr>
        <dsp:cNvPr id="0" name=""/>
        <dsp:cNvSpPr/>
      </dsp:nvSpPr>
      <dsp:spPr>
        <a:xfrm>
          <a:off x="5748700" y="1381913"/>
          <a:ext cx="1680089" cy="2223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/>
            <a:t>Ce que les autres disent de moi.</a:t>
          </a:r>
          <a:endParaRPr lang="fr-FR" sz="1800" kern="1200" dirty="0"/>
        </a:p>
      </dsp:txBody>
      <dsp:txXfrm>
        <a:off x="5748700" y="1381913"/>
        <a:ext cx="1680089" cy="2223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de page consacrée</a:t>
            </a:r>
            <a:r>
              <a:rPr lang="fr-FR" baseline="0" dirty="0" smtClean="0"/>
              <a:t> au paramétrage (Ici Facebook)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 Agence TIZ</a:t>
            </a:r>
            <a:r>
              <a:rPr lang="fr-FR" baseline="0" dirty="0" smtClean="0"/>
              <a:t> : infos en bas de page</a:t>
            </a:r>
          </a:p>
          <a:p>
            <a:r>
              <a:rPr lang="fr-FR" baseline="0" dirty="0" smtClean="0"/>
              <a:t>Sur Médiamétrie : Recherche Réseaux sociaux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2921547" y="487156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57905" y="250567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A8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fr-FR" sz="5400" b="1" cap="none" spc="0" dirty="0" smtClean="0">
                <a:ln w="66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4F79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fr-F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57B99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9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1526251" y="159457"/>
            <a:ext cx="7221964" cy="1805820"/>
            <a:chOff x="1526251" y="159458"/>
            <a:chExt cx="7221964" cy="1805820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6251" y="159458"/>
              <a:ext cx="7221964" cy="1805820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8013564" y="1580720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42540" y="768959"/>
            <a:ext cx="2885558" cy="586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223125" cy="4561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 smtClean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  <a:endParaRPr lang="fr-FR" sz="3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>
          <a:xfrm>
            <a:off x="1526251" y="159458"/>
            <a:ext cx="7221964" cy="973306"/>
            <a:chOff x="1526251" y="159458"/>
            <a:chExt cx="7221964" cy="973306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6251" y="159458"/>
              <a:ext cx="7221964" cy="973306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7988859" y="816446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1377950"/>
            <a:ext cx="7223125" cy="4859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 smtClean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  <a:endParaRPr lang="fr-FR" sz="3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9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1" y="0"/>
            <a:ext cx="118069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" y="5279683"/>
            <a:ext cx="1051197" cy="1416621"/>
          </a:xfrm>
          <a:prstGeom prst="rect">
            <a:avLst/>
          </a:prstGeom>
        </p:spPr>
      </p:pic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218364"/>
            <a:ext cx="7223125" cy="6018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 rot="16200000">
            <a:off x="-1582760" y="2710132"/>
            <a:ext cx="4410380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titre</a:t>
            </a:r>
            <a:endParaRPr lang="fr-FR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273" y="514512"/>
            <a:ext cx="1054529" cy="645588"/>
            <a:chOff x="44273" y="514512"/>
            <a:chExt cx="1180690" cy="645588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 smtClean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  <a:endParaRPr lang="fr-FR" sz="3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3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7" y="162882"/>
            <a:ext cx="7973583" cy="58774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55600" y="955675"/>
            <a:ext cx="8491538" cy="543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23690" y="112564"/>
            <a:ext cx="8540455" cy="678003"/>
            <a:chOff x="323690" y="112564"/>
            <a:chExt cx="8540455" cy="678003"/>
          </a:xfrm>
        </p:grpSpPr>
        <p:grpSp>
          <p:nvGrpSpPr>
            <p:cNvPr id="9" name="Grouper 9"/>
            <p:cNvGrpSpPr/>
            <p:nvPr userDrawn="1"/>
          </p:nvGrpSpPr>
          <p:grpSpPr>
            <a:xfrm flipV="1">
              <a:off x="323690" y="112564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r 9"/>
            <p:cNvGrpSpPr/>
            <p:nvPr userDrawn="1"/>
          </p:nvGrpSpPr>
          <p:grpSpPr>
            <a:xfrm rot="10800000" flipV="1">
              <a:off x="8338614" y="618881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1069" y="4094327"/>
            <a:ext cx="5590311" cy="1975743"/>
          </a:xfrm>
          <a:prstGeom prst="rect">
            <a:avLst/>
          </a:prstGeo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22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45910" y="409434"/>
            <a:ext cx="8140891" cy="5854888"/>
          </a:xfrm>
          <a:prstGeom prst="rect">
            <a:avLst/>
          </a:prstGeo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08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9" y="2470883"/>
            <a:ext cx="3330342" cy="1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2" r:id="rId4"/>
    <p:sldLayoutId id="2147483696" r:id="rId5"/>
    <p:sldLayoutId id="2147483728" r:id="rId6"/>
    <p:sldLayoutId id="2147483729" r:id="rId7"/>
    <p:sldLayoutId id="214748372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://www.granddictionnaire.com/ficheOqlf.aspx?Id_Fiche=2650288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dt.oqlf.gouv.qc.ca/ficheOqlf.aspx?Id_Fiche=2650311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RXhJB_iD6b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dumoderateur.com/reseaux-sociaux/" TargetMode="External"/><Relationship Id="rId4" Type="http://schemas.openxmlformats.org/officeDocument/2006/relationships/hyperlink" Target="https://www.tiz.fr/" TargetMode="External"/><Relationship Id="rId5" Type="http://schemas.openxmlformats.org/officeDocument/2006/relationships/hyperlink" Target="https://www.mediametrie.fr/fr/recherche?search_api_fulltext=r%C3%A9seaux+sociaux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-tigre.net/marc-l.html" TargetMode="External"/><Relationship Id="rId4" Type="http://schemas.openxmlformats.org/officeDocument/2006/relationships/hyperlink" Target="https://myshadow.org/fr" TargetMode="External"/><Relationship Id="rId5" Type="http://schemas.openxmlformats.org/officeDocument/2006/relationships/hyperlink" Target="http://emi.re/traces.html" TargetMode="External"/><Relationship Id="rId6" Type="http://schemas.openxmlformats.org/officeDocument/2006/relationships/hyperlink" Target="https://www.youtube.com/watch?v=F7pYHN9iC9I" TargetMode="External"/><Relationship Id="rId7" Type="http://schemas.openxmlformats.org/officeDocument/2006/relationships/hyperlink" Target="https://help.twitter.com/fr/managing-your-account/connect-or-revoke-access-to-third-party-app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witter.com/en/managing-your-account/how-to-download-your-twitter-archive" TargetMode="External"/><Relationship Id="rId4" Type="http://schemas.openxmlformats.org/officeDocument/2006/relationships/hyperlink" Target="https://twitter.com/fr/privacy" TargetMode="External"/><Relationship Id="rId5" Type="http://schemas.openxmlformats.org/officeDocument/2006/relationships/hyperlink" Target="https://www.facebook.com/help/ipad-app/212802592074644?helpref=popular_topics" TargetMode="External"/><Relationship Id="rId6" Type="http://schemas.openxmlformats.org/officeDocument/2006/relationships/hyperlink" Target="https://www.instagram.com/accounts/privacy_and_security/?hl=f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-centaure.com/index.php/2017/12/06/comment-facebook-se-remunere/" TargetMode="External"/><Relationship Id="rId4" Type="http://schemas.openxmlformats.org/officeDocument/2006/relationships/hyperlink" Target="https://www.phonandroid.com/facebook-gagne-de-largent-utilisez-boutons-reactions.html" TargetMode="External"/><Relationship Id="rId5" Type="http://schemas.openxmlformats.org/officeDocument/2006/relationships/hyperlink" Target="https://www.youtube.com/watch?v=TGk2mTlDVSg" TargetMode="External"/><Relationship Id="rId6" Type="http://schemas.openxmlformats.org/officeDocument/2006/relationships/hyperlink" Target="http://video.lefigaro.fr/figaro/video/comment-facebook-gagne-de-l-argent/3097061307001/" TargetMode="External"/><Relationship Id="rId7" Type="http://schemas.openxmlformats.org/officeDocument/2006/relationships/hyperlink" Target="https://www.lesechos.fr/idees-debats/cercle/cercle-183853-le-necessaire-pivotement-du-modele-economique-de-facebook-2183061.php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videos.lesechos.fr/lesechos/sujet-actus/apres-le-scandale-et-les-annonces-quel-business-model-pour-facebook/kxqzq8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alshs.archives-ouvertes.fr/halshs-00455382/document" TargetMode="External"/><Relationship Id="rId4" Type="http://schemas.openxmlformats.org/officeDocument/2006/relationships/hyperlink" Target="https://www.researchgate.net/publication/327746951_Le_partage_des_donnees_genetiques_un_nouveau_capita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cairn.info/revue-hermes-la-revue-2011-1-page-137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4" Type="http://schemas.openxmlformats.org/officeDocument/2006/relationships/hyperlink" Target="https://www.yworks.com/" TargetMode="External"/><Relationship Id="rId5" Type="http://schemas.openxmlformats.org/officeDocument/2006/relationships/hyperlink" Target="http://dia-installer.de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MySkCFFgiRQ&amp;feature=youtu.b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cnisnlycee.free.fr/index.php/49-snt/le-reseau-socia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z.fr/algorithme-facebook-reseaux-sociaux-instagram-twitter-linkedin-youtube/" TargetMode="External"/><Relationship Id="rId4" Type="http://schemas.openxmlformats.org/officeDocument/2006/relationships/hyperlink" Target="https://www.sudouest.fr/2017/09/25/reseaux-sociaux-comment-l-algorithme-de-facebook-nourrit-votre-fil-d-actualite-3809100-7498.php" TargetMode="External"/><Relationship Id="rId5" Type="http://schemas.openxmlformats.org/officeDocument/2006/relationships/hyperlink" Target="https://www.youtube.com/watch?v=2yVPoL8xVSI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ted.com/talks/eli_pariser_beware_online_filter_bubbles?language=fr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ache.media.education.gouv.fr/file/11_-_novembre/10/2/2016_non_harcelement_guide_prevention_cyberviolence_WEB_654102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mesdatasetmoi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090594" y="4393158"/>
            <a:ext cx="5826983" cy="802054"/>
          </a:xfrm>
        </p:spPr>
        <p:txBody>
          <a:bodyPr/>
          <a:lstStyle/>
          <a:p>
            <a:r>
              <a:rPr lang="fr-FR" dirty="0" smtClean="0"/>
              <a:t>Réseaux Sociaux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8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Caractérisation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9" t="21885" b="55103"/>
          <a:stretch/>
        </p:blipFill>
        <p:spPr>
          <a:xfrm>
            <a:off x="1414402" y="2935306"/>
            <a:ext cx="7186978" cy="1215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8951" y="3001145"/>
            <a:ext cx="4746797" cy="602901"/>
          </a:xfrm>
          <a:prstGeom prst="rect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9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1768686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Médias sociaux ou réseaux sociaux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4012" y="3141249"/>
            <a:ext cx="7268320" cy="286210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Les deux termes sont souvent </a:t>
            </a:r>
            <a:r>
              <a:rPr lang="fr-FR" sz="2000" dirty="0" smtClean="0">
                <a:solidFill>
                  <a:schemeClr val="tx1"/>
                </a:solidFill>
              </a:rPr>
              <a:t>confondus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Il existe pourtant une distinction, pas toujours simple à opérer, car le champ d'étude est très "</a:t>
            </a:r>
            <a:r>
              <a:rPr lang="fr-FR" sz="2000" dirty="0" smtClean="0">
                <a:solidFill>
                  <a:schemeClr val="tx1"/>
                </a:solidFill>
              </a:rPr>
              <a:t>fluctuant »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Idée à retenir : les réseaux sociaux constituent un sous-catégorie des médias sociaux</a:t>
            </a:r>
          </a:p>
        </p:txBody>
      </p:sp>
    </p:spTree>
    <p:extLst>
      <p:ext uri="{BB962C8B-B14F-4D97-AF65-F5344CB8AC3E}">
        <p14:creationId xmlns:p14="http://schemas.microsoft.com/office/powerpoint/2010/main" val="3269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1454429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Médias sociaux ou réseaux sociaux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4012" y="2852646"/>
            <a:ext cx="7268320" cy="2764694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Médias sociaux </a:t>
            </a:r>
            <a:r>
              <a:rPr lang="fr-FR" sz="2000" dirty="0">
                <a:solidFill>
                  <a:srgbClr val="000000"/>
                </a:solidFill>
              </a:rPr>
              <a:t>: </a:t>
            </a:r>
            <a:r>
              <a:rPr lang="fr-FR" sz="2000" dirty="0" smtClean="0">
                <a:solidFill>
                  <a:srgbClr val="000000"/>
                </a:solidFill>
              </a:rPr>
              <a:t>Médias numériques </a:t>
            </a:r>
            <a:r>
              <a:rPr lang="fr-FR" sz="2000" dirty="0">
                <a:solidFill>
                  <a:srgbClr val="000000"/>
                </a:solidFill>
              </a:rPr>
              <a:t>basé sur les caractéristiques du Web 2.0, qui vise à faciliter la création et le partage de contenu généré par les utilisateurs, la collaboration et l'interaction sociale.  </a:t>
            </a:r>
            <a:br>
              <a:rPr lang="fr-FR" sz="2000" dirty="0">
                <a:solidFill>
                  <a:srgbClr val="000000"/>
                </a:solidFill>
              </a:rPr>
            </a:b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Les notions d'intelligence collective, de collaboration, de contenu sont très présentes sur un média social.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4012" y="5617340"/>
            <a:ext cx="7268320" cy="923164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8" name="Image 6" descr="Une image contenant objet, noir&#10;&#10;Description générée avec un niveau de confiance élevé">
            <a:extLst>
              <a:ext uri="{FF2B5EF4-FFF2-40B4-BE49-F238E27FC236}">
                <a16:creationId xmlns:a16="http://schemas.microsoft.com/office/drawing/2014/main" xmlns="" id="{D05E7D35-CF5F-4EDF-BD66-A30F88E7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93" y="5081318"/>
            <a:ext cx="1433658" cy="13095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0850C11-6406-41B7-AF4F-F671A2BFD744}"/>
              </a:ext>
            </a:extLst>
          </p:cNvPr>
          <p:cNvSpPr txBox="1"/>
          <p:nvPr/>
        </p:nvSpPr>
        <p:spPr>
          <a:xfrm>
            <a:off x="1641819" y="6236281"/>
            <a:ext cx="4132305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http://www.granddictionnaire.com/ficheOqlf.aspx?Id_Fiche=26502881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7611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768686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Médias sociaux ou réseaux sociaux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3141249"/>
            <a:ext cx="7268320" cy="286210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Les deux termes sont souvent </a:t>
            </a:r>
            <a:r>
              <a:rPr lang="fr-FR" sz="2000" dirty="0" smtClean="0">
                <a:solidFill>
                  <a:schemeClr val="tx1"/>
                </a:solidFill>
              </a:rPr>
              <a:t>confondus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Il existe pourtant une distinction, pas toujours simple à opérer, car le champ d'étude est très </a:t>
            </a:r>
            <a:r>
              <a:rPr lang="fr-FR" sz="2000" dirty="0" smtClean="0">
                <a:solidFill>
                  <a:schemeClr val="tx1"/>
                </a:solidFill>
              </a:rPr>
              <a:t>« fluctuant »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Idée à retenir : les réseaux sociaux constituent un sous-catégorie des médias sociaux</a:t>
            </a:r>
          </a:p>
        </p:txBody>
      </p:sp>
    </p:spTree>
    <p:extLst>
      <p:ext uri="{BB962C8B-B14F-4D97-AF65-F5344CB8AC3E}">
        <p14:creationId xmlns:p14="http://schemas.microsoft.com/office/powerpoint/2010/main" val="71474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192548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Médias sociaux ou réseaux sociaux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590765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0B61573-FB6F-49D5-B27D-8792B06EE077}"/>
              </a:ext>
            </a:extLst>
          </p:cNvPr>
          <p:cNvSpPr txBox="1"/>
          <p:nvPr/>
        </p:nvSpPr>
        <p:spPr>
          <a:xfrm>
            <a:off x="1494012" y="6105554"/>
            <a:ext cx="7458975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2"/>
              </a:rPr>
              <a:t>http://gdt.oqlf.gouv.qc.ca/ficheOqlf.aspx?Id_Fiche=26503112</a:t>
            </a:r>
            <a:endParaRPr lang="fr-FR" sz="1200" dirty="0"/>
          </a:p>
          <a:p>
            <a:endParaRPr lang="en-US" dirty="0"/>
          </a:p>
        </p:txBody>
      </p:sp>
      <p:pic>
        <p:nvPicPr>
          <p:cNvPr id="9" name="Image 8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xmlns="" id="{F656DA98-D420-4621-A89F-9CC41AF5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934" y="5196923"/>
            <a:ext cx="563670" cy="500387"/>
          </a:xfrm>
          <a:prstGeom prst="rect">
            <a:avLst/>
          </a:prstGeom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xmlns="" id="{580F4795-FD1A-40C2-93A9-8F62144F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302" y="4624164"/>
            <a:ext cx="516061" cy="524605"/>
          </a:xfrm>
          <a:prstGeom prst="rect">
            <a:avLst/>
          </a:prstGeom>
        </p:spPr>
      </p:pic>
      <p:pic>
        <p:nvPicPr>
          <p:cNvPr id="11" name="Image 14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xmlns="" id="{DDD8B5E8-E1D1-41D3-8624-F8A0F27AE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66" y="2659485"/>
            <a:ext cx="678397" cy="694513"/>
          </a:xfrm>
          <a:prstGeom prst="rect">
            <a:avLst/>
          </a:prstGeom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xmlns="" id="{8FC87AD5-F504-4FA5-8E7E-CE271CA43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750" y="3981561"/>
            <a:ext cx="686942" cy="604879"/>
          </a:xfrm>
          <a:prstGeom prst="rect">
            <a:avLst/>
          </a:prstGeom>
        </p:spPr>
      </p:pic>
      <p:pic>
        <p:nvPicPr>
          <p:cNvPr id="13" name="Image 18">
            <a:extLst>
              <a:ext uri="{FF2B5EF4-FFF2-40B4-BE49-F238E27FC236}">
                <a16:creationId xmlns:a16="http://schemas.microsoft.com/office/drawing/2014/main" xmlns="" id="{598F6D1F-49BB-4491-AAD4-75EC6EB45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369" y="2925477"/>
            <a:ext cx="1660963" cy="1660963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2668" y="2922266"/>
            <a:ext cx="5323662" cy="277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Réseau social </a:t>
            </a:r>
            <a:r>
              <a:rPr lang="fr-FR" sz="2200" dirty="0">
                <a:latin typeface="+mn-lt"/>
              </a:rPr>
              <a:t>: Communauté d'internautes reliés entre eux par des liens, amicaux ou professionnels, regroupés ou non par secteurs d'activité, qui favorise l'interaction sociale, la création et le partage d'informations. 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6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2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Une caractérisation difficile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911979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893" y="3155662"/>
            <a:ext cx="7108439" cy="297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 smtClean="0">
                <a:latin typeface="+mn-lt"/>
              </a:rPr>
              <a:t>Les </a:t>
            </a:r>
            <a:r>
              <a:rPr lang="fr-FR" sz="2000" dirty="0">
                <a:latin typeface="+mn-lt"/>
              </a:rPr>
              <a:t>réseaux sociaux constituent </a:t>
            </a:r>
            <a:r>
              <a:rPr lang="fr-FR" sz="2000" dirty="0" smtClean="0">
                <a:latin typeface="+mn-lt"/>
              </a:rPr>
              <a:t>un </a:t>
            </a:r>
            <a:r>
              <a:rPr lang="fr-FR" sz="2000" dirty="0">
                <a:latin typeface="+mn-lt"/>
              </a:rPr>
              <a:t>ensemble en perpétuelle évolution</a:t>
            </a:r>
          </a:p>
          <a:p>
            <a:r>
              <a:rPr lang="fr-FR" sz="2000" dirty="0">
                <a:latin typeface="+mn-lt"/>
              </a:rPr>
              <a:t>Les fonctionnalités de ces réseaux évoluent également</a:t>
            </a:r>
          </a:p>
          <a:p>
            <a:r>
              <a:rPr lang="fr-FR" sz="2000" dirty="0">
                <a:latin typeface="+mn-lt"/>
              </a:rPr>
              <a:t>Les publics sont changeants (les plus jeunes en particulier)</a:t>
            </a:r>
          </a:p>
          <a:p>
            <a:r>
              <a:rPr lang="fr-FR" sz="2000" dirty="0">
                <a:latin typeface="+mn-lt"/>
              </a:rPr>
              <a:t>Il est donc nécessaire de mettre en place une veille pour suivre ces évolutions</a:t>
            </a:r>
          </a:p>
          <a:p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1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2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Pistes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911979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893" y="3692517"/>
            <a:ext cx="7108439" cy="1846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latin typeface="+mn-lt"/>
              </a:rPr>
              <a:t>Elaborer un historique de l’utilisation des réseaux sociaux</a:t>
            </a:r>
            <a:endParaRPr lang="fr-FR" sz="20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latin typeface="+mn-lt"/>
              </a:rPr>
              <a:t>Réaliser des exposés présentant les caractéristiques principales des réseaux existants (</a:t>
            </a:r>
            <a:r>
              <a:rPr lang="fr-FR" sz="2000" dirty="0" err="1" smtClean="0">
                <a:latin typeface="+mn-lt"/>
              </a:rPr>
              <a:t>nmbre</a:t>
            </a:r>
            <a:r>
              <a:rPr lang="fr-FR" sz="2000" dirty="0" smtClean="0">
                <a:latin typeface="+mn-lt"/>
              </a:rPr>
              <a:t> d’abonnés, type de contenu partagé </a:t>
            </a:r>
            <a:r>
              <a:rPr lang="is-IS" sz="2000" dirty="0" smtClean="0">
                <a:latin typeface="+mn-lt"/>
              </a:rPr>
              <a:t>…) /// activité proposée</a:t>
            </a:r>
            <a:r>
              <a:rPr lang="fr-FR" sz="2000" dirty="0" smtClean="0">
                <a:latin typeface="+mn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latin typeface="+mn-lt"/>
              </a:rPr>
              <a:t>Créer une base de donnée à l’aide des données précédentes</a:t>
            </a:r>
          </a:p>
          <a:p>
            <a:pPr marL="342900" indent="-342900">
              <a:buFont typeface="Arial"/>
              <a:buChar char="•"/>
            </a:pP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55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012" y="1785906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Pistes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4012" y="2746916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Un exemple de réalisation possible : 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2"/>
              </a:rPr>
              <a:t>Vidéo Andy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9" t="21885" b="55103"/>
          <a:stretch/>
        </p:blipFill>
        <p:spPr>
          <a:xfrm>
            <a:off x="1414402" y="2935306"/>
            <a:ext cx="7186978" cy="1215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8951" y="3640141"/>
            <a:ext cx="4746797" cy="487333"/>
          </a:xfrm>
          <a:prstGeom prst="rect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Usages juvéniles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Des usages très diversifiés et hétérogènes </a:t>
            </a:r>
            <a:endParaRPr lang="fr-FR" sz="20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Entrelacement des préoccupations scolaires et personnelles 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Des 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pratiques juvéniles multimodales</a:t>
            </a:r>
          </a:p>
        </p:txBody>
      </p:sp>
    </p:spTree>
    <p:extLst>
      <p:ext uri="{BB962C8B-B14F-4D97-AF65-F5344CB8AC3E}">
        <p14:creationId xmlns:p14="http://schemas.microsoft.com/office/powerpoint/2010/main" val="12749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r>
              <a:rPr lang="fr-FR" dirty="0" smtClean="0"/>
              <a:t> Attendus du programme</a:t>
            </a:r>
          </a:p>
          <a:p>
            <a:r>
              <a:rPr lang="fr-FR" dirty="0" smtClean="0"/>
              <a:t> Identité Numérique</a:t>
            </a:r>
          </a:p>
          <a:p>
            <a:r>
              <a:rPr lang="fr-FR" dirty="0" smtClean="0"/>
              <a:t> Caractérisation</a:t>
            </a:r>
          </a:p>
          <a:p>
            <a:r>
              <a:rPr lang="fr-FR" dirty="0" smtClean="0"/>
              <a:t> Paramétrage</a:t>
            </a:r>
          </a:p>
          <a:p>
            <a:r>
              <a:rPr lang="fr-FR" dirty="0" smtClean="0"/>
              <a:t> Modèles économiques</a:t>
            </a:r>
          </a:p>
          <a:p>
            <a:r>
              <a:rPr lang="fr-FR" dirty="0"/>
              <a:t> </a:t>
            </a:r>
            <a:r>
              <a:rPr lang="fr-FR" dirty="0" smtClean="0"/>
              <a:t>Approche par les graphes</a:t>
            </a:r>
          </a:p>
          <a:p>
            <a:r>
              <a:rPr lang="fr-FR" dirty="0" smtClean="0"/>
              <a:t>« Petit monde »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694128" y="692695"/>
            <a:ext cx="454153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 Black"/>
                <a:cs typeface="Arial Black"/>
              </a:rPr>
              <a:t>SOMMAIRE</a:t>
            </a:r>
            <a:endParaRPr lang="fr-FR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4428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Un écueil possible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Ne pas permettre aux élèves de poser un problème complexe.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Rester dans une pratique manipulatoire</a:t>
            </a:r>
            <a:endParaRPr lang="fr-FR" sz="2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En lien avec l’identité numérique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L’élève doit être en mesure de protéger ses publications.</a:t>
            </a:r>
            <a:endParaRPr lang="fr-FR" sz="2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Pistes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Comparer les paramétrages de différents réseaux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Faire la liste des droits accordés aux applications tierces</a:t>
            </a:r>
          </a:p>
        </p:txBody>
      </p:sp>
    </p:spTree>
    <p:extLst>
      <p:ext uri="{BB962C8B-B14F-4D97-AF65-F5344CB8AC3E}">
        <p14:creationId xmlns:p14="http://schemas.microsoft.com/office/powerpoint/2010/main" val="237145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Paramétrage</a:t>
            </a:r>
            <a:endParaRPr lang="fr-FR" dirty="0"/>
          </a:p>
        </p:txBody>
      </p:sp>
      <p:pic>
        <p:nvPicPr>
          <p:cNvPr id="7" name="Image 6" descr="snt 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12414" r="10064"/>
          <a:stretch/>
        </p:blipFill>
        <p:spPr>
          <a:xfrm>
            <a:off x="1487715" y="1359809"/>
            <a:ext cx="7293428" cy="47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 smtClean="0"/>
              <a:t>Caractérisation / Paramétrage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 : caractérisation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Infos sur les réseaux 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3"/>
              </a:rPr>
              <a:t>https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3"/>
              </a:rPr>
              <a:t>://www.blogdumoderateur.com/reseaux-sociaux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3"/>
              </a:rPr>
              <a:t>/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Agence TIZ 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4"/>
              </a:rPr>
              <a:t>https://www.tiz.fr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4"/>
              </a:rPr>
              <a:t>/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Médiamétrie 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5"/>
              </a:rPr>
              <a:t>https://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5"/>
              </a:rPr>
              <a:t>www.mediametrie.fr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8875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 smtClean="0"/>
              <a:t>Caractérisation / Paramétrage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 : paramétrage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Marc L. dans Le Tigre : </a:t>
            </a:r>
            <a:r>
              <a:rPr lang="fr-FR" sz="2000" dirty="0">
                <a:hlinkClick r:id="rId3"/>
              </a:rPr>
              <a:t>http://www.le-tigre.net/marc-l.html</a:t>
            </a:r>
            <a:endParaRPr lang="fr-FR" sz="2000" dirty="0"/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Sur le traçage 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4"/>
              </a:rPr>
              <a:t>https://myshadow.org/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4"/>
              </a:rPr>
              <a:t>fr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Ou encore : 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5"/>
              </a:rPr>
              <a:t>http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5"/>
              </a:rPr>
              <a:t>://emi.re/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5"/>
              </a:rPr>
              <a:t>traces.html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6"/>
              </a:rPr>
              <a:t>Dave le «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6"/>
              </a:rPr>
              <a:t> voyant » 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Applications tierces, exemple de </a:t>
            </a:r>
            <a:r>
              <a:rPr lang="fr-FR" sz="2000" dirty="0" err="1" smtClean="0">
                <a:solidFill>
                  <a:srgbClr val="000000"/>
                </a:solidFill>
                <a:latin typeface="Calibri" charset="0"/>
              </a:rPr>
              <a:t>twitter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 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7"/>
              </a:rPr>
              <a:t>https://help.twitter.com/fr/managing-your-account/connect-or-revoke-access-to-third-party-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  <a:hlinkClick r:id="rId7"/>
              </a:rPr>
              <a:t>apps</a:t>
            </a: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1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 smtClean="0"/>
              <a:t>Caractérisation / Paramétrage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 : traces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2"/>
            <a:ext cx="7268320" cy="391613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endParaRPr lang="fr-FR" sz="20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xmlns="" id="{90F2E238-C315-4493-BE2F-1A3542363E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012" y="2532351"/>
            <a:ext cx="7107369" cy="38585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3"/>
              </a:rPr>
              <a:t>https://help.twitter.com/en/managing-your-account/how-to-download-your-twitter-</a:t>
            </a:r>
            <a:r>
              <a:rPr lang="fr-FR" sz="2000" dirty="0" smtClean="0">
                <a:hlinkClick r:id="rId3"/>
              </a:rPr>
              <a:t>archive</a:t>
            </a:r>
            <a:endParaRPr lang="fr-FR" sz="2000" dirty="0" smtClean="0"/>
          </a:p>
          <a:p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4"/>
              </a:rPr>
              <a:t>https://twitter.com/fr/</a:t>
            </a:r>
            <a:r>
              <a:rPr lang="fr-FR" sz="2000" dirty="0" smtClean="0">
                <a:hlinkClick r:id="rId4"/>
              </a:rPr>
              <a:t>privacy</a:t>
            </a:r>
            <a:endParaRPr lang="fr-FR" sz="2000" dirty="0" smtClean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5"/>
              </a:rPr>
              <a:t>https://www.facebook.com/help/ipad-app/212802592074644?helpref=</a:t>
            </a:r>
            <a:r>
              <a:rPr lang="fr-FR" sz="2000" dirty="0" smtClean="0">
                <a:hlinkClick r:id="rId5"/>
              </a:rPr>
              <a:t>popular_topics</a:t>
            </a:r>
            <a:endParaRPr lang="fr-FR" sz="2000" dirty="0" smtClean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6"/>
              </a:rPr>
              <a:t>https://www.instagram.com/accounts/privacy_and_security/?hl=fr</a:t>
            </a: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55730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68" b="46080"/>
          <a:stretch/>
        </p:blipFill>
        <p:spPr>
          <a:xfrm>
            <a:off x="1504099" y="3378147"/>
            <a:ext cx="7097281" cy="5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53066" y="1755924"/>
            <a:ext cx="7738533" cy="3544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fr-FR" sz="7200" b="0" dirty="0" smtClean="0">
                <a:solidFill>
                  <a:schemeClr val="tx1"/>
                </a:solidFill>
                <a:latin typeface="+mn-lt"/>
                <a:cs typeface="Segoe UI"/>
              </a:rPr>
              <a:t>« Si c'est </a:t>
            </a:r>
            <a:r>
              <a:rPr lang="fr-FR" sz="7200" b="0" dirty="0" smtClean="0">
                <a:solidFill>
                  <a:srgbClr val="FF0000"/>
                </a:solidFill>
                <a:latin typeface="+mn-lt"/>
                <a:cs typeface="Segoe UI"/>
              </a:rPr>
              <a:t>gratuit </a:t>
            </a:r>
            <a:r>
              <a:rPr lang="fr-FR" sz="7200" b="0" dirty="0" smtClean="0">
                <a:solidFill>
                  <a:srgbClr val="000000"/>
                </a:solidFill>
                <a:latin typeface="+mn-lt"/>
                <a:cs typeface="Segoe UI"/>
              </a:rPr>
              <a:t>c'est </a:t>
            </a:r>
            <a:r>
              <a:rPr lang="fr-FR" sz="7200" b="0" i="1" dirty="0" smtClean="0">
                <a:solidFill>
                  <a:srgbClr val="000000"/>
                </a:solidFill>
                <a:latin typeface="+mn-lt"/>
                <a:cs typeface="Segoe UI"/>
              </a:rPr>
              <a:t>vous </a:t>
            </a:r>
            <a:r>
              <a:rPr lang="fr-FR" sz="7200" b="0" dirty="0" smtClean="0">
                <a:solidFill>
                  <a:srgbClr val="000000"/>
                </a:solidFill>
                <a:latin typeface="+mn-lt"/>
                <a:cs typeface="Segoe UI"/>
              </a:rPr>
              <a:t>le </a:t>
            </a:r>
            <a:r>
              <a:rPr lang="fr-FR" sz="7200" b="0" dirty="0" smtClean="0">
                <a:solidFill>
                  <a:srgbClr val="FF0000"/>
                </a:solidFill>
                <a:latin typeface="+mn-lt"/>
                <a:cs typeface="Segoe UI"/>
              </a:rPr>
              <a:t>produit </a:t>
            </a:r>
            <a:r>
              <a:rPr lang="fr-FR" sz="7200" b="0" dirty="0" smtClean="0">
                <a:solidFill>
                  <a:srgbClr val="000000"/>
                </a:solidFill>
                <a:latin typeface="+mn-lt"/>
                <a:cs typeface="Segoe UI"/>
              </a:rPr>
              <a:t>» </a:t>
            </a:r>
            <a:endParaRPr lang="fr-FR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F6245CAF-AD76-4628-B569-3935199C4B5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5842786"/>
              </p:ext>
            </p:extLst>
          </p:nvPr>
        </p:nvGraphicFramePr>
        <p:xfrm>
          <a:off x="1422399" y="1859210"/>
          <a:ext cx="7315201" cy="489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40933" y="1319058"/>
            <a:ext cx="692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Sources de revenu possibles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4502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Attendus du programme</a:t>
            </a:r>
            <a:endParaRPr lang="fr-FR" dirty="0"/>
          </a:p>
        </p:txBody>
      </p:sp>
      <p:pic>
        <p:nvPicPr>
          <p:cNvPr id="6" name="Image 5" descr="snt reseaux sociau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77" y="1257113"/>
            <a:ext cx="7028572" cy="52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pic>
        <p:nvPicPr>
          <p:cNvPr id="5" name="Picture 2" descr="Business model rÃ©seaux sociaux">
            <a:extLst>
              <a:ext uri="{FF2B5EF4-FFF2-40B4-BE49-F238E27FC236}">
                <a16:creationId xmlns:a16="http://schemas.microsoft.com/office/drawing/2014/main" xmlns="" id="{10ED4592-0EB6-449E-BEDE-D14F2A58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10" y="1397977"/>
            <a:ext cx="7536157" cy="49929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93315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Pistes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Comparer les sources de revenus des réseaux sociaux, par exemple Facebook / </a:t>
            </a:r>
            <a:r>
              <a:rPr lang="fr-FR" sz="2000" dirty="0" err="1">
                <a:solidFill>
                  <a:srgbClr val="000000"/>
                </a:solidFill>
              </a:rPr>
              <a:t>Snapchat</a:t>
            </a:r>
            <a:r>
              <a:rPr lang="fr-FR" sz="2000" dirty="0">
                <a:solidFill>
                  <a:srgbClr val="000000"/>
                </a:solidFill>
              </a:rPr>
              <a:t> /// activité proposée</a:t>
            </a:r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Organiser un débat, une plaidoirie sur le thème : « les réseaux sociaux pourraient-ils ne pas être gratuit? » /// activité proposée</a:t>
            </a:r>
          </a:p>
        </p:txBody>
      </p:sp>
    </p:spTree>
    <p:extLst>
      <p:ext uri="{BB962C8B-B14F-4D97-AF65-F5344CB8AC3E}">
        <p14:creationId xmlns:p14="http://schemas.microsoft.com/office/powerpoint/2010/main" val="83450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76697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237707"/>
            <a:ext cx="7268320" cy="428126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AFAC25D-B756-433C-901F-286B290CD2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5243" y="2444123"/>
            <a:ext cx="7247089" cy="3973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/>
              <a:buChar char="o"/>
            </a:pPr>
            <a:r>
              <a:rPr lang="fr-FR" sz="1800" dirty="0">
                <a:solidFill>
                  <a:srgbClr val="000000"/>
                </a:solidFill>
                <a:hlinkClick r:id="rId2"/>
              </a:rPr>
              <a:t>https://videos.lesechos.fr/lesechos/sujet-actus/apres-le-scandale-et-les-annonces-quel-business-model-pour-facebook/kxqzq8</a:t>
            </a:r>
            <a:endParaRPr lang="fr-FR" sz="18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1800" u="sng" dirty="0" smtClean="0">
                <a:hlinkClick r:id="rId3"/>
              </a:rPr>
              <a:t>https</a:t>
            </a:r>
            <a:r>
              <a:rPr lang="fr-FR" sz="1800" u="sng" dirty="0">
                <a:hlinkClick r:id="rId3"/>
              </a:rPr>
              <a:t>://institut-centaure.com/index.php/2017/12/06/comment-facebook-se-remunere/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4"/>
              </a:rPr>
              <a:t>https://www.phonandroid.com/facebook-gagne-de-largent-utilisez-boutons-reactions.html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5"/>
              </a:rPr>
              <a:t>https://www.youtube.com/watch?v=TGk2mTlDVSg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6"/>
              </a:rPr>
              <a:t>http://video.lefigaro.fr/figaro/video/comment-facebook-gagne-de-l-argent/3097061307001/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dirty="0">
                <a:hlinkClick r:id="rId7"/>
              </a:rPr>
              <a:t>https://www.lesechos.fr/idees-debats/cercle/cercle-183853-le-necessaire-pivotement-du-modele-economique-de-facebook-2183061.php</a:t>
            </a:r>
            <a:endParaRPr lang="fr-FR" sz="1800" u="sng" dirty="0"/>
          </a:p>
          <a:p>
            <a:pPr marL="457200" indent="-457200">
              <a:buFont typeface="Courier New"/>
              <a:buChar char="o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85070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310562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271572"/>
            <a:ext cx="7268320" cy="2554428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AFAC25D-B756-433C-901F-286B290CD2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5243" y="2782787"/>
            <a:ext cx="7247089" cy="3973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ourier New"/>
              <a:buChar char="o"/>
            </a:pPr>
            <a:r>
              <a:rPr lang="fr-FR" sz="1800" dirty="0" smtClean="0">
                <a:solidFill>
                  <a:srgbClr val="000000"/>
                </a:solidFill>
              </a:rPr>
              <a:t>Un site paradigmatique de ces nouveaux business </a:t>
            </a:r>
            <a:r>
              <a:rPr lang="fr-FR" sz="1800" dirty="0" err="1" smtClean="0">
                <a:solidFill>
                  <a:srgbClr val="000000"/>
                </a:solidFill>
              </a:rPr>
              <a:t>models</a:t>
            </a:r>
            <a:r>
              <a:rPr lang="fr-FR" sz="1800" dirty="0" smtClean="0">
                <a:solidFill>
                  <a:srgbClr val="000000"/>
                </a:solidFill>
              </a:rPr>
              <a:t> :</a:t>
            </a:r>
          </a:p>
          <a:p>
            <a:pPr marL="285750" indent="-285750">
              <a:buFont typeface="Arial"/>
              <a:buChar char="•"/>
            </a:pPr>
            <a:endParaRPr lang="fr-FR" sz="1800" u="sng" dirty="0"/>
          </a:p>
          <a:p>
            <a:pPr algn="ctr"/>
            <a:r>
              <a:rPr lang="fr-FR" sz="2400" dirty="0" err="1" smtClean="0"/>
              <a:t>https</a:t>
            </a:r>
            <a:r>
              <a:rPr lang="fr-FR" sz="2400" dirty="0"/>
              <a:t>://</a:t>
            </a:r>
            <a:r>
              <a:rPr lang="fr-FR" sz="2400" dirty="0" err="1"/>
              <a:t>mydataisrich.com</a:t>
            </a:r>
            <a:r>
              <a:rPr lang="fr-FR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14181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économiques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42829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 pour l’enseignant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203839"/>
            <a:ext cx="7268320" cy="3926028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xmlns="" id="{BFB7A4B4-E06B-49F4-9594-174DCC18AE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7231" y="2662929"/>
            <a:ext cx="7107369" cy="2891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</a:rPr>
              <a:t>TRANSVERSALITÉ : </a:t>
            </a:r>
            <a:r>
              <a:rPr lang="fr-FR" sz="2000" dirty="0">
                <a:latin typeface="+mj-lt"/>
                <a:hlinkClick r:id="rId2"/>
              </a:rPr>
              <a:t>Les enjeux économiques de la géolocalisation pour les réseaux sociaux numériques</a:t>
            </a:r>
            <a:r>
              <a:rPr lang="fr-FR" sz="2000" dirty="0">
                <a:latin typeface="+mj-lt"/>
              </a:rPr>
              <a:t> (CAIRN.INFO)</a:t>
            </a:r>
          </a:p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  <a:hlinkClick r:id="rId3"/>
              </a:rPr>
              <a:t>Quels business models pour les plateformes Web 2.0 : les apports de la théorie des marchés bi-faces</a:t>
            </a:r>
            <a:r>
              <a:rPr lang="fr-FR" sz="2000" dirty="0">
                <a:latin typeface="+mj-lt"/>
              </a:rPr>
              <a:t> (HAL archives-</a:t>
            </a:r>
            <a:r>
              <a:rPr lang="fr-FR" sz="2000" dirty="0" err="1">
                <a:latin typeface="+mj-lt"/>
              </a:rPr>
              <a:t>ouvertes.fr</a:t>
            </a:r>
            <a:r>
              <a:rPr lang="fr-FR" sz="2000" dirty="0">
                <a:latin typeface="+mj-lt"/>
              </a:rPr>
              <a:t>)</a:t>
            </a:r>
          </a:p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  <a:hlinkClick r:id="rId4"/>
              </a:rPr>
              <a:t>Le partage des données génétiques : un nouveau </a:t>
            </a:r>
            <a:r>
              <a:rPr lang="fr-FR" sz="2000" dirty="0" smtClean="0">
                <a:latin typeface="+mj-lt"/>
                <a:hlinkClick r:id="rId4"/>
              </a:rPr>
              <a:t>capital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19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 smtClean="0"/>
              <a:t>Approche par les graphes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51" r="687" b="34762"/>
          <a:stretch/>
        </p:blipFill>
        <p:spPr>
          <a:xfrm>
            <a:off x="1490132" y="3723017"/>
            <a:ext cx="7315201" cy="7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4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76696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Caractéristiques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123723"/>
            <a:ext cx="7268320" cy="4412543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 smtClean="0"/>
              <a:t>Approche par les graphes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0DBB562-BA50-4157-A6E1-060191D3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7" y="2711839"/>
            <a:ext cx="2508150" cy="236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xmlns="" id="{40395C29-C9EF-4F93-9FE5-F9609C445C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69252" y="2186907"/>
            <a:ext cx="5793080" cy="3693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Distance entre deux sommets </a:t>
            </a:r>
            <a:r>
              <a:rPr lang="fr-FR" sz="1600" dirty="0"/>
              <a:t>: Nombre minimum d’arêtes pour aller d’un sommet à l’autre.</a:t>
            </a:r>
          </a:p>
          <a:p>
            <a:pPr lvl="1"/>
            <a:r>
              <a:rPr lang="fr-FR" sz="1600" dirty="0"/>
              <a:t>Entre L et Q : Distance 2 ; Entre R et N : 3 </a:t>
            </a:r>
            <a:endParaRPr lang="fr-FR" sz="1600" dirty="0" smtClean="0"/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Ecartement d’un sommet : </a:t>
            </a:r>
            <a:r>
              <a:rPr lang="fr-FR" sz="1600" dirty="0"/>
              <a:t>Distance maximale entre ce sommet et les autres sommets du graphe</a:t>
            </a:r>
          </a:p>
          <a:p>
            <a:pPr lvl="1"/>
            <a:r>
              <a:rPr lang="fr-FR" sz="1600" dirty="0"/>
              <a:t>Pour L : c’est 2 ; Pour M : c’est </a:t>
            </a:r>
            <a:r>
              <a:rPr lang="fr-FR" sz="1600" dirty="0" smtClean="0"/>
              <a:t>4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Centre </a:t>
            </a:r>
            <a:r>
              <a:rPr lang="fr-FR" sz="1600" dirty="0"/>
              <a:t>: Sommet qui a l’écartement minimal </a:t>
            </a:r>
          </a:p>
          <a:p>
            <a:pPr lvl="1"/>
            <a:r>
              <a:rPr lang="fr-FR" sz="1600" dirty="0"/>
              <a:t>L, O sont des </a:t>
            </a:r>
            <a:r>
              <a:rPr lang="fr-FR" sz="1600" dirty="0" smtClean="0"/>
              <a:t>centres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Rayon du graphe </a:t>
            </a:r>
            <a:r>
              <a:rPr lang="fr-FR" sz="1600" dirty="0"/>
              <a:t>: Ecartement du centre du graphe</a:t>
            </a:r>
          </a:p>
          <a:p>
            <a:pPr lvl="1"/>
            <a:r>
              <a:rPr lang="fr-FR" sz="1600" dirty="0"/>
              <a:t>Le rayon est </a:t>
            </a:r>
            <a:r>
              <a:rPr lang="fr-FR" sz="1600" dirty="0" smtClean="0"/>
              <a:t>2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Diamètre </a:t>
            </a:r>
            <a:r>
              <a:rPr lang="fr-FR" sz="1600" dirty="0"/>
              <a:t>: Distance maximale entre deux sommets du graphe. </a:t>
            </a:r>
          </a:p>
          <a:p>
            <a:pPr lvl="1"/>
            <a:r>
              <a:rPr lang="fr-FR" sz="1600" dirty="0"/>
              <a:t>Le diamètre est 4</a:t>
            </a:r>
          </a:p>
        </p:txBody>
      </p:sp>
    </p:spTree>
    <p:extLst>
      <p:ext uri="{BB962C8B-B14F-4D97-AF65-F5344CB8AC3E}">
        <p14:creationId xmlns:p14="http://schemas.microsoft.com/office/powerpoint/2010/main" val="253111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Pistes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Représenter un réseau de relations par un graphe /// activité proposée</a:t>
            </a:r>
          </a:p>
          <a:p>
            <a:pPr marL="457200" indent="-457200">
              <a:buFont typeface="Courier New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Différencier les réseaux en fonction de l’orientation de leur graphe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 smtClean="0"/>
              <a:t>Approche par les graphes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53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Une vidéo</a:t>
            </a:r>
            <a:r>
              <a:rPr lang="fr-FR" sz="2000" dirty="0" smtClean="0">
                <a:solidFill>
                  <a:schemeClr val="tx1"/>
                </a:solidFill>
                <a:hlinkClick r:id="rId2"/>
              </a:rPr>
              <a:t> ici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Pour la construction de graphes</a:t>
            </a:r>
          </a:p>
          <a:p>
            <a:pPr algn="ctr"/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fr-FR" sz="2000" dirty="0">
                <a:solidFill>
                  <a:schemeClr val="tx1"/>
                </a:solidFill>
                <a:hlinkClick r:id="rId3"/>
              </a:rPr>
              <a:t>Gephi</a:t>
            </a:r>
            <a:r>
              <a:rPr lang="fr-FR" sz="2000" dirty="0">
                <a:solidFill>
                  <a:schemeClr val="tx1"/>
                </a:solidFill>
              </a:rPr>
              <a:t> : construction de graphes. Gratuit. Windows, Mac OS, Linux</a:t>
            </a:r>
          </a:p>
          <a:p>
            <a:pPr marL="342900" indent="-342900">
              <a:buFont typeface="Courier New"/>
              <a:buChar char="o"/>
            </a:pPr>
            <a:r>
              <a:rPr lang="fr-FR" sz="2000" dirty="0">
                <a:solidFill>
                  <a:schemeClr val="tx1"/>
                </a:solidFill>
                <a:hlinkClick r:id="rId4"/>
              </a:rPr>
              <a:t>Yworks</a:t>
            </a:r>
            <a:r>
              <a:rPr lang="fr-FR" sz="2000" dirty="0">
                <a:solidFill>
                  <a:schemeClr val="tx1"/>
                </a:solidFill>
              </a:rPr>
              <a:t> : construction de diagrammes. Gratuit. Windows, Mac OS, Linux. Application à installer ou disponible en ligne</a:t>
            </a:r>
          </a:p>
          <a:p>
            <a:pPr marL="342900" indent="-342900">
              <a:buFont typeface="Courier New"/>
              <a:buChar char="o"/>
            </a:pPr>
            <a:r>
              <a:rPr lang="fr-FR" sz="2000" dirty="0">
                <a:solidFill>
                  <a:schemeClr val="tx1"/>
                </a:solidFill>
                <a:hlinkClick r:id="rId5"/>
              </a:rPr>
              <a:t>Dia</a:t>
            </a:r>
            <a:r>
              <a:rPr lang="fr-FR" sz="2000" dirty="0">
                <a:solidFill>
                  <a:schemeClr val="tx1"/>
                </a:solidFill>
              </a:rPr>
              <a:t> (installé sur </a:t>
            </a:r>
            <a:r>
              <a:rPr lang="fr-FR" sz="2000" dirty="0" err="1">
                <a:solidFill>
                  <a:schemeClr val="tx1"/>
                </a:solidFill>
              </a:rPr>
              <a:t>LOrdi</a:t>
            </a:r>
            <a:r>
              <a:rPr lang="fr-FR" sz="2000" dirty="0">
                <a:solidFill>
                  <a:schemeClr val="tx1"/>
                </a:solidFill>
              </a:rPr>
              <a:t>, pour les établissements dotés)</a:t>
            </a:r>
          </a:p>
          <a:p>
            <a:pPr marL="457200" indent="-457200">
              <a:buFont typeface="Courier New"/>
              <a:buChar char="o"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 smtClean="0"/>
              <a:t>Approche par les graphes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977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 smtClean="0"/>
              <a:t>Approche par les graphes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1"/>
            <a:ext cx="7016524" cy="158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Activité débranchée présentant l’expérience de </a:t>
            </a:r>
            <a:r>
              <a:rPr lang="fr-FR" sz="2000" dirty="0" err="1"/>
              <a:t>Milgram</a:t>
            </a:r>
            <a:r>
              <a:rPr lang="fr-FR" sz="2000" dirty="0"/>
              <a:t> et la notion de graphe adaptée d’une activité proposée </a:t>
            </a:r>
            <a:r>
              <a:rPr lang="fr-FR" sz="2000" dirty="0" smtClean="0"/>
              <a:t>ici :</a:t>
            </a:r>
            <a:r>
              <a:rPr lang="fr-FR" sz="2000" u="sng" dirty="0" smtClean="0">
                <a:hlinkClick r:id="rId2"/>
              </a:rPr>
              <a:t>http</a:t>
            </a:r>
            <a:r>
              <a:rPr lang="fr-FR" sz="2000" u="sng" dirty="0">
                <a:hlinkClick r:id="rId2"/>
              </a:rPr>
              <a:t>://icnisnlycee.free.fr/index.php/49-snt/le-reseau-social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1341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Attendus du programme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/>
          <a:stretch/>
        </p:blipFill>
        <p:spPr>
          <a:xfrm>
            <a:off x="1577680" y="2060636"/>
            <a:ext cx="7188199" cy="4124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4984" y="1192548"/>
            <a:ext cx="7250895" cy="928685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Des enjeux multiples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9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 smtClean="0"/>
              <a:t>« Petit monde »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23" r="687" b="23971"/>
          <a:stretch/>
        </p:blipFill>
        <p:spPr>
          <a:xfrm>
            <a:off x="1584855" y="2958618"/>
            <a:ext cx="7203545" cy="6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7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Expérience de </a:t>
            </a:r>
            <a:r>
              <a:rPr lang="fr-FR" sz="4000" dirty="0" err="1" smtClean="0">
                <a:solidFill>
                  <a:schemeClr val="bg1"/>
                </a:solidFill>
              </a:rPr>
              <a:t>Milgram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 smtClean="0"/>
              <a:t>« Petit monde »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1"/>
            <a:ext cx="7016524" cy="158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/>
              <a:t>Les réseaux sociaux rendent visible la notion de petit monde (</a:t>
            </a:r>
            <a:r>
              <a:rPr lang="fr-FR" sz="2000" dirty="0" err="1"/>
              <a:t>Milgram</a:t>
            </a:r>
            <a:r>
              <a:rPr lang="fr-FR" sz="2000" dirty="0"/>
              <a:t> 1967), c’est-à-dire l'idée, contre-intuitive, que deux individus quels qu'ils soient sont reliés par une courte chaîne d'interactions </a:t>
            </a:r>
            <a:r>
              <a:rPr lang="fr-FR" sz="2000" dirty="0" smtClean="0"/>
              <a:t>sociales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157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Les bulles informationnelles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 smtClean="0"/>
              <a:t>« Petit monde »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0"/>
            <a:ext cx="7016524" cy="2402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L'inscription au sein d'une communauté favorise les phénomènes de "bulles informationnelles" ou "bulle de filtrage" (</a:t>
            </a:r>
            <a:r>
              <a:rPr lang="fr-FR" sz="2000" dirty="0" err="1"/>
              <a:t>Pariser</a:t>
            </a:r>
            <a:r>
              <a:rPr lang="fr-FR" sz="2000" dirty="0" smtClean="0"/>
              <a:t>).</a:t>
            </a:r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Ces bulles confortent l'utilisateur dans ses opinions en le confrontant à des contenus qu'il a l'habitude de </a:t>
            </a:r>
            <a:r>
              <a:rPr lang="fr-FR" sz="2000" dirty="0" smtClean="0"/>
              <a:t>consulter.</a:t>
            </a:r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La hiérarchisation des contenus présents sur les réseaux sociaux (algorithmes) participent à ce </a:t>
            </a:r>
            <a:r>
              <a:rPr lang="fr-FR" sz="2000" dirty="0" smtClean="0"/>
              <a:t>phénomène.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9424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Piste pédagogiques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790560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 smtClean="0"/>
              <a:t>« Petit monde »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0"/>
            <a:ext cx="7016524" cy="32831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Utiliser les profils </a:t>
            </a:r>
            <a:r>
              <a:rPr lang="fr-FR" sz="2000" dirty="0" err="1"/>
              <a:t>facebook</a:t>
            </a:r>
            <a:r>
              <a:rPr lang="fr-FR" sz="2000" dirty="0"/>
              <a:t> artificiels pour examiner le traitement médiatique d'un évènement (ex : gilets jaunes)</a:t>
            </a:r>
          </a:p>
          <a:p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Préparer </a:t>
            </a:r>
            <a:r>
              <a:rPr lang="fr-FR" sz="2000" dirty="0"/>
              <a:t>un exposé </a:t>
            </a:r>
            <a:r>
              <a:rPr lang="fr-FR" sz="2000" b="1" dirty="0"/>
              <a:t>présentant et</a:t>
            </a:r>
            <a:r>
              <a:rPr lang="fr-FR" sz="2000" dirty="0"/>
              <a:t> </a:t>
            </a:r>
            <a:r>
              <a:rPr lang="fr-FR" sz="2000" b="1" dirty="0"/>
              <a:t>comparant</a:t>
            </a:r>
            <a:r>
              <a:rPr lang="fr-FR" sz="2000" dirty="0"/>
              <a:t> les grands principes des algorithmes de publication de différents réseaux </a:t>
            </a:r>
            <a:r>
              <a:rPr lang="fr-FR" sz="2000" dirty="0" smtClean="0"/>
              <a:t>sociaux</a:t>
            </a:r>
          </a:p>
          <a:p>
            <a:pPr marL="342900" indent="-342900">
              <a:buFont typeface="Courier New"/>
              <a:buChar char="o"/>
            </a:pP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Organiser un débat sur les avantages / inconvénients de l’utilisation d’algorithmes lors d’une recherche documentaire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9880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192029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Ressources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172478"/>
            <a:ext cx="7268320" cy="4075921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 smtClean="0"/>
              <a:t>« Petit monde »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474773"/>
            <a:ext cx="7016524" cy="377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Eli </a:t>
            </a:r>
            <a:r>
              <a:rPr lang="fr-FR" sz="2000" dirty="0" err="1" smtClean="0"/>
              <a:t>Pariser</a:t>
            </a:r>
            <a:r>
              <a:rPr lang="fr-FR" sz="2000" dirty="0" smtClean="0"/>
              <a:t> sur les bulles de filtres </a:t>
            </a:r>
            <a:r>
              <a:rPr lang="fr-FR" sz="2000" dirty="0"/>
              <a:t>(vidéo) : </a:t>
            </a:r>
            <a:r>
              <a:rPr lang="fr-FR" sz="2000" dirty="0">
                <a:hlinkClick r:id="rId2"/>
              </a:rPr>
              <a:t>https://www.ted.com/talks/eli_pariser_beware_online_filter_bubbles?language=</a:t>
            </a:r>
            <a:r>
              <a:rPr lang="fr-FR" sz="2000" dirty="0" smtClean="0">
                <a:hlinkClick r:id="rId2"/>
              </a:rPr>
              <a:t>fr</a:t>
            </a: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Les algorithmes des principaux réseaux 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://www.tiz.fr/algorithme-facebook-reseaux-sociaux-instagram-twitter-linkedin-youtube</a:t>
            </a:r>
            <a:r>
              <a:rPr lang="fr-FR" sz="2000" dirty="0" smtClean="0">
                <a:hlinkClick r:id="rId3"/>
              </a:rPr>
              <a:t>/</a:t>
            </a: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Sur l’algorithme </a:t>
            </a:r>
            <a:r>
              <a:rPr lang="fr-FR" sz="2000" dirty="0"/>
              <a:t>de Facebook : </a:t>
            </a:r>
            <a:r>
              <a:rPr lang="fr-FR" sz="2000" dirty="0">
                <a:hlinkClick r:id="rId4"/>
              </a:rPr>
              <a:t>https://www.sudouest.fr/2017/09/25/reseaux-sociaux-comment-l-algorithme-de-facebook-nourrit-votre-fil-d-actualite-3809100-7498.</a:t>
            </a:r>
            <a:r>
              <a:rPr lang="fr-FR" sz="2000" dirty="0" smtClean="0">
                <a:hlinkClick r:id="rId4"/>
              </a:rPr>
              <a:t>php</a:t>
            </a: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r>
              <a:rPr lang="fr-FR" sz="2000" dirty="0" smtClean="0"/>
              <a:t>Sur </a:t>
            </a:r>
            <a:r>
              <a:rPr lang="fr-FR" sz="2000" dirty="0" err="1" smtClean="0"/>
              <a:t>Milgram</a:t>
            </a:r>
            <a:r>
              <a:rPr lang="fr-FR" sz="2000" dirty="0"/>
              <a:t> : </a:t>
            </a:r>
            <a:r>
              <a:rPr lang="fr-FR" sz="2000" dirty="0">
                <a:hlinkClick r:id="rId5"/>
              </a:rPr>
              <a:t>https://www.youtube.com/watch?v=</a:t>
            </a:r>
            <a:r>
              <a:rPr lang="fr-FR" sz="2000" dirty="0" smtClean="0">
                <a:hlinkClick r:id="rId5"/>
              </a:rPr>
              <a:t>2yVPoL8xVSI</a:t>
            </a: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endParaRPr lang="fr-FR" sz="2000" dirty="0" smtClean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77987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ogo_academie_Toul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94" y="5022626"/>
            <a:ext cx="1051197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Identité Numérique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80" b="76762"/>
          <a:stretch/>
        </p:blipFill>
        <p:spPr>
          <a:xfrm>
            <a:off x="1590090" y="2551676"/>
            <a:ext cx="7011290" cy="12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9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Identité Numérique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xmlns="" id="{EADEC72D-B68A-4AA7-9DC2-4FA91416D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570136"/>
              </p:ext>
            </p:extLst>
          </p:nvPr>
        </p:nvGraphicFramePr>
        <p:xfrm>
          <a:off x="1649144" y="1494248"/>
          <a:ext cx="6952235" cy="470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32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Identité Numérique</a:t>
            </a:r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9C13985E-6FE1-4B4B-8014-70C901805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580973"/>
              </p:ext>
            </p:extLst>
          </p:nvPr>
        </p:nvGraphicFramePr>
        <p:xfrm>
          <a:off x="1393268" y="1553068"/>
          <a:ext cx="7431584" cy="433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91734" y="1422400"/>
            <a:ext cx="719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Identité Numérique / Présence Numérique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23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Identité Numérique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94012" y="1768687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CYBERVIOLENCE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4012" y="3141249"/>
            <a:ext cx="7268320" cy="286210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Article de loi à évoquer et à nommer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Guide de prévention : </a:t>
            </a:r>
            <a:r>
              <a:rPr lang="fr-FR" sz="3600" dirty="0" smtClean="0">
                <a:solidFill>
                  <a:schemeClr val="tx1"/>
                </a:solidFill>
                <a:hlinkClick r:id="rId2"/>
              </a:rPr>
              <a:t>ici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1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Identité Numérique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94012" y="1493712"/>
            <a:ext cx="7268320" cy="1085813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Pistes pédagogiques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4012" y="2579525"/>
            <a:ext cx="7268320" cy="3260414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Analyser son identité agissante à partir d’un corpus de contenus partageables /// activité proposée</a:t>
            </a:r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Evaluer sa </a:t>
            </a:r>
            <a:r>
              <a:rPr lang="fr-FR" sz="2000" dirty="0">
                <a:solidFill>
                  <a:schemeClr val="tx1"/>
                </a:solidFill>
              </a:rPr>
              <a:t>présence numérique : </a:t>
            </a:r>
            <a:r>
              <a:rPr lang="fr-FR" sz="2000" dirty="0">
                <a:solidFill>
                  <a:schemeClr val="tx1"/>
                </a:solidFill>
                <a:hlinkClick r:id="rId2"/>
              </a:rPr>
              <a:t>https://www.mesdatasetmoi.fr</a:t>
            </a:r>
            <a:r>
              <a:rPr lang="fr-FR" sz="20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fr-FR" sz="2000" dirty="0" smtClean="0">
                <a:solidFill>
                  <a:schemeClr val="tx1"/>
                </a:solidFill>
              </a:rPr>
              <a:t> (Réseaux Sociaux)</a:t>
            </a:r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Réaliser une campagne d’affichage sur les différentes composantes de l’identité numérique</a:t>
            </a:r>
          </a:p>
          <a:p>
            <a:pPr marL="342900" indent="-342900" algn="ctr">
              <a:buFont typeface="Arial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58728"/>
      </p:ext>
    </p:extLst>
  </p:cSld>
  <p:clrMapOvr>
    <a:masterClrMapping/>
  </p:clrMapOvr>
</p:sld>
</file>

<file path=ppt/theme/theme1.xml><?xml version="1.0" encoding="utf-8"?>
<a:theme xmlns:a="http://schemas.openxmlformats.org/drawingml/2006/main" name="4_page de sous-partie">
  <a:themeElements>
    <a:clrScheme name="Personnalisé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B0D0E2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NT-EC-Toulouse.potx" id="{2142F267-15CC-4393-9581-7CE9BD6AC602}" vid="{1992DAB7-745A-42FC-AB48-4560CD9DE0D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3243</TotalTime>
  <Words>1453</Words>
  <Application>Microsoft Macintosh PowerPoint</Application>
  <PresentationFormat>Présentation à l'écran (4:3)</PresentationFormat>
  <Paragraphs>266</Paragraphs>
  <Slides>45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4_page de sous-partie</vt:lpstr>
      <vt:lpstr>Réseaux Sociaux</vt:lpstr>
      <vt:lpstr>Présentation PowerPoint</vt:lpstr>
      <vt:lpstr>Attendus du programme</vt:lpstr>
      <vt:lpstr>Attendus du programme</vt:lpstr>
      <vt:lpstr>Identité Numérique</vt:lpstr>
      <vt:lpstr>Identité Numérique</vt:lpstr>
      <vt:lpstr>Identité Numérique</vt:lpstr>
      <vt:lpstr>Identité Numérique</vt:lpstr>
      <vt:lpstr>Identité Numérique</vt:lpstr>
      <vt:lpstr>Caractérisation</vt:lpstr>
      <vt:lpstr>Caractérisation</vt:lpstr>
      <vt:lpstr>Caractérisation</vt:lpstr>
      <vt:lpstr>Caractérisation</vt:lpstr>
      <vt:lpstr>Caractérisation</vt:lpstr>
      <vt:lpstr>Caractérisation</vt:lpstr>
      <vt:lpstr>Caractérisation</vt:lpstr>
      <vt:lpstr>Caractérisation</vt:lpstr>
      <vt:lpstr>Paramétrage</vt:lpstr>
      <vt:lpstr>Paramétrage</vt:lpstr>
      <vt:lpstr>Paramétrage</vt:lpstr>
      <vt:lpstr>Paramétrage</vt:lpstr>
      <vt:lpstr>Paramétrage</vt:lpstr>
      <vt:lpstr>Paramétrage</vt:lpstr>
      <vt:lpstr>Caractérisation / Paramétrage</vt:lpstr>
      <vt:lpstr>Caractérisation / Paramétrage</vt:lpstr>
      <vt:lpstr>Caractérisation / Paramétrage</vt:lpstr>
      <vt:lpstr>Modèles économiques</vt:lpstr>
      <vt:lpstr>Modèles économiques</vt:lpstr>
      <vt:lpstr>Modèles économiques</vt:lpstr>
      <vt:lpstr>Modèles économiques</vt:lpstr>
      <vt:lpstr>Modèles économiques</vt:lpstr>
      <vt:lpstr>Modèles économiques</vt:lpstr>
      <vt:lpstr>Modèles économiques</vt:lpstr>
      <vt:lpstr>Modèles économiques</vt:lpstr>
      <vt:lpstr>Approche par les graphes</vt:lpstr>
      <vt:lpstr>Approche par les graphes</vt:lpstr>
      <vt:lpstr>Approche par les graphes</vt:lpstr>
      <vt:lpstr>Approche par les graphes</vt:lpstr>
      <vt:lpstr>Approche par les graphes</vt:lpstr>
      <vt:lpstr>« Petit monde »</vt:lpstr>
      <vt:lpstr>« Petit monde »</vt:lpstr>
      <vt:lpstr>« Petit monde »</vt:lpstr>
      <vt:lpstr>« Petit monde »</vt:lpstr>
      <vt:lpstr>« Petit monde »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PASCAL LETARD</dc:creator>
  <cp:lastModifiedBy>Romain Dupuis</cp:lastModifiedBy>
  <cp:revision>21</cp:revision>
  <cp:lastPrinted>2015-02-04T16:19:06Z</cp:lastPrinted>
  <dcterms:created xsi:type="dcterms:W3CDTF">2019-04-03T06:24:14Z</dcterms:created>
  <dcterms:modified xsi:type="dcterms:W3CDTF">2019-04-07T13:01:02Z</dcterms:modified>
</cp:coreProperties>
</file>