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6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9144000"/>
  <p:notesSz cx="6858000" cy="9144000"/>
  <p:embeddedFontLst>
    <p:embeddedFont>
      <p:font typeface="Arial Black"/>
      <p:regular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ArialBlack-regular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r-F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5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g"/><Relationship Id="rId4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6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Relationship Id="rId3" Type="http://schemas.openxmlformats.org/officeDocument/2006/relationships/image" Target="../media/image6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AGE TITRE">
  <p:cSld name="PAGE TITR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249851" y="6390910"/>
            <a:ext cx="35152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4" name="Google Shape;14;p2"/>
          <p:cNvSpPr txBox="1"/>
          <p:nvPr>
            <p:ph type="ctrTitle"/>
          </p:nvPr>
        </p:nvSpPr>
        <p:spPr>
          <a:xfrm>
            <a:off x="3090594" y="2238108"/>
            <a:ext cx="5826983" cy="1442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 Black"/>
              <a:buNone/>
              <a:defRPr b="1" i="0" sz="32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3090594" y="3716042"/>
            <a:ext cx="5826983" cy="1387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grpSp>
        <p:nvGrpSpPr>
          <p:cNvPr id="16" name="Google Shape;16;p2"/>
          <p:cNvGrpSpPr/>
          <p:nvPr/>
        </p:nvGrpSpPr>
        <p:grpSpPr>
          <a:xfrm>
            <a:off x="2921547" y="487156"/>
            <a:ext cx="525531" cy="171686"/>
            <a:chOff x="5391302" y="1426464"/>
            <a:chExt cx="604579" cy="197510"/>
          </a:xfrm>
        </p:grpSpPr>
        <p:sp>
          <p:nvSpPr>
            <p:cNvPr id="17" name="Google Shape;17;p2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2018_logo_academie_Toulouse.png" id="19" name="Google Shape;1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8096" y="5099601"/>
            <a:ext cx="1051197" cy="1416621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2"/>
          <p:cNvSpPr/>
          <p:nvPr/>
        </p:nvSpPr>
        <p:spPr>
          <a:xfrm>
            <a:off x="657905" y="2505670"/>
            <a:ext cx="1311578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5400" u="none" cap="none" strike="noStrike">
                <a:solidFill>
                  <a:srgbClr val="57BA8F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b="1" i="0" lang="fr-FR" sz="5400" u="none" cap="none" strike="noStrike">
                <a:solidFill>
                  <a:srgbClr val="4F79B3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b="1" i="0" lang="fr-FR" sz="5400" u="none" cap="none" strike="noStrike">
                <a:solidFill>
                  <a:srgbClr val="57B990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OMMAIRE">
  <p:cSld name="SOMMAIR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oogle Shape;22;p3"/>
          <p:cNvGrpSpPr/>
          <p:nvPr/>
        </p:nvGrpSpPr>
        <p:grpSpPr>
          <a:xfrm>
            <a:off x="1526251" y="159457"/>
            <a:ext cx="7221964" cy="1805820"/>
            <a:chOff x="1526251" y="159458"/>
            <a:chExt cx="7221964" cy="1805820"/>
          </a:xfrm>
        </p:grpSpPr>
        <p:pic>
          <p:nvPicPr>
            <p:cNvPr id="23" name="Google Shape;23;p3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1526251" y="159458"/>
              <a:ext cx="7221964" cy="180582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4" name="Google Shape;24;p3"/>
            <p:cNvGrpSpPr/>
            <p:nvPr/>
          </p:nvGrpSpPr>
          <p:grpSpPr>
            <a:xfrm flipH="1">
              <a:off x="8013564" y="1580720"/>
              <a:ext cx="525531" cy="171686"/>
              <a:chOff x="5391302" y="1426464"/>
              <a:chExt cx="604579" cy="197510"/>
            </a:xfrm>
          </p:grpSpPr>
          <p:sp>
            <p:nvSpPr>
              <p:cNvPr id="25" name="Google Shape;25;p3"/>
              <p:cNvSpPr/>
              <p:nvPr/>
            </p:nvSpPr>
            <p:spPr>
              <a:xfrm>
                <a:off x="5391302" y="1426464"/>
                <a:ext cx="95098" cy="19751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" name="Google Shape;26;p3"/>
              <p:cNvSpPr/>
              <p:nvPr/>
            </p:nvSpPr>
            <p:spPr>
              <a:xfrm>
                <a:off x="5438850" y="1525218"/>
                <a:ext cx="557031" cy="98756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7" name="Google Shape;27;p3"/>
            <p:cNvGrpSpPr/>
            <p:nvPr/>
          </p:nvGrpSpPr>
          <p:grpSpPr>
            <a:xfrm flipH="1" rot="10800000">
              <a:off x="1662731" y="315471"/>
              <a:ext cx="525531" cy="171686"/>
              <a:chOff x="5391302" y="1426464"/>
              <a:chExt cx="604579" cy="197510"/>
            </a:xfrm>
          </p:grpSpPr>
          <p:sp>
            <p:nvSpPr>
              <p:cNvPr id="28" name="Google Shape;28;p3"/>
              <p:cNvSpPr/>
              <p:nvPr/>
            </p:nvSpPr>
            <p:spPr>
              <a:xfrm>
                <a:off x="5391302" y="1426464"/>
                <a:ext cx="95098" cy="19751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" name="Google Shape;29;p3"/>
              <p:cNvSpPr/>
              <p:nvPr/>
            </p:nvSpPr>
            <p:spPr>
              <a:xfrm>
                <a:off x="5438850" y="1525218"/>
                <a:ext cx="557031" cy="98756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pic>
        <p:nvPicPr>
          <p:cNvPr id="30" name="Google Shape;30;p3"/>
          <p:cNvPicPr preferRelativeResize="0"/>
          <p:nvPr/>
        </p:nvPicPr>
        <p:blipFill rotWithShape="1">
          <a:blip r:embed="rId3">
            <a:alphaModFix/>
          </a:blip>
          <a:srcRect b="0" l="0" r="71493" t="0"/>
          <a:stretch/>
        </p:blipFill>
        <p:spPr>
          <a:xfrm>
            <a:off x="0" y="0"/>
            <a:ext cx="131018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3"/>
          <p:cNvSpPr txBox="1"/>
          <p:nvPr>
            <p:ph idx="12" type="sldNum"/>
          </p:nvPr>
        </p:nvSpPr>
        <p:spPr>
          <a:xfrm>
            <a:off x="8249851" y="6390910"/>
            <a:ext cx="35152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32" name="Google Shape;32;p3"/>
          <p:cNvSpPr txBox="1"/>
          <p:nvPr>
            <p:ph idx="1" type="subTitle"/>
          </p:nvPr>
        </p:nvSpPr>
        <p:spPr>
          <a:xfrm>
            <a:off x="3542540" y="768959"/>
            <a:ext cx="2885558" cy="5868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2018_logo_academie_Toulouse.png" id="33" name="Google Shape;33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9493" y="5156851"/>
            <a:ext cx="1051197" cy="1416621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3"/>
          <p:cNvSpPr txBox="1"/>
          <p:nvPr>
            <p:ph idx="2" type="body"/>
          </p:nvPr>
        </p:nvSpPr>
        <p:spPr>
          <a:xfrm>
            <a:off x="1525588" y="2121289"/>
            <a:ext cx="7223125" cy="4561367"/>
          </a:xfrm>
          <a:prstGeom prst="rect">
            <a:avLst/>
          </a:prstGeom>
          <a:solidFill>
            <a:srgbClr val="DEEBF3"/>
          </a:solidFill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Arial"/>
              <a:buNone/>
              <a:defRPr b="1" i="1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Merriweather Sans"/>
              <a:buChar char="→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grpSp>
        <p:nvGrpSpPr>
          <p:cNvPr id="35" name="Google Shape;35;p3"/>
          <p:cNvGrpSpPr/>
          <p:nvPr/>
        </p:nvGrpSpPr>
        <p:grpSpPr>
          <a:xfrm>
            <a:off x="44273" y="514512"/>
            <a:ext cx="1180690" cy="645588"/>
            <a:chOff x="44273" y="514512"/>
            <a:chExt cx="1180690" cy="645588"/>
          </a:xfrm>
        </p:grpSpPr>
        <p:pic>
          <p:nvPicPr>
            <p:cNvPr id="36" name="Google Shape;36;p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88545" y="681410"/>
              <a:ext cx="1092146" cy="438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7" name="Google Shape;37;p3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440827" y="998175"/>
              <a:ext cx="762000" cy="1619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8" name="Google Shape;38;p3"/>
            <p:cNvSpPr/>
            <p:nvPr/>
          </p:nvSpPr>
          <p:spPr>
            <a:xfrm flipH="1">
              <a:off x="44273" y="514512"/>
              <a:ext cx="1180690" cy="61555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fr-FR" sz="3400" u="none" cap="none" strike="noStrike">
                  <a:solidFill>
                    <a:srgbClr val="57BA8F"/>
                  </a:solidFill>
                  <a:latin typeface="Calibri"/>
                  <a:ea typeface="Calibri"/>
                  <a:cs typeface="Calibri"/>
                  <a:sym typeface="Calibri"/>
                </a:rPr>
                <a:t>S</a:t>
              </a:r>
              <a:r>
                <a:rPr b="1" i="0" lang="fr-FR" sz="3400" u="none" cap="none" strike="noStrike">
                  <a:solidFill>
                    <a:srgbClr val="4F79B3"/>
                  </a:solidFill>
                  <a:latin typeface="Calibri"/>
                  <a:ea typeface="Calibri"/>
                  <a:cs typeface="Calibri"/>
                  <a:sym typeface="Calibri"/>
                </a:rPr>
                <a:t>N</a:t>
              </a:r>
              <a:r>
                <a:rPr b="1" i="0" lang="fr-FR" sz="3400" u="none" cap="none" strike="noStrike">
                  <a:solidFill>
                    <a:srgbClr val="57B990"/>
                  </a:solidFill>
                  <a:latin typeface="Calibri"/>
                  <a:ea typeface="Calibri"/>
                  <a:cs typeface="Calibri"/>
                  <a:sym typeface="Calibri"/>
                </a:rPr>
                <a:t>T</a:t>
              </a: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age présentation">
  <p:cSld name="Page présenta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4"/>
          <p:cNvPicPr preferRelativeResize="0"/>
          <p:nvPr/>
        </p:nvPicPr>
        <p:blipFill rotWithShape="1">
          <a:blip r:embed="rId2">
            <a:alphaModFix/>
          </a:blip>
          <a:srcRect b="0" l="0" r="71493" t="0"/>
          <a:stretch/>
        </p:blipFill>
        <p:spPr>
          <a:xfrm>
            <a:off x="0" y="0"/>
            <a:ext cx="131018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4"/>
          <p:cNvSpPr txBox="1"/>
          <p:nvPr>
            <p:ph idx="12" type="sldNum"/>
          </p:nvPr>
        </p:nvSpPr>
        <p:spPr>
          <a:xfrm>
            <a:off x="8249851" y="6390910"/>
            <a:ext cx="35152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pic>
        <p:nvPicPr>
          <p:cNvPr descr="2018_logo_academie_Toulouse.png" id="42" name="Google Shape;4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9493" y="5156851"/>
            <a:ext cx="1051197" cy="141662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3" name="Google Shape;43;p4"/>
          <p:cNvGrpSpPr/>
          <p:nvPr/>
        </p:nvGrpSpPr>
        <p:grpSpPr>
          <a:xfrm>
            <a:off x="1526251" y="159458"/>
            <a:ext cx="7221964" cy="973306"/>
            <a:chOff x="1526251" y="159458"/>
            <a:chExt cx="7221964" cy="973306"/>
          </a:xfrm>
        </p:grpSpPr>
        <p:pic>
          <p:nvPicPr>
            <p:cNvPr id="44" name="Google Shape;44;p4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1526251" y="159458"/>
              <a:ext cx="7221964" cy="973306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45" name="Google Shape;45;p4"/>
            <p:cNvGrpSpPr/>
            <p:nvPr/>
          </p:nvGrpSpPr>
          <p:grpSpPr>
            <a:xfrm flipH="1">
              <a:off x="7988859" y="816446"/>
              <a:ext cx="525531" cy="171686"/>
              <a:chOff x="5391302" y="1426464"/>
              <a:chExt cx="604579" cy="197510"/>
            </a:xfrm>
          </p:grpSpPr>
          <p:sp>
            <p:nvSpPr>
              <p:cNvPr id="46" name="Google Shape;46;p4"/>
              <p:cNvSpPr/>
              <p:nvPr/>
            </p:nvSpPr>
            <p:spPr>
              <a:xfrm>
                <a:off x="5391302" y="1426464"/>
                <a:ext cx="95098" cy="19751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" name="Google Shape;47;p4"/>
              <p:cNvSpPr/>
              <p:nvPr/>
            </p:nvSpPr>
            <p:spPr>
              <a:xfrm>
                <a:off x="5438850" y="1525218"/>
                <a:ext cx="557031" cy="98756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8" name="Google Shape;48;p4"/>
            <p:cNvGrpSpPr/>
            <p:nvPr/>
          </p:nvGrpSpPr>
          <p:grpSpPr>
            <a:xfrm flipH="1" rot="10800000">
              <a:off x="1662731" y="315471"/>
              <a:ext cx="525531" cy="171686"/>
              <a:chOff x="5391302" y="1426464"/>
              <a:chExt cx="604579" cy="197510"/>
            </a:xfrm>
          </p:grpSpPr>
          <p:sp>
            <p:nvSpPr>
              <p:cNvPr id="49" name="Google Shape;49;p4"/>
              <p:cNvSpPr/>
              <p:nvPr/>
            </p:nvSpPr>
            <p:spPr>
              <a:xfrm>
                <a:off x="5391302" y="1426464"/>
                <a:ext cx="95098" cy="19751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" name="Google Shape;50;p4"/>
              <p:cNvSpPr/>
              <p:nvPr/>
            </p:nvSpPr>
            <p:spPr>
              <a:xfrm>
                <a:off x="5438850" y="1525218"/>
                <a:ext cx="557031" cy="98756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51" name="Google Shape;51;p4"/>
          <p:cNvSpPr txBox="1"/>
          <p:nvPr>
            <p:ph idx="1" type="body"/>
          </p:nvPr>
        </p:nvSpPr>
        <p:spPr>
          <a:xfrm>
            <a:off x="1525588" y="1377950"/>
            <a:ext cx="7223125" cy="4859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Arial"/>
              <a:buNone/>
              <a:defRPr b="1" i="1" sz="28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mo"/>
              <a:buChar char="→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4"/>
          <p:cNvSpPr txBox="1"/>
          <p:nvPr>
            <p:ph type="title"/>
          </p:nvPr>
        </p:nvSpPr>
        <p:spPr>
          <a:xfrm>
            <a:off x="2154831" y="365126"/>
            <a:ext cx="5890919" cy="6230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 Black"/>
              <a:buNone/>
              <a:defRPr b="1" i="0" sz="32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grpSp>
        <p:nvGrpSpPr>
          <p:cNvPr id="53" name="Google Shape;53;p4"/>
          <p:cNvGrpSpPr/>
          <p:nvPr/>
        </p:nvGrpSpPr>
        <p:grpSpPr>
          <a:xfrm>
            <a:off x="44273" y="514512"/>
            <a:ext cx="1180690" cy="645588"/>
            <a:chOff x="44273" y="514512"/>
            <a:chExt cx="1180690" cy="645588"/>
          </a:xfrm>
        </p:grpSpPr>
        <p:pic>
          <p:nvPicPr>
            <p:cNvPr id="54" name="Google Shape;54;p4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88545" y="681410"/>
              <a:ext cx="1092146" cy="438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5" name="Google Shape;55;p4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440827" y="998175"/>
              <a:ext cx="762000" cy="1619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6" name="Google Shape;56;p4"/>
            <p:cNvSpPr/>
            <p:nvPr/>
          </p:nvSpPr>
          <p:spPr>
            <a:xfrm flipH="1">
              <a:off x="44273" y="514512"/>
              <a:ext cx="1180690" cy="61555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fr-FR" sz="3400" u="none" cap="none" strike="noStrike">
                  <a:solidFill>
                    <a:srgbClr val="57BA8F"/>
                  </a:solidFill>
                  <a:latin typeface="Calibri"/>
                  <a:ea typeface="Calibri"/>
                  <a:cs typeface="Calibri"/>
                  <a:sym typeface="Calibri"/>
                </a:rPr>
                <a:t>S</a:t>
              </a:r>
              <a:r>
                <a:rPr b="1" i="0" lang="fr-FR" sz="3400" u="none" cap="none" strike="noStrike">
                  <a:solidFill>
                    <a:srgbClr val="4F79B3"/>
                  </a:solidFill>
                  <a:latin typeface="Calibri"/>
                  <a:ea typeface="Calibri"/>
                  <a:cs typeface="Calibri"/>
                  <a:sym typeface="Calibri"/>
                </a:rPr>
                <a:t>N</a:t>
              </a:r>
              <a:r>
                <a:rPr b="1" i="0" lang="fr-FR" sz="3400" u="none" cap="none" strike="noStrike">
                  <a:solidFill>
                    <a:srgbClr val="57B990"/>
                  </a:solidFill>
                  <a:latin typeface="Calibri"/>
                  <a:ea typeface="Calibri"/>
                  <a:cs typeface="Calibri"/>
                  <a:sym typeface="Calibri"/>
                </a:rPr>
                <a:t>T</a:t>
              </a: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age de fin - Contact">
  <p:cSld name="page de fin - Contac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68329" y="2470883"/>
            <a:ext cx="3330342" cy="13825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age présentation - vertical">
  <p:cSld name="Page présentation - vertical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6"/>
          <p:cNvPicPr preferRelativeResize="0"/>
          <p:nvPr/>
        </p:nvPicPr>
        <p:blipFill rotWithShape="1">
          <a:blip r:embed="rId2">
            <a:alphaModFix/>
          </a:blip>
          <a:srcRect b="0" l="0" r="71493" t="0"/>
          <a:stretch/>
        </p:blipFill>
        <p:spPr>
          <a:xfrm>
            <a:off x="1" y="0"/>
            <a:ext cx="118069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6"/>
          <p:cNvSpPr txBox="1"/>
          <p:nvPr>
            <p:ph idx="12" type="sldNum"/>
          </p:nvPr>
        </p:nvSpPr>
        <p:spPr>
          <a:xfrm>
            <a:off x="8249851" y="6390910"/>
            <a:ext cx="35152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pic>
        <p:nvPicPr>
          <p:cNvPr descr="2018_logo_academie_Toulouse.png" id="63" name="Google Shape;63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605" y="5279683"/>
            <a:ext cx="1051197" cy="1416621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6"/>
          <p:cNvSpPr txBox="1"/>
          <p:nvPr>
            <p:ph idx="1" type="body"/>
          </p:nvPr>
        </p:nvSpPr>
        <p:spPr>
          <a:xfrm>
            <a:off x="1525588" y="218364"/>
            <a:ext cx="7223125" cy="60189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Arial"/>
              <a:buNone/>
              <a:defRPr b="0" i="1" sz="28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6"/>
          <p:cNvSpPr txBox="1"/>
          <p:nvPr>
            <p:ph type="title"/>
          </p:nvPr>
        </p:nvSpPr>
        <p:spPr>
          <a:xfrm rot="-5400000">
            <a:off x="-1582760" y="2710132"/>
            <a:ext cx="4410380" cy="6230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 Black"/>
              <a:buNone/>
              <a:defRPr b="1" i="0" sz="32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grpSp>
        <p:nvGrpSpPr>
          <p:cNvPr id="66" name="Google Shape;66;p6"/>
          <p:cNvGrpSpPr/>
          <p:nvPr/>
        </p:nvGrpSpPr>
        <p:grpSpPr>
          <a:xfrm>
            <a:off x="44273" y="514512"/>
            <a:ext cx="1054529" cy="645588"/>
            <a:chOff x="44273" y="514512"/>
            <a:chExt cx="1180690" cy="645588"/>
          </a:xfrm>
        </p:grpSpPr>
        <p:pic>
          <p:nvPicPr>
            <p:cNvPr id="67" name="Google Shape;67;p6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88545" y="681410"/>
              <a:ext cx="1092146" cy="438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8" name="Google Shape;68;p6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440827" y="998175"/>
              <a:ext cx="762000" cy="1619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9" name="Google Shape;69;p6"/>
            <p:cNvSpPr/>
            <p:nvPr/>
          </p:nvSpPr>
          <p:spPr>
            <a:xfrm flipH="1">
              <a:off x="44273" y="514512"/>
              <a:ext cx="1180690" cy="61555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r-FR" sz="3400" cap="none">
                  <a:solidFill>
                    <a:srgbClr val="57BA8F"/>
                  </a:solidFill>
                  <a:latin typeface="Calibri"/>
                  <a:ea typeface="Calibri"/>
                  <a:cs typeface="Calibri"/>
                  <a:sym typeface="Calibri"/>
                </a:rPr>
                <a:t>S</a:t>
              </a:r>
              <a:r>
                <a:rPr b="1" lang="fr-FR" sz="3400" cap="none">
                  <a:solidFill>
                    <a:srgbClr val="4F79B3"/>
                  </a:solidFill>
                  <a:latin typeface="Calibri"/>
                  <a:ea typeface="Calibri"/>
                  <a:cs typeface="Calibri"/>
                  <a:sym typeface="Calibri"/>
                </a:rPr>
                <a:t>N</a:t>
              </a:r>
              <a:r>
                <a:rPr b="1" lang="fr-FR" sz="3400" cap="none">
                  <a:solidFill>
                    <a:srgbClr val="57B990"/>
                  </a:solidFill>
                  <a:latin typeface="Calibri"/>
                  <a:ea typeface="Calibri"/>
                  <a:cs typeface="Calibri"/>
                  <a:sym typeface="Calibri"/>
                </a:rPr>
                <a:t>T</a:t>
              </a: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ierge">
  <p:cSld name="Vierge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 txBox="1"/>
          <p:nvPr>
            <p:ph type="title"/>
          </p:nvPr>
        </p:nvSpPr>
        <p:spPr>
          <a:xfrm>
            <a:off x="873457" y="162882"/>
            <a:ext cx="7973583" cy="5877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5AB88F"/>
              </a:buClr>
              <a:buSzPts val="3200"/>
              <a:buFont typeface="Arial Black"/>
              <a:buNone/>
              <a:defRPr b="1" i="0" sz="3200" u="none" cap="none" strike="noStrike">
                <a:solidFill>
                  <a:srgbClr val="5AB88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2" name="Google Shape;72;p7"/>
          <p:cNvSpPr txBox="1"/>
          <p:nvPr>
            <p:ph idx="12" type="sldNum"/>
          </p:nvPr>
        </p:nvSpPr>
        <p:spPr>
          <a:xfrm>
            <a:off x="8249851" y="6390910"/>
            <a:ext cx="35152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73" name="Google Shape;73;p7"/>
          <p:cNvSpPr txBox="1"/>
          <p:nvPr>
            <p:ph idx="1" type="body"/>
          </p:nvPr>
        </p:nvSpPr>
        <p:spPr>
          <a:xfrm>
            <a:off x="355600" y="955675"/>
            <a:ext cx="8491538" cy="543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grpSp>
        <p:nvGrpSpPr>
          <p:cNvPr id="74" name="Google Shape;74;p7"/>
          <p:cNvGrpSpPr/>
          <p:nvPr/>
        </p:nvGrpSpPr>
        <p:grpSpPr>
          <a:xfrm>
            <a:off x="323690" y="112564"/>
            <a:ext cx="8540455" cy="678003"/>
            <a:chOff x="323690" y="112564"/>
            <a:chExt cx="8540455" cy="678003"/>
          </a:xfrm>
        </p:grpSpPr>
        <p:grpSp>
          <p:nvGrpSpPr>
            <p:cNvPr id="75" name="Google Shape;75;p7"/>
            <p:cNvGrpSpPr/>
            <p:nvPr/>
          </p:nvGrpSpPr>
          <p:grpSpPr>
            <a:xfrm flipH="1" rot="10800000">
              <a:off x="323690" y="112564"/>
              <a:ext cx="525531" cy="171686"/>
              <a:chOff x="5391302" y="1426464"/>
              <a:chExt cx="604579" cy="197510"/>
            </a:xfrm>
          </p:grpSpPr>
          <p:sp>
            <p:nvSpPr>
              <p:cNvPr id="76" name="Google Shape;76;p7"/>
              <p:cNvSpPr/>
              <p:nvPr/>
            </p:nvSpPr>
            <p:spPr>
              <a:xfrm>
                <a:off x="5391302" y="1426464"/>
                <a:ext cx="95098" cy="197510"/>
              </a:xfrm>
              <a:prstGeom prst="rect">
                <a:avLst/>
              </a:prstGeom>
              <a:solidFill>
                <a:srgbClr val="5AB88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7" name="Google Shape;77;p7"/>
              <p:cNvSpPr/>
              <p:nvPr/>
            </p:nvSpPr>
            <p:spPr>
              <a:xfrm>
                <a:off x="5438850" y="1525218"/>
                <a:ext cx="557031" cy="98756"/>
              </a:xfrm>
              <a:prstGeom prst="rect">
                <a:avLst/>
              </a:prstGeom>
              <a:solidFill>
                <a:srgbClr val="5AB88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78" name="Google Shape;78;p7"/>
            <p:cNvGrpSpPr/>
            <p:nvPr/>
          </p:nvGrpSpPr>
          <p:grpSpPr>
            <a:xfrm flipH="1">
              <a:off x="8338614" y="618881"/>
              <a:ext cx="525531" cy="171686"/>
              <a:chOff x="5391302" y="1426464"/>
              <a:chExt cx="604579" cy="197510"/>
            </a:xfrm>
          </p:grpSpPr>
          <p:sp>
            <p:nvSpPr>
              <p:cNvPr id="79" name="Google Shape;79;p7"/>
              <p:cNvSpPr/>
              <p:nvPr/>
            </p:nvSpPr>
            <p:spPr>
              <a:xfrm>
                <a:off x="5391302" y="1426464"/>
                <a:ext cx="95098" cy="197510"/>
              </a:xfrm>
              <a:prstGeom prst="rect">
                <a:avLst/>
              </a:prstGeom>
              <a:solidFill>
                <a:srgbClr val="5AB88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0" name="Google Shape;80;p7"/>
              <p:cNvSpPr/>
              <p:nvPr/>
            </p:nvSpPr>
            <p:spPr>
              <a:xfrm>
                <a:off x="5438850" y="1525218"/>
                <a:ext cx="557031" cy="98756"/>
              </a:xfrm>
              <a:prstGeom prst="rect">
                <a:avLst/>
              </a:prstGeom>
              <a:solidFill>
                <a:srgbClr val="5AB88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age de contenu texte">
  <p:cSld name="page de contenu texte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8"/>
          <p:cNvSpPr txBox="1"/>
          <p:nvPr>
            <p:ph type="title"/>
          </p:nvPr>
        </p:nvSpPr>
        <p:spPr>
          <a:xfrm>
            <a:off x="3011069" y="1855204"/>
            <a:ext cx="5590311" cy="20063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5AB88F"/>
              </a:buClr>
              <a:buSzPts val="3200"/>
              <a:buFont typeface="Arial Black"/>
              <a:buNone/>
              <a:defRPr b="1" i="0" sz="3200" u="none" cap="none" strike="noStrike">
                <a:solidFill>
                  <a:srgbClr val="5AB88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3" name="Google Shape;83;p8"/>
          <p:cNvSpPr txBox="1"/>
          <p:nvPr>
            <p:ph idx="12" type="sldNum"/>
          </p:nvPr>
        </p:nvSpPr>
        <p:spPr>
          <a:xfrm>
            <a:off x="8249851" y="6390910"/>
            <a:ext cx="35152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84" name="Google Shape;84;p8"/>
          <p:cNvSpPr txBox="1"/>
          <p:nvPr>
            <p:ph idx="1" type="body"/>
          </p:nvPr>
        </p:nvSpPr>
        <p:spPr>
          <a:xfrm>
            <a:off x="3011069" y="4094327"/>
            <a:ext cx="5590311" cy="19757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292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5AB88F"/>
              </a:buClr>
              <a:buSzPts val="3192"/>
              <a:buFont typeface="Noto Sans Symbols"/>
              <a:buChar char="▪"/>
              <a:defRPr b="0" i="0" sz="2800" u="none" cap="none" strike="noStrike">
                <a:solidFill>
                  <a:srgbClr val="5AB88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6863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5AB88F"/>
              </a:buClr>
              <a:buSzPts val="3780"/>
              <a:buFont typeface="Arial"/>
              <a:buChar char="•"/>
              <a:defRPr b="1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AB88F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age sommaire">
  <p:cSld name="page sommaire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9"/>
          <p:cNvSpPr txBox="1"/>
          <p:nvPr>
            <p:ph idx="12" type="sldNum"/>
          </p:nvPr>
        </p:nvSpPr>
        <p:spPr>
          <a:xfrm>
            <a:off x="8249851" y="6390910"/>
            <a:ext cx="35152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87" name="Google Shape;87;p9"/>
          <p:cNvSpPr txBox="1"/>
          <p:nvPr>
            <p:ph idx="1" type="body"/>
          </p:nvPr>
        </p:nvSpPr>
        <p:spPr>
          <a:xfrm>
            <a:off x="545910" y="409434"/>
            <a:ext cx="8140891" cy="5854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5AB88F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5E8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249851" y="6390910"/>
            <a:ext cx="35152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1" i="0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1" i="0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1" i="0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1" i="0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1" i="0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1" i="0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1" i="0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1" i="0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1" i="0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0"/>
          <p:cNvSpPr txBox="1"/>
          <p:nvPr>
            <p:ph type="ctrTitle"/>
          </p:nvPr>
        </p:nvSpPr>
        <p:spPr>
          <a:xfrm>
            <a:off x="3090594" y="2238108"/>
            <a:ext cx="5826983" cy="1442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 Black"/>
              <a:buNone/>
            </a:pPr>
            <a:r>
              <a:rPr lang="fr-FR"/>
              <a:t>Les données structurées et leur traitement</a:t>
            </a:r>
            <a:endParaRPr/>
          </a:p>
        </p:txBody>
      </p:sp>
      <p:sp>
        <p:nvSpPr>
          <p:cNvPr id="93" name="Google Shape;93;p10"/>
          <p:cNvSpPr txBox="1"/>
          <p:nvPr>
            <p:ph idx="1" type="subTitle"/>
          </p:nvPr>
        </p:nvSpPr>
        <p:spPr>
          <a:xfrm>
            <a:off x="3090594" y="3716042"/>
            <a:ext cx="5826983" cy="1387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r-FR"/>
              <a:t>Mise en œuvre pratique du thème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9"/>
          <p:cNvSpPr txBox="1"/>
          <p:nvPr>
            <p:ph idx="12" type="sldNum"/>
          </p:nvPr>
        </p:nvSpPr>
        <p:spPr>
          <a:xfrm>
            <a:off x="8249851" y="6390910"/>
            <a:ext cx="35152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62" name="Google Shape;162;p19"/>
          <p:cNvSpPr txBox="1"/>
          <p:nvPr>
            <p:ph idx="1" type="body"/>
          </p:nvPr>
        </p:nvSpPr>
        <p:spPr>
          <a:xfrm>
            <a:off x="1525588" y="1377950"/>
            <a:ext cx="7223125" cy="4859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fr-FR"/>
              <a:t>Activité branchée avec tableur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→"/>
            </a:pPr>
            <a:r>
              <a:rPr lang="fr-FR"/>
              <a:t>Idée </a:t>
            </a:r>
            <a:endParaRPr/>
          </a:p>
          <a:p>
            <a:pPr indent="0" lvl="2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r-FR"/>
              <a:t>Etablir le YouTube Awards des meilleures </a:t>
            </a:r>
            <a:r>
              <a:rPr lang="fr-FR"/>
              <a:t>chaînes</a:t>
            </a:r>
            <a:r>
              <a:rPr lang="fr-FR"/>
              <a:t> YouTube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→"/>
            </a:pPr>
            <a:r>
              <a:rPr lang="fr-FR"/>
              <a:t>Objectifs</a:t>
            </a:r>
            <a:endParaRPr/>
          </a:p>
          <a:p>
            <a:pPr indent="0" lvl="2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r-FR"/>
              <a:t>Ouvrir et exploiter un fichier CSV</a:t>
            </a:r>
            <a:endParaRPr/>
          </a:p>
          <a:p>
            <a:pPr indent="0" lvl="2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r-FR"/>
              <a:t>rechercher des métadonnées</a:t>
            </a:r>
            <a:endParaRPr/>
          </a:p>
          <a:p>
            <a:pPr indent="0" lvl="2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r-FR"/>
              <a:t>filtrage et tri simple/multi critère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→"/>
            </a:pPr>
            <a:r>
              <a:rPr lang="fr-FR"/>
              <a:t>Trace écrite</a:t>
            </a:r>
            <a:endParaRPr/>
          </a:p>
          <a:p>
            <a:pPr indent="0" lvl="2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r-FR"/>
              <a:t>définitions (données structurées), actions</a:t>
            </a:r>
            <a:endParaRPr/>
          </a:p>
        </p:txBody>
      </p:sp>
      <p:sp>
        <p:nvSpPr>
          <p:cNvPr id="163" name="Google Shape;163;p19"/>
          <p:cNvSpPr txBox="1"/>
          <p:nvPr>
            <p:ph type="title"/>
          </p:nvPr>
        </p:nvSpPr>
        <p:spPr>
          <a:xfrm>
            <a:off x="2154831" y="365126"/>
            <a:ext cx="5890919" cy="6230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 Black"/>
              <a:buNone/>
            </a:pPr>
            <a:r>
              <a:rPr lang="fr-FR"/>
              <a:t>Exemple détaillé 2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0"/>
          <p:cNvSpPr txBox="1"/>
          <p:nvPr>
            <p:ph idx="12" type="sldNum"/>
          </p:nvPr>
        </p:nvSpPr>
        <p:spPr>
          <a:xfrm>
            <a:off x="8249851" y="6390910"/>
            <a:ext cx="35152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69" name="Google Shape;169;p20"/>
          <p:cNvSpPr txBox="1"/>
          <p:nvPr>
            <p:ph idx="1" type="body"/>
          </p:nvPr>
        </p:nvSpPr>
        <p:spPr>
          <a:xfrm>
            <a:off x="1525588" y="1377950"/>
            <a:ext cx="7223125" cy="4859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fr-FR"/>
              <a:t>Activité branchée avec tableur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→"/>
            </a:pPr>
            <a:r>
              <a:rPr lang="fr-FR"/>
              <a:t>Idée </a:t>
            </a:r>
            <a:endParaRPr/>
          </a:p>
          <a:p>
            <a:pPr indent="0" lvl="2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r-FR"/>
              <a:t>classement de clubs sportifs français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→"/>
            </a:pPr>
            <a:r>
              <a:rPr lang="fr-FR"/>
              <a:t>Objectifs</a:t>
            </a:r>
            <a:endParaRPr/>
          </a:p>
          <a:p>
            <a:pPr indent="0" lvl="2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r-FR"/>
              <a:t>Exploiter un fichier CSV</a:t>
            </a:r>
            <a:endParaRPr/>
          </a:p>
          <a:p>
            <a:pPr indent="0" lvl="2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r-FR"/>
              <a:t>Identifier les descripteurs d’un objet</a:t>
            </a:r>
            <a:endParaRPr/>
          </a:p>
          <a:p>
            <a:pPr indent="0" lvl="2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r-FR"/>
              <a:t>filtrage et tri simple/multi critère</a:t>
            </a:r>
            <a:endParaRPr/>
          </a:p>
          <a:p>
            <a:pPr indent="0" lvl="2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r-FR"/>
              <a:t>Déterminer un système de calcul pour le classement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→"/>
            </a:pPr>
            <a:r>
              <a:rPr lang="fr-FR"/>
              <a:t>Trace écrite</a:t>
            </a:r>
            <a:endParaRPr/>
          </a:p>
          <a:p>
            <a:pPr indent="0" lvl="2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r-FR"/>
              <a:t>définitions (données structurées), actions</a:t>
            </a:r>
            <a:endParaRPr/>
          </a:p>
        </p:txBody>
      </p:sp>
      <p:sp>
        <p:nvSpPr>
          <p:cNvPr id="170" name="Google Shape;170;p20"/>
          <p:cNvSpPr txBox="1"/>
          <p:nvPr>
            <p:ph type="title"/>
          </p:nvPr>
        </p:nvSpPr>
        <p:spPr>
          <a:xfrm>
            <a:off x="2154831" y="365126"/>
            <a:ext cx="5890919" cy="6230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 Black"/>
              <a:buNone/>
            </a:pPr>
            <a:r>
              <a:rPr lang="fr-FR"/>
              <a:t>Exemple détaillé 3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1"/>
          <p:cNvSpPr txBox="1"/>
          <p:nvPr>
            <p:ph idx="12" type="sldNum"/>
          </p:nvPr>
        </p:nvSpPr>
        <p:spPr>
          <a:xfrm>
            <a:off x="8249851" y="6390910"/>
            <a:ext cx="35152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76" name="Google Shape;176;p21"/>
          <p:cNvSpPr txBox="1"/>
          <p:nvPr>
            <p:ph idx="1" type="body"/>
          </p:nvPr>
        </p:nvSpPr>
        <p:spPr>
          <a:xfrm>
            <a:off x="1525588" y="1377950"/>
            <a:ext cx="7223125" cy="4859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fr-FR"/>
              <a:t>Activité de programmation Python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→"/>
            </a:pPr>
            <a:r>
              <a:rPr lang="fr-FR"/>
              <a:t>Idée </a:t>
            </a:r>
            <a:endParaRPr/>
          </a:p>
          <a:p>
            <a:pPr indent="0" lvl="2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r-FR"/>
              <a:t>classement de clubs sportifs français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→"/>
            </a:pPr>
            <a:r>
              <a:rPr lang="fr-FR"/>
              <a:t>Objectifs</a:t>
            </a:r>
            <a:endParaRPr/>
          </a:p>
          <a:p>
            <a:pPr indent="0" lvl="2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r-FR"/>
              <a:t>Filtrage au moyen d’un programme Python</a:t>
            </a:r>
            <a:endParaRPr/>
          </a:p>
          <a:p>
            <a:pPr indent="0" lvl="2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r-FR"/>
              <a:t>Compréhension de code python</a:t>
            </a:r>
            <a:endParaRPr/>
          </a:p>
          <a:p>
            <a:pPr indent="0" lvl="2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r-FR"/>
              <a:t>Notions de SI / ET / OU</a:t>
            </a:r>
            <a:endParaRPr/>
          </a:p>
          <a:p>
            <a:pPr indent="0" lvl="2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r-FR"/>
              <a:t>Notions de boucle sur des données en tableau</a:t>
            </a:r>
            <a:endParaRPr/>
          </a:p>
          <a:p>
            <a: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2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2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2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77" name="Google Shape;177;p21"/>
          <p:cNvSpPr txBox="1"/>
          <p:nvPr>
            <p:ph type="title"/>
          </p:nvPr>
        </p:nvSpPr>
        <p:spPr>
          <a:xfrm>
            <a:off x="2154831" y="365126"/>
            <a:ext cx="5890919" cy="6230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 Black"/>
              <a:buNone/>
            </a:pPr>
            <a:r>
              <a:rPr lang="fr-FR"/>
              <a:t>Exemple détaillé 4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2"/>
          <p:cNvSpPr txBox="1"/>
          <p:nvPr>
            <p:ph idx="12" type="sldNum"/>
          </p:nvPr>
        </p:nvSpPr>
        <p:spPr>
          <a:xfrm>
            <a:off x="8249851" y="6390910"/>
            <a:ext cx="35152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83" name="Google Shape;183;p22"/>
          <p:cNvSpPr txBox="1"/>
          <p:nvPr>
            <p:ph idx="1" type="body"/>
          </p:nvPr>
        </p:nvSpPr>
        <p:spPr>
          <a:xfrm>
            <a:off x="1525588" y="1377950"/>
            <a:ext cx="7223125" cy="4859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fr-FR"/>
              <a:t>Activité croisement de thèmes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→"/>
            </a:pPr>
            <a:r>
              <a:rPr lang="fr-FR"/>
              <a:t>programmation/Cartographie/Internet</a:t>
            </a:r>
            <a:endParaRPr/>
          </a:p>
          <a:p>
            <a:pPr indent="0" lvl="2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r-FR"/>
              <a:t>génération de carte interactive sur le thème des clubs sportifs en France.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→"/>
            </a:pPr>
            <a:r>
              <a:rPr lang="fr-FR"/>
              <a:t>Objectif</a:t>
            </a:r>
            <a:endParaRPr/>
          </a:p>
          <a:p>
            <a:pPr indent="0" lvl="2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r-FR"/>
              <a:t>Filtrage au moyen d’un programme Python</a:t>
            </a:r>
            <a:endParaRPr/>
          </a:p>
          <a:p>
            <a:pPr indent="0" lvl="2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r-FR"/>
              <a:t>Génération d’une carte au format HTML</a:t>
            </a:r>
            <a:endParaRPr/>
          </a:p>
          <a:p>
            <a:pPr indent="0" lvl="2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r-FR"/>
              <a:t>Recherche de données dans une BDD externe (coordonnées GPS)</a:t>
            </a:r>
            <a:endParaRPr/>
          </a:p>
          <a:p>
            <a:pPr indent="0" lvl="2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r-FR"/>
              <a:t>Utilisation de bibliothèque python</a:t>
            </a:r>
            <a:endParaRPr/>
          </a:p>
          <a:p>
            <a: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2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2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2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84" name="Google Shape;184;p22"/>
          <p:cNvSpPr txBox="1"/>
          <p:nvPr>
            <p:ph type="title"/>
          </p:nvPr>
        </p:nvSpPr>
        <p:spPr>
          <a:xfrm>
            <a:off x="2154831" y="365126"/>
            <a:ext cx="5890919" cy="6230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 Black"/>
              <a:buNone/>
            </a:pPr>
            <a:r>
              <a:rPr lang="fr-FR"/>
              <a:t>Exemple détaillé 5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3"/>
          <p:cNvSpPr txBox="1"/>
          <p:nvPr>
            <p:ph idx="12" type="sldNum"/>
          </p:nvPr>
        </p:nvSpPr>
        <p:spPr>
          <a:xfrm>
            <a:off x="8249851" y="6390910"/>
            <a:ext cx="35152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90" name="Google Shape;190;p23"/>
          <p:cNvSpPr txBox="1"/>
          <p:nvPr>
            <p:ph idx="1" type="body"/>
          </p:nvPr>
        </p:nvSpPr>
        <p:spPr>
          <a:xfrm>
            <a:off x="1525588" y="1377950"/>
            <a:ext cx="7223125" cy="4859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91" name="Google Shape;191;p23"/>
          <p:cNvSpPr txBox="1"/>
          <p:nvPr>
            <p:ph type="title"/>
          </p:nvPr>
        </p:nvSpPr>
        <p:spPr>
          <a:xfrm>
            <a:off x="2154831" y="365126"/>
            <a:ext cx="5890919" cy="6230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 Black"/>
              <a:buNone/>
            </a:pPr>
            <a:r>
              <a:rPr lang="fr-FR"/>
              <a:t>Ressources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2018_logo_academie_Toulouse.png" id="196" name="Google Shape;196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59394" y="5022626"/>
            <a:ext cx="1051197" cy="14166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1"/>
          <p:cNvSpPr txBox="1"/>
          <p:nvPr>
            <p:ph idx="12" type="sldNum"/>
          </p:nvPr>
        </p:nvSpPr>
        <p:spPr>
          <a:xfrm>
            <a:off x="8249851" y="6390910"/>
            <a:ext cx="35152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99" name="Google Shape;99;p11"/>
          <p:cNvSpPr txBox="1"/>
          <p:nvPr>
            <p:ph idx="1" type="subTitle"/>
          </p:nvPr>
        </p:nvSpPr>
        <p:spPr>
          <a:xfrm>
            <a:off x="3542540" y="768959"/>
            <a:ext cx="2885558" cy="5868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fr-FR"/>
              <a:t>Sommaire</a:t>
            </a:r>
            <a:endParaRPr/>
          </a:p>
        </p:txBody>
      </p:sp>
      <p:sp>
        <p:nvSpPr>
          <p:cNvPr id="100" name="Google Shape;100;p11"/>
          <p:cNvSpPr txBox="1"/>
          <p:nvPr>
            <p:ph idx="2" type="body"/>
          </p:nvPr>
        </p:nvSpPr>
        <p:spPr>
          <a:xfrm>
            <a:off x="1525588" y="2121289"/>
            <a:ext cx="7223125" cy="4561367"/>
          </a:xfrm>
          <a:prstGeom prst="rect">
            <a:avLst/>
          </a:prstGeom>
          <a:solidFill>
            <a:srgbClr val="DEEBF3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fr-FR" sz="2800"/>
              <a:t>De quoi parle-t-on ?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2400"/>
              <a:buChar char="→"/>
            </a:pPr>
            <a:r>
              <a:rPr lang="fr-FR" sz="2400"/>
              <a:t>D</a:t>
            </a:r>
            <a:r>
              <a:rPr lang="fr-FR" sz="2400"/>
              <a:t>onnée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2400"/>
              <a:buChar char="→"/>
            </a:pPr>
            <a:r>
              <a:rPr lang="fr-FR" sz="2400"/>
              <a:t>Mise en forme des données: donnée structurée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2400"/>
              <a:buChar char="→"/>
            </a:pPr>
            <a:r>
              <a:rPr lang="fr-FR" sz="2400"/>
              <a:t>Exploitation des données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2400"/>
              <a:buChar char="→"/>
            </a:pPr>
            <a:r>
              <a:rPr lang="fr-FR" sz="2400"/>
              <a:t>Stockage des données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fr-FR" sz="2800"/>
              <a:t>Quelles activités pratiquer ?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2400"/>
              <a:buChar char="→"/>
            </a:pPr>
            <a:r>
              <a:rPr lang="fr-FR" sz="2400"/>
              <a:t>Ce que propose le programme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fr-FR" sz="2800"/>
              <a:t>Exemples détaillés 1,2,3, 4 et 5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fr-FR" sz="2800"/>
              <a:t>Ressources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rgbClr val="C00000"/>
              </a:buClr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rgbClr val="C00000"/>
              </a:buClr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rgbClr val="C00000"/>
              </a:buClr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rgbClr val="C00000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2017_logo_academie_Toulouse-HORIZONTAL.png" id="101" name="Google Shape;101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9951" y="6106607"/>
            <a:ext cx="1240225" cy="6649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2"/>
          <p:cNvSpPr txBox="1"/>
          <p:nvPr>
            <p:ph idx="12" type="sldNum"/>
          </p:nvPr>
        </p:nvSpPr>
        <p:spPr>
          <a:xfrm>
            <a:off x="8249851" y="6390910"/>
            <a:ext cx="35152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07" name="Google Shape;107;p12"/>
          <p:cNvSpPr txBox="1"/>
          <p:nvPr>
            <p:ph idx="1" type="body"/>
          </p:nvPr>
        </p:nvSpPr>
        <p:spPr>
          <a:xfrm>
            <a:off x="1525588" y="1377950"/>
            <a:ext cx="7223125" cy="4859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fr-FR"/>
              <a:t>Donnée</a:t>
            </a:r>
            <a:endParaRPr b="1"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→"/>
            </a:pPr>
            <a:r>
              <a:rPr lang="fr-FR"/>
              <a:t>Donnée personnelle: </a:t>
            </a:r>
            <a:endParaRPr/>
          </a:p>
          <a:p>
            <a:pPr indent="0" lvl="2" marL="6286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r-FR"/>
              <a:t>	qui permet d’identifier une personne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→"/>
            </a:pPr>
            <a:r>
              <a:rPr lang="fr-FR"/>
              <a:t>Métadonnée: </a:t>
            </a:r>
            <a:endParaRPr/>
          </a:p>
          <a:p>
            <a:pPr indent="0" lvl="2" marL="6286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r-FR"/>
              <a:t>	crée automatiquement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→"/>
            </a:pPr>
            <a:r>
              <a:rPr lang="fr-FR"/>
              <a:t>Donnée brute: </a:t>
            </a:r>
            <a:endParaRPr/>
          </a:p>
          <a:p>
            <a:pPr indent="0" lvl="2" marL="6286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r-FR"/>
              <a:t>	avant traitement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→"/>
            </a:pPr>
            <a:r>
              <a:rPr lang="fr-FR"/>
              <a:t>Type de donnée: </a:t>
            </a:r>
            <a:endParaRPr/>
          </a:p>
          <a:p>
            <a:pPr indent="0" lvl="2" marL="6286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r-FR"/>
              <a:t>	texte, numérique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br>
              <a:rPr lang="fr-FR"/>
            </a:b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08" name="Google Shape;108;p12"/>
          <p:cNvSpPr txBox="1"/>
          <p:nvPr>
            <p:ph type="title"/>
          </p:nvPr>
        </p:nvSpPr>
        <p:spPr>
          <a:xfrm>
            <a:off x="2154831" y="365126"/>
            <a:ext cx="5890919" cy="6230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 Black"/>
              <a:buNone/>
            </a:pPr>
            <a:r>
              <a:rPr lang="fr-FR"/>
              <a:t>De quoi parle-t-on ?</a:t>
            </a:r>
            <a:endParaRPr/>
          </a:p>
        </p:txBody>
      </p:sp>
      <p:pic>
        <p:nvPicPr>
          <p:cNvPr descr="2018_logo_academie_Toulouse_BLANC.png" id="109" name="Google Shape;109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6778" y="5059680"/>
            <a:ext cx="1079185" cy="1454338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2"/>
          <p:cNvSpPr txBox="1"/>
          <p:nvPr/>
        </p:nvSpPr>
        <p:spPr>
          <a:xfrm>
            <a:off x="6104684" y="3207454"/>
            <a:ext cx="2839915" cy="1200329"/>
          </a:xfrm>
          <a:prstGeom prst="rect">
            <a:avLst/>
          </a:prstGeom>
          <a:gradFill>
            <a:gsLst>
              <a:gs pos="0">
                <a:srgbClr val="5AB88F"/>
              </a:gs>
              <a:gs pos="74000">
                <a:srgbClr val="DAE9F1"/>
              </a:gs>
              <a:gs pos="83000">
                <a:srgbClr val="DAE9F1"/>
              </a:gs>
              <a:gs pos="100000">
                <a:srgbClr val="519A8F"/>
              </a:gs>
            </a:gsLst>
            <a:lin ang="7200000" scaled="0"/>
          </a:gra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algn="ctr" dir="3900000" dist="152400">
              <a:srgbClr val="000000">
                <a:alpha val="68627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F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L'information humaine est transcrite sous forme de données pour être manipulée numériquement.</a:t>
            </a:r>
            <a:endParaRPr/>
          </a:p>
        </p:txBody>
      </p:sp>
      <p:sp>
        <p:nvSpPr>
          <p:cNvPr id="111" name="Google Shape;111;p12"/>
          <p:cNvSpPr txBox="1"/>
          <p:nvPr/>
        </p:nvSpPr>
        <p:spPr>
          <a:xfrm>
            <a:off x="5547236" y="4819146"/>
            <a:ext cx="3201477" cy="1754326"/>
          </a:xfrm>
          <a:prstGeom prst="rect">
            <a:avLst/>
          </a:prstGeom>
          <a:gradFill>
            <a:gsLst>
              <a:gs pos="0">
                <a:srgbClr val="5AB88F"/>
              </a:gs>
              <a:gs pos="74000">
                <a:srgbClr val="DAE9F1"/>
              </a:gs>
              <a:gs pos="83000">
                <a:srgbClr val="DAE9F1"/>
              </a:gs>
              <a:gs pos="100000">
                <a:srgbClr val="519A8F"/>
              </a:gs>
            </a:gsLst>
            <a:lin ang="7200000" scaled="0"/>
          </a:gra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algn="ctr" dir="3900000" dist="152400">
              <a:srgbClr val="000000">
                <a:alpha val="68627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 données en tant qu'objets numériques forment un bien non rival,  dont la copie ne coûte quasiment rien, et que l'on peut dupliquer sans le consommer.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3"/>
          <p:cNvSpPr txBox="1"/>
          <p:nvPr>
            <p:ph idx="12" type="sldNum"/>
          </p:nvPr>
        </p:nvSpPr>
        <p:spPr>
          <a:xfrm>
            <a:off x="8249851" y="6390910"/>
            <a:ext cx="35152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17" name="Google Shape;117;p13"/>
          <p:cNvSpPr txBox="1"/>
          <p:nvPr>
            <p:ph idx="1" type="body"/>
          </p:nvPr>
        </p:nvSpPr>
        <p:spPr>
          <a:xfrm>
            <a:off x="1525588" y="1377950"/>
            <a:ext cx="7223125" cy="4859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fr-FR"/>
              <a:t>Mise en forme des données: donnée structurée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→"/>
            </a:pPr>
            <a:r>
              <a:rPr lang="fr-FR"/>
              <a:t>Cartes perforées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→"/>
            </a:pPr>
            <a:r>
              <a:rPr lang="fr-FR"/>
              <a:t>Table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→"/>
            </a:pPr>
            <a:r>
              <a:rPr lang="fr-FR"/>
              <a:t>Collection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→"/>
            </a:pPr>
            <a:r>
              <a:rPr lang="fr-FR"/>
              <a:t>Enumération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→"/>
            </a:pPr>
            <a:r>
              <a:rPr lang="fr-FR"/>
              <a:t>fichier CSV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→"/>
            </a:pPr>
            <a:r>
              <a:rPr lang="fr-FR"/>
              <a:t>Base de données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br>
              <a:rPr lang="fr-FR"/>
            </a:br>
            <a:endParaRPr/>
          </a:p>
        </p:txBody>
      </p:sp>
      <p:sp>
        <p:nvSpPr>
          <p:cNvPr id="118" name="Google Shape;118;p13"/>
          <p:cNvSpPr txBox="1"/>
          <p:nvPr>
            <p:ph type="title"/>
          </p:nvPr>
        </p:nvSpPr>
        <p:spPr>
          <a:xfrm>
            <a:off x="2154831" y="365126"/>
            <a:ext cx="5890919" cy="6230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 Black"/>
              <a:buNone/>
            </a:pPr>
            <a:r>
              <a:rPr lang="fr-FR"/>
              <a:t>De quoi parle-t-on ?</a:t>
            </a:r>
            <a:endParaRPr/>
          </a:p>
        </p:txBody>
      </p:sp>
      <p:sp>
        <p:nvSpPr>
          <p:cNvPr id="119" name="Google Shape;119;p13"/>
          <p:cNvSpPr txBox="1"/>
          <p:nvPr/>
        </p:nvSpPr>
        <p:spPr>
          <a:xfrm>
            <a:off x="5548184" y="3188043"/>
            <a:ext cx="3311611" cy="2308324"/>
          </a:xfrm>
          <a:prstGeom prst="rect">
            <a:avLst/>
          </a:prstGeom>
          <a:gradFill>
            <a:gsLst>
              <a:gs pos="0">
                <a:srgbClr val="5AB88F"/>
              </a:gs>
              <a:gs pos="74000">
                <a:srgbClr val="DAE9F1"/>
              </a:gs>
              <a:gs pos="83000">
                <a:srgbClr val="DAE9F1"/>
              </a:gs>
              <a:gs pos="100000">
                <a:srgbClr val="519A8F"/>
              </a:gs>
            </a:gsLst>
            <a:lin ang="7200000" scaled="0"/>
          </a:gra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algn="ctr" dir="3900000" dist="152400">
              <a:srgbClr val="000000">
                <a:alpha val="68627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Une donnée se décompose de manière atomique en données élémentaires, par exemple le nom d'une personne en prénom et patronyme.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Bien structurer les données facilite leur traitement par des algorithmes.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4"/>
          <p:cNvSpPr txBox="1"/>
          <p:nvPr>
            <p:ph idx="12" type="sldNum"/>
          </p:nvPr>
        </p:nvSpPr>
        <p:spPr>
          <a:xfrm>
            <a:off x="8249851" y="6390910"/>
            <a:ext cx="35152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25" name="Google Shape;125;p14"/>
          <p:cNvSpPr txBox="1"/>
          <p:nvPr>
            <p:ph idx="1" type="body"/>
          </p:nvPr>
        </p:nvSpPr>
        <p:spPr>
          <a:xfrm>
            <a:off x="1525588" y="1377950"/>
            <a:ext cx="7223125" cy="4859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fr-FR"/>
              <a:t>Exploitation des données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→"/>
            </a:pPr>
            <a:r>
              <a:rPr lang="fr-FR"/>
              <a:t>Indexer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→"/>
            </a:pPr>
            <a:r>
              <a:rPr lang="fr-FR"/>
              <a:t>Filtrer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→"/>
            </a:pPr>
            <a:r>
              <a:rPr lang="fr-FR"/>
              <a:t>Trier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→"/>
            </a:pPr>
            <a:r>
              <a:rPr lang="fr-FR"/>
              <a:t>Mettre en forme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→"/>
            </a:pPr>
            <a:r>
              <a:rPr lang="fr-FR"/>
              <a:t>Rechercher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br>
              <a:rPr lang="fr-FR"/>
            </a:br>
            <a:endParaRPr/>
          </a:p>
        </p:txBody>
      </p:sp>
      <p:sp>
        <p:nvSpPr>
          <p:cNvPr id="126" name="Google Shape;126;p14"/>
          <p:cNvSpPr txBox="1"/>
          <p:nvPr>
            <p:ph type="title"/>
          </p:nvPr>
        </p:nvSpPr>
        <p:spPr>
          <a:xfrm>
            <a:off x="2154831" y="365126"/>
            <a:ext cx="5890919" cy="6230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 Black"/>
              <a:buNone/>
            </a:pPr>
            <a:r>
              <a:rPr lang="fr-FR"/>
              <a:t>De quoi parle-t-on ?</a:t>
            </a:r>
            <a:endParaRPr/>
          </a:p>
        </p:txBody>
      </p:sp>
      <p:sp>
        <p:nvSpPr>
          <p:cNvPr id="127" name="Google Shape;127;p14"/>
          <p:cNvSpPr txBox="1"/>
          <p:nvPr/>
        </p:nvSpPr>
        <p:spPr>
          <a:xfrm>
            <a:off x="5758250" y="1581664"/>
            <a:ext cx="2990464" cy="2031325"/>
          </a:xfrm>
          <a:prstGeom prst="rect">
            <a:avLst/>
          </a:prstGeom>
          <a:gradFill>
            <a:gsLst>
              <a:gs pos="0">
                <a:srgbClr val="5AB88F"/>
              </a:gs>
              <a:gs pos="74000">
                <a:srgbClr val="DAE9F1"/>
              </a:gs>
              <a:gs pos="83000">
                <a:srgbClr val="DAE9F1"/>
              </a:gs>
              <a:gs pos="100000">
                <a:srgbClr val="519A8F"/>
              </a:gs>
            </a:gsLst>
            <a:lin ang="7200000" scaled="0"/>
          </a:gra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algn="ctr" dir="3900000" dist="152400">
              <a:srgbClr val="000000">
                <a:alpha val="68627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façon de structurer les données influe fortement sur les opérations de traitement.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est par exemple bien plus efficace de rechercher une donnée dans une collection toujours ordonnée.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"/>
          <p:cNvSpPr txBox="1"/>
          <p:nvPr>
            <p:ph idx="12" type="sldNum"/>
          </p:nvPr>
        </p:nvSpPr>
        <p:spPr>
          <a:xfrm>
            <a:off x="8249851" y="6390910"/>
            <a:ext cx="35152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33" name="Google Shape;133;p15"/>
          <p:cNvSpPr txBox="1"/>
          <p:nvPr>
            <p:ph idx="1" type="body"/>
          </p:nvPr>
        </p:nvSpPr>
        <p:spPr>
          <a:xfrm>
            <a:off x="1525588" y="1377950"/>
            <a:ext cx="7223125" cy="4859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fr-FR"/>
              <a:t>Stockage des données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→"/>
            </a:pPr>
            <a:r>
              <a:rPr lang="fr-FR"/>
              <a:t>sauvegardes, compression, transmission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→"/>
            </a:pPr>
            <a:r>
              <a:rPr lang="fr-FR"/>
              <a:t>Data-centers (centre de données)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→"/>
            </a:pPr>
            <a:r>
              <a:rPr lang="fr-FR"/>
              <a:t>Surabondance des données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→"/>
            </a:pPr>
            <a:r>
              <a:rPr lang="fr-FR"/>
              <a:t>Big Data / MégaDonnées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→"/>
            </a:pPr>
            <a:r>
              <a:rPr lang="fr-FR"/>
              <a:t>Open Data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br>
              <a:rPr lang="fr-FR"/>
            </a:br>
            <a:endParaRPr/>
          </a:p>
        </p:txBody>
      </p:sp>
      <p:sp>
        <p:nvSpPr>
          <p:cNvPr id="134" name="Google Shape;134;p15"/>
          <p:cNvSpPr txBox="1"/>
          <p:nvPr>
            <p:ph type="title"/>
          </p:nvPr>
        </p:nvSpPr>
        <p:spPr>
          <a:xfrm>
            <a:off x="2154831" y="365126"/>
            <a:ext cx="5890919" cy="6230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 Black"/>
              <a:buNone/>
            </a:pPr>
            <a:r>
              <a:rPr lang="fr-FR"/>
              <a:t>De quoi parle-t-on ?</a:t>
            </a:r>
            <a:endParaRPr/>
          </a:p>
        </p:txBody>
      </p:sp>
      <p:sp>
        <p:nvSpPr>
          <p:cNvPr id="135" name="Google Shape;135;p15"/>
          <p:cNvSpPr txBox="1"/>
          <p:nvPr/>
        </p:nvSpPr>
        <p:spPr>
          <a:xfrm>
            <a:off x="4856205" y="4127157"/>
            <a:ext cx="3745175" cy="2308324"/>
          </a:xfrm>
          <a:prstGeom prst="rect">
            <a:avLst/>
          </a:prstGeom>
          <a:gradFill>
            <a:gsLst>
              <a:gs pos="0">
                <a:srgbClr val="5AB88F"/>
              </a:gs>
              <a:gs pos="74000">
                <a:srgbClr val="DAE9F1"/>
              </a:gs>
              <a:gs pos="83000">
                <a:srgbClr val="DAE9F1"/>
              </a:gs>
              <a:gs pos="100000">
                <a:srgbClr val="519A8F"/>
              </a:gs>
            </a:gsLst>
            <a:lin ang="7200000" scaled="0"/>
          </a:gra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algn="ctr" dir="3900000" dist="152400">
              <a:srgbClr val="000000">
                <a:alpha val="68627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production gigantesque de données pose des problèmes planétaires en matière d'environnement.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prolifération de données  pose aussi un problème de pérennité à long terme qui n'est pas résolu actuellement.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6"/>
          <p:cNvSpPr txBox="1"/>
          <p:nvPr>
            <p:ph idx="12" type="sldNum"/>
          </p:nvPr>
        </p:nvSpPr>
        <p:spPr>
          <a:xfrm>
            <a:off x="8249851" y="6390910"/>
            <a:ext cx="35152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41" name="Google Shape;141;p16"/>
          <p:cNvSpPr txBox="1"/>
          <p:nvPr>
            <p:ph idx="1" type="body"/>
          </p:nvPr>
        </p:nvSpPr>
        <p:spPr>
          <a:xfrm>
            <a:off x="1525588" y="1377950"/>
            <a:ext cx="7223125" cy="4859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fr-FR"/>
              <a:t>Ce que propose le programme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→"/>
            </a:pPr>
            <a:r>
              <a:rPr b="0" i="0" lang="fr-FR"/>
              <a:t>Consulter les métadonnées de fichiers correspondant à des informations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→"/>
            </a:pPr>
            <a:r>
              <a:rPr b="0" i="0" lang="fr-FR"/>
              <a:t>Télécharger des données ouvertes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→"/>
            </a:pPr>
            <a:r>
              <a:rPr b="0" i="0" lang="fr-FR"/>
              <a:t>Observer les différences de traitements possibles </a:t>
            </a:r>
            <a:endParaRPr/>
          </a:p>
          <a:p>
            <a:pPr indent="0" lvl="2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0" i="0" lang="fr-FR"/>
              <a:t>programme Python, tableur, éditeur de textes ou encore outils spécialisés en ligne.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→"/>
            </a:pPr>
            <a:r>
              <a:rPr b="0" i="0" lang="fr-FR"/>
              <a:t>Explorer les données d’un fichier CSV à l’aide d’opérations de tri et de filtre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→"/>
            </a:pPr>
            <a:r>
              <a:rPr lang="fr-FR"/>
              <a:t>E</a:t>
            </a:r>
            <a:r>
              <a:rPr b="0" i="0" lang="fr-FR"/>
              <a:t>ffectuer des calculs sur ces données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42" name="Google Shape;142;p16"/>
          <p:cNvSpPr txBox="1"/>
          <p:nvPr>
            <p:ph type="title"/>
          </p:nvPr>
        </p:nvSpPr>
        <p:spPr>
          <a:xfrm>
            <a:off x="2154831" y="365126"/>
            <a:ext cx="5890919" cy="6230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Black"/>
              <a:buNone/>
            </a:pPr>
            <a:r>
              <a:rPr lang="fr-FR" sz="2800"/>
              <a:t>Quelles activités pratiquer 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7"/>
          <p:cNvSpPr txBox="1"/>
          <p:nvPr>
            <p:ph idx="12" type="sldNum"/>
          </p:nvPr>
        </p:nvSpPr>
        <p:spPr>
          <a:xfrm>
            <a:off x="8249851" y="6390910"/>
            <a:ext cx="35152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48" name="Google Shape;148;p17"/>
          <p:cNvSpPr txBox="1"/>
          <p:nvPr>
            <p:ph idx="1" type="body"/>
          </p:nvPr>
        </p:nvSpPr>
        <p:spPr>
          <a:xfrm>
            <a:off x="1525588" y="1377950"/>
            <a:ext cx="7223125" cy="4859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fr-FR"/>
              <a:t>Ce que propose le programme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→"/>
            </a:pPr>
            <a:r>
              <a:rPr lang="fr-FR"/>
              <a:t>À partir de deux tables de données ayant en commun un descripteur réaliser un croisement des données.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→"/>
            </a:pPr>
            <a:r>
              <a:rPr lang="fr-FR"/>
              <a:t>Illustrer, par des exemples simples, la consommation énergétique induite par le traitement et le stockage des données.</a:t>
            </a:r>
            <a:endParaRPr/>
          </a:p>
        </p:txBody>
      </p:sp>
      <p:sp>
        <p:nvSpPr>
          <p:cNvPr id="149" name="Google Shape;149;p17"/>
          <p:cNvSpPr txBox="1"/>
          <p:nvPr>
            <p:ph type="title"/>
          </p:nvPr>
        </p:nvSpPr>
        <p:spPr>
          <a:xfrm>
            <a:off x="2154831" y="365126"/>
            <a:ext cx="5890919" cy="6230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Black"/>
              <a:buNone/>
            </a:pPr>
            <a:r>
              <a:rPr lang="fr-FR" sz="2800"/>
              <a:t>Quelles activités pratiquer ?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8"/>
          <p:cNvSpPr txBox="1"/>
          <p:nvPr>
            <p:ph idx="12" type="sldNum"/>
          </p:nvPr>
        </p:nvSpPr>
        <p:spPr>
          <a:xfrm>
            <a:off x="8249851" y="6390910"/>
            <a:ext cx="35152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55" name="Google Shape;155;p18"/>
          <p:cNvSpPr txBox="1"/>
          <p:nvPr>
            <p:ph idx="1" type="body"/>
          </p:nvPr>
        </p:nvSpPr>
        <p:spPr>
          <a:xfrm>
            <a:off x="1525588" y="1377950"/>
            <a:ext cx="7223125" cy="4859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fr-FR"/>
              <a:t>Activité débranchée : YouTube Awards 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→"/>
            </a:pPr>
            <a:r>
              <a:rPr lang="fr-FR"/>
              <a:t>Idée </a:t>
            </a:r>
            <a:endParaRPr/>
          </a:p>
          <a:p>
            <a:pPr indent="0" lvl="2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r-FR"/>
              <a:t>Etablir le YouTube Awards des meilleures </a:t>
            </a:r>
            <a:r>
              <a:rPr lang="fr-FR"/>
              <a:t>chaînes</a:t>
            </a:r>
            <a:r>
              <a:rPr lang="fr-FR"/>
              <a:t> YouTube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→"/>
            </a:pPr>
            <a:r>
              <a:rPr lang="fr-FR"/>
              <a:t>Objectifs</a:t>
            </a:r>
            <a:endParaRPr/>
          </a:p>
          <a:p>
            <a:pPr indent="0" lvl="2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r-FR"/>
              <a:t>Identifier des descripteurs d’une donnée</a:t>
            </a:r>
            <a:endParaRPr/>
          </a:p>
          <a:p>
            <a:pPr indent="0" lvl="2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r-FR"/>
              <a:t>Réaliser des opérations de recherche</a:t>
            </a:r>
            <a:endParaRPr/>
          </a:p>
          <a:p>
            <a:pPr indent="0" lvl="2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r-FR"/>
              <a:t>filtre sur une ou plusieurs tables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→"/>
            </a:pPr>
            <a:r>
              <a:rPr lang="fr-FR"/>
              <a:t>Trace écrite</a:t>
            </a:r>
            <a:endParaRPr/>
          </a:p>
          <a:p>
            <a:pPr indent="0" lvl="2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r-FR"/>
              <a:t>définitions (données structurées), actions</a:t>
            </a:r>
            <a:endParaRPr/>
          </a:p>
        </p:txBody>
      </p:sp>
      <p:sp>
        <p:nvSpPr>
          <p:cNvPr id="156" name="Google Shape;156;p18"/>
          <p:cNvSpPr txBox="1"/>
          <p:nvPr>
            <p:ph type="title"/>
          </p:nvPr>
        </p:nvSpPr>
        <p:spPr>
          <a:xfrm>
            <a:off x="2154831" y="365126"/>
            <a:ext cx="5890919" cy="6230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 Black"/>
              <a:buNone/>
            </a:pPr>
            <a:r>
              <a:rPr lang="fr-FR"/>
              <a:t>Exemple détaillé 1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Bureau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4_page de sous-partie">
  <a:themeElements>
    <a:clrScheme name="Personnalisé 1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B0D0E2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