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8BB19-99D1-4AED-81B0-57049604C06C}" type="datetimeFigureOut">
              <a:rPr lang="fr-FR" smtClean="0"/>
              <a:t>20/05/2017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333465-DB01-4637-BC59-689B4BA4E5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Parcours Avenir et </a:t>
            </a:r>
            <a:br>
              <a:rPr lang="fr-FR" dirty="0"/>
            </a:br>
            <a:r>
              <a:rPr lang="fr-FR" dirty="0"/>
              <a:t>mise en réseau des SEGPA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Bassin Toulouse Ouest</a:t>
            </a:r>
          </a:p>
          <a:p>
            <a:r>
              <a:rPr lang="fr-FR" sz="2000" dirty="0"/>
              <a:t>Bellefontaine – </a:t>
            </a:r>
            <a:r>
              <a:rPr lang="fr-FR" sz="2000" dirty="0" err="1"/>
              <a:t>Badiou</a:t>
            </a:r>
            <a:r>
              <a:rPr lang="fr-FR" sz="2000" dirty="0"/>
              <a:t> – Stendhal – Isaure – Lamartine</a:t>
            </a:r>
          </a:p>
          <a:p>
            <a:r>
              <a:rPr lang="fr-FR" sz="4000" dirty="0"/>
              <a:t>Séminaire EGPA 2017</a:t>
            </a:r>
          </a:p>
        </p:txBody>
      </p:sp>
    </p:spTree>
    <p:extLst>
      <p:ext uri="{BB962C8B-B14F-4D97-AF65-F5344CB8AC3E}">
        <p14:creationId xmlns:p14="http://schemas.microsoft.com/office/powerpoint/2010/main" val="136606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7/</a:t>
            </a:r>
            <a:r>
              <a:rPr lang="fr-FR" sz="4500" b="1" u="heavy" dirty="0"/>
              <a:t>Evolutions possibles :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Document d'engagement signé par l'élève concernant l’échange de découverte professionnelle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Rédaction d’une convention commune aux cinq établissements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Présentation des parcours aux élèves et aux familles dès la fin de 5</a:t>
            </a:r>
            <a:r>
              <a:rPr lang="fr-FR" baseline="30000" dirty="0"/>
              <a:t>ème</a:t>
            </a:r>
            <a:endParaRPr lang="fr-F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Développement de l'accueil des élèves d'ULIS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dirty="0"/>
              <a:t>Développement de la mobilité des élèves de 3</a:t>
            </a:r>
            <a:r>
              <a:rPr lang="fr-FR" baseline="30000" dirty="0"/>
              <a:t>ème</a:t>
            </a:r>
            <a:r>
              <a:rPr lang="fr-FR" dirty="0"/>
              <a:t> sur le champ professionnel de leur choix</a:t>
            </a:r>
          </a:p>
        </p:txBody>
      </p:sp>
    </p:spTree>
    <p:extLst>
      <p:ext uri="{BB962C8B-B14F-4D97-AF65-F5344CB8AC3E}">
        <p14:creationId xmlns:p14="http://schemas.microsoft.com/office/powerpoint/2010/main" val="324130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052736"/>
            <a:ext cx="633670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Prolongements :</a:t>
            </a:r>
          </a:p>
          <a:p>
            <a:endParaRPr lang="fr-FR" sz="24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Projet de mixité sociale initié par le Conseil Départemental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/>
              <a:t>fermeture d’ici 4 ans du Collège </a:t>
            </a:r>
            <a:r>
              <a:rPr lang="fr-FR" sz="2400" dirty="0" err="1"/>
              <a:t>Badiou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/>
              <a:t>d’ici 5 ans du Collège Bellefontaine, </a:t>
            </a:r>
          </a:p>
          <a:p>
            <a:pPr algn="ctr"/>
            <a:r>
              <a:rPr lang="fr-FR" sz="2400" dirty="0"/>
              <a:t>ces deux établissements comportant une SEGPA faisant partie de la mise en réseau. </a:t>
            </a:r>
          </a:p>
          <a:p>
            <a:endParaRPr lang="fr-FR" sz="2400" dirty="0"/>
          </a:p>
          <a:p>
            <a:pPr algn="ctr"/>
            <a:r>
              <a:rPr lang="fr-FR" sz="3000" b="1" dirty="0"/>
              <a:t>Nécessaire réflexion autour de la carte des formations des SEGPA du bassin.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82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heavy" dirty="0"/>
              <a:t>1/Textes de référence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fr-FR" b="1" dirty="0"/>
              <a:t>Parcours Avenir :</a:t>
            </a:r>
            <a:endParaRPr lang="fr-FR" dirty="0"/>
          </a:p>
          <a:p>
            <a:r>
              <a:rPr lang="fr-FR" dirty="0"/>
              <a:t>Loi N° 2013-595 pour la programmation et la refondation de l’Ecole de la République du 8 juillet 2013</a:t>
            </a:r>
          </a:p>
          <a:p>
            <a:r>
              <a:rPr lang="fr-FR" dirty="0"/>
              <a:t>Arrêté du 1</a:t>
            </a:r>
            <a:r>
              <a:rPr lang="fr-FR" baseline="30000" dirty="0"/>
              <a:t>er</a:t>
            </a:r>
            <a:r>
              <a:rPr lang="fr-FR" dirty="0"/>
              <a:t> juillet 2015 relatif au Parcours Avenir (BOEN N°28 du 9672015)</a:t>
            </a:r>
          </a:p>
          <a:p>
            <a:r>
              <a:rPr lang="fr-FR" dirty="0"/>
              <a:t>Circulaire de rentrée 2015 N° 2015-085 du 3 juin 2015</a:t>
            </a:r>
          </a:p>
          <a:p>
            <a:r>
              <a:rPr lang="fr-FR" dirty="0"/>
              <a:t>Instructions académiques du 18 décembre 2015 : mise en œuvre du Parcours Avenir</a:t>
            </a:r>
          </a:p>
          <a:p>
            <a:pPr lvl="0">
              <a:buFont typeface="Wingdings" pitchFamily="2" charset="2"/>
              <a:buChar char="Ø"/>
            </a:pPr>
            <a:r>
              <a:rPr lang="fr-FR" b="1" dirty="0"/>
              <a:t>SEGPA :</a:t>
            </a:r>
            <a:endParaRPr lang="fr-FR" dirty="0"/>
          </a:p>
          <a:p>
            <a:r>
              <a:rPr lang="fr-FR" dirty="0"/>
              <a:t>Circulaire n° 2015-176 du 28 octobre 2015 sur les SEGPA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67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7704856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u="sng" dirty="0"/>
              <a:t>Le parcours Avenir</a:t>
            </a:r>
            <a:r>
              <a:rPr lang="fr-FR" sz="3000" u="sng" dirty="0"/>
              <a:t>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s’adresse à tous les élèves de la 6</a:t>
            </a:r>
            <a:r>
              <a:rPr lang="fr-FR" sz="2400" baseline="30000" dirty="0"/>
              <a:t>ème</a:t>
            </a:r>
            <a:r>
              <a:rPr lang="fr-FR" sz="2400" dirty="0"/>
              <a:t> à la 3</a:t>
            </a:r>
            <a:r>
              <a:rPr lang="fr-FR" sz="2400" baseline="30000" dirty="0"/>
              <a:t>ème</a:t>
            </a:r>
            <a:r>
              <a:rPr lang="fr-FR" sz="2400" dirty="0"/>
              <a:t>  (y compris SEGPA et ULIS)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vise l’acquisition de connaissances et de compétences destinées à favoriser une participation constructive à la future vie sociale et professionnelle du jeune collégien. </a:t>
            </a:r>
          </a:p>
          <a:p>
            <a:endParaRPr lang="fr-FR" sz="2400" dirty="0"/>
          </a:p>
          <a:p>
            <a:r>
              <a:rPr lang="fr-FR" sz="2400" dirty="0"/>
              <a:t>La circulaire EGPA de 2015 réaffirme la volonté de constituer des réseaux d’établissements au niveau de chaque département et de chaque académie ou par bassin de formation afin de 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400" dirty="0"/>
              <a:t>diversifier l’offre de formation proposée dans une zone géographique déterminée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400" dirty="0"/>
              <a:t>permettre une continuité des apprentissages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400" dirty="0"/>
              <a:t>optimiser l’utilisation des ressources humaines et matérielles d’un groupe d’établissements.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49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/>
              <a:t>2/</a:t>
            </a:r>
            <a:r>
              <a:rPr lang="fr-FR" b="1" u="heavy" dirty="0"/>
              <a:t>Objectifs de la mise en réseau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sz="4500" b="1" dirty="0"/>
              <a:t>Diagnostic début 2015  </a:t>
            </a:r>
          </a:p>
          <a:p>
            <a:pPr lvl="0"/>
            <a:r>
              <a:rPr lang="fr-FR" b="1" dirty="0"/>
              <a:t>Niveau 5</a:t>
            </a:r>
            <a:r>
              <a:rPr lang="fr-FR" b="1" baseline="30000" dirty="0"/>
              <a:t>ème</a:t>
            </a:r>
            <a:r>
              <a:rPr lang="fr-FR" b="1" dirty="0"/>
              <a:t> 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-élèves peu sensibilisés à la découverte des champs professionnels de leur SEGPA </a:t>
            </a:r>
          </a:p>
          <a:p>
            <a:pPr marL="0" indent="0">
              <a:buNone/>
            </a:pPr>
            <a:r>
              <a:rPr lang="fr-FR" dirty="0"/>
              <a:t>-pas de visite sur les champs professionnels des autres SEGPA</a:t>
            </a:r>
          </a:p>
          <a:p>
            <a:pPr marL="0" indent="0">
              <a:buNone/>
            </a:pPr>
            <a:r>
              <a:rPr lang="fr-FR" dirty="0"/>
              <a:t>-manque d’anticipation des enseignements des champs professionnels sur le niveau 5ème</a:t>
            </a:r>
          </a:p>
          <a:p>
            <a:pPr lvl="0"/>
            <a:r>
              <a:rPr lang="fr-FR" b="1" dirty="0"/>
              <a:t>Niveau 4</a:t>
            </a:r>
            <a:r>
              <a:rPr lang="fr-FR" b="1" baseline="30000" dirty="0"/>
              <a:t>ème</a:t>
            </a:r>
            <a:r>
              <a:rPr lang="fr-FR" b="1" dirty="0"/>
              <a:t> :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-enseignants : perte de sens de la MER, vécue comme « </a:t>
            </a:r>
            <a:r>
              <a:rPr lang="fr-FR" i="1" dirty="0"/>
              <a:t>descendante</a:t>
            </a:r>
            <a:r>
              <a:rPr lang="fr-FR" dirty="0"/>
              <a:t> »</a:t>
            </a:r>
          </a:p>
          <a:p>
            <a:pPr marL="0" indent="0">
              <a:buNone/>
            </a:pPr>
            <a:r>
              <a:rPr lang="fr-FR" dirty="0"/>
              <a:t>-élèves  :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fort taux d’absentéisme lors des mini stages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difficultés de mobilité des élèves, peu d’autonomie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appréhension à l’idée de se rendre sur les autres établissements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dynamique pas toujours positive en terme de posture</a:t>
            </a:r>
          </a:p>
          <a:p>
            <a:pPr marL="0" indent="0" algn="ctr">
              <a:buNone/>
            </a:pPr>
            <a:r>
              <a:rPr lang="fr-FR" dirty="0"/>
              <a:t>BILAN : séances non efficientes au vu du temps consacré (4 fois 4h)</a:t>
            </a:r>
          </a:p>
          <a:p>
            <a:pPr lvl="0"/>
            <a:r>
              <a:rPr lang="fr-FR" b="1" dirty="0"/>
              <a:t>Niveau 3</a:t>
            </a:r>
            <a:r>
              <a:rPr lang="fr-FR" b="1" baseline="30000" dirty="0"/>
              <a:t>ème</a:t>
            </a:r>
            <a:r>
              <a:rPr lang="fr-FR" b="1" dirty="0"/>
              <a:t> 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-pas de prolongement de la MER sur le niveau 3ème</a:t>
            </a:r>
          </a:p>
          <a:p>
            <a:pPr marL="0" indent="0">
              <a:buNone/>
            </a:pPr>
            <a:r>
              <a:rPr lang="fr-FR" dirty="0"/>
              <a:t>-mini stages en lycée professionnel proposés par chacun des établissements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Nécessité d’une réflexion plus globale afin de redonner du sens et de la cohérence au projet, tant du point de vue des élèves que des enseignants.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88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/>
              <a:t>3/</a:t>
            </a:r>
            <a:r>
              <a:rPr lang="fr-FR" b="1" u="heavy" dirty="0"/>
              <a:t>La Mise en réseau aujourd’hui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646233"/>
              </p:ext>
            </p:extLst>
          </p:nvPr>
        </p:nvGraphicFramePr>
        <p:xfrm>
          <a:off x="1547664" y="2060848"/>
          <a:ext cx="6624735" cy="3888436"/>
        </p:xfrm>
        <a:graphic>
          <a:graphicData uri="http://schemas.openxmlformats.org/drawingml/2006/table">
            <a:tbl>
              <a:tblPr firstRow="1" firstCol="1" bandRow="1"/>
              <a:tblGrid>
                <a:gridCol w="231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086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CARTE DES FORMATIONS DES SEGPA DU BASSIN - RS 2016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Mention "1" correspond à 1 poste PLP 18h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Etablissement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HAS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HABITAT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ERE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VDM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PRODUC.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BADIOU Toulouse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LAMARTINE Toulouse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ISAURE Toulouse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BELLEFONTAINE Toulouse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STENDHAL Toulouse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4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1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omic Sans MS"/>
                          <a:ea typeface="Times New Roman"/>
                          <a:cs typeface="Arial"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1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58950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3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/>
              <a:t>4/</a:t>
            </a:r>
            <a:r>
              <a:rPr lang="fr-FR" b="1" u="heavy" dirty="0"/>
              <a:t>Objectifs de la MER 4ème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3800" b="1" dirty="0"/>
              <a:t>Pour les élèves</a:t>
            </a:r>
            <a:r>
              <a:rPr lang="fr-FR" sz="3800" dirty="0"/>
              <a:t>, dans le cadre du </a:t>
            </a:r>
            <a:r>
              <a:rPr lang="fr-FR" sz="3800" b="1" dirty="0"/>
              <a:t>Parcours Avenir</a:t>
            </a:r>
            <a:r>
              <a:rPr lang="fr-FR" sz="3800" dirty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fr-FR" sz="3800" dirty="0"/>
              <a:t>affiner le projet individuel de formation</a:t>
            </a:r>
          </a:p>
          <a:p>
            <a:pPr>
              <a:buFont typeface="Wingdings" pitchFamily="2" charset="2"/>
              <a:buChar char="Ø"/>
            </a:pPr>
            <a:r>
              <a:rPr lang="fr-FR" sz="3800" dirty="0"/>
              <a:t>élargir les choix et de se construire des représentations exactes des formations et de leurs exigences</a:t>
            </a:r>
          </a:p>
          <a:p>
            <a:pPr>
              <a:buFont typeface="Wingdings" pitchFamily="2" charset="2"/>
              <a:buChar char="Ø"/>
            </a:pPr>
            <a:r>
              <a:rPr lang="fr-FR" sz="3800" dirty="0"/>
              <a:t>travailler la notion de mobilité, gagner en autonomie</a:t>
            </a:r>
          </a:p>
          <a:p>
            <a:pPr>
              <a:buFont typeface="Wingdings" pitchFamily="2" charset="2"/>
              <a:buChar char="Ø"/>
            </a:pPr>
            <a:r>
              <a:rPr lang="fr-FR" sz="3800" dirty="0"/>
              <a:t>s'adapter à de nouveaux lieux d'apprentissage et à de nouveaux adultes</a:t>
            </a:r>
          </a:p>
          <a:p>
            <a:pPr>
              <a:buFont typeface="Wingdings" pitchFamily="2" charset="2"/>
              <a:buChar char="Ø"/>
            </a:pPr>
            <a:r>
              <a:rPr lang="fr-FR" sz="3800" dirty="0"/>
              <a:t>s'engager dans un projet</a:t>
            </a:r>
          </a:p>
          <a:p>
            <a:pPr marL="0" indent="0">
              <a:buNone/>
            </a:pPr>
            <a:endParaRPr lang="fr-FR" sz="3800" dirty="0"/>
          </a:p>
          <a:p>
            <a:pPr marL="0" indent="0">
              <a:buNone/>
            </a:pPr>
            <a:r>
              <a:rPr lang="fr-FR" sz="3800" dirty="0"/>
              <a:t> </a:t>
            </a:r>
            <a:r>
              <a:rPr lang="fr-FR" sz="3800" b="1" dirty="0"/>
              <a:t>Pour les équipes 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 sz="3800" dirty="0"/>
              <a:t>développement des échanges de pratiques entre enseignants : échanges entre professeurs des écoles et PLP, entre PLP des différents établissements, entre PLP d’un même champ professionnel.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 sz="3800" dirty="0"/>
              <a:t>dynamique de réflexion et d'analyse, mutualisation de la réflexion.</a:t>
            </a:r>
          </a:p>
          <a:p>
            <a:pPr marL="0" indent="0">
              <a:buNone/>
            </a:pPr>
            <a:endParaRPr lang="fr-FR" sz="31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54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/>
              <a:t>5/</a:t>
            </a:r>
            <a:r>
              <a:rPr lang="fr-FR" b="1" u="heavy" dirty="0"/>
              <a:t>Moyens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Emplois du temps d’élèves en barrette pour le champ professionnel sur l’ensemble des cinq collèges sur les niveaux 4</a:t>
            </a:r>
            <a:r>
              <a:rPr lang="fr-FR" baseline="30000" dirty="0"/>
              <a:t>ème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Réflexion concertée sur les cinq établissements pour les périodes de stage en entreprise des élèves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Pilotage conjoint chefs d’établissements, IEN ET et Pôle ASH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Temps de regroupement entre enseignants des SEGPA du bassin</a:t>
            </a:r>
          </a:p>
        </p:txBody>
      </p:sp>
    </p:spTree>
    <p:extLst>
      <p:ext uri="{BB962C8B-B14F-4D97-AF65-F5344CB8AC3E}">
        <p14:creationId xmlns:p14="http://schemas.microsoft.com/office/powerpoint/2010/main" val="224459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6/</a:t>
            </a:r>
            <a:r>
              <a:rPr lang="fr-FR" b="1" u="heavy" dirty="0"/>
              <a:t>Calendrier MER 4</a:t>
            </a:r>
            <a:r>
              <a:rPr lang="fr-FR" b="1" u="heavy" baseline="30000" dirty="0"/>
              <a:t>ème </a:t>
            </a:r>
            <a:r>
              <a:rPr lang="fr-FR" b="1" u="heavy" dirty="0"/>
              <a:t>2016-2017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>Période 1 : accueil des élèves de 4</a:t>
            </a:r>
            <a:r>
              <a:rPr lang="fr-FR" b="1" baseline="30000" dirty="0"/>
              <a:t>ème</a:t>
            </a:r>
            <a:r>
              <a:rPr lang="fr-FR" b="1" dirty="0"/>
              <a:t> des SEGPA par les PLP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Chaque élève visite les 4 autres SEGPA et les champs professionnels en présence :</a:t>
            </a:r>
          </a:p>
          <a:p>
            <a:pPr marL="0" indent="0">
              <a:buNone/>
            </a:pPr>
            <a:r>
              <a:rPr lang="fr-FR" dirty="0"/>
              <a:t>-préparation d’un questionnaire par les 4èmes (PE / PLP)</a:t>
            </a:r>
          </a:p>
          <a:p>
            <a:pPr marL="0" indent="0">
              <a:buNone/>
            </a:pPr>
            <a:r>
              <a:rPr lang="fr-FR" dirty="0"/>
              <a:t>-préparation de l’accueil des élèves de 4ème, réalisé par les élèves de 3èmes.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Présentation des champs professionnels de la SEGPA aux familles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Production de documents par chaque équipe SEGPA</a:t>
            </a:r>
          </a:p>
          <a:p>
            <a:pPr marL="0" indent="0" algn="ctr">
              <a:buNone/>
            </a:pPr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Regroupement PE/PLP du mardi 11 octobre 2016</a:t>
            </a:r>
          </a:p>
          <a:p>
            <a:pPr marL="0" indent="0" algn="ctr">
              <a:buNone/>
            </a:pPr>
            <a:r>
              <a:rPr lang="fr-FR" dirty="0"/>
              <a:t>Objectifs : Présentation par chaque SEGPA des documents produits pour animer la phase 1 de la mise en réseau – Carnet de mise en </a:t>
            </a:r>
            <a:r>
              <a:rPr lang="fr-FR"/>
              <a:t>réseau commun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105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751344"/>
            <a:ext cx="7272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b="1" u="sng" dirty="0"/>
              <a:t>Période 2 et 3 :</a:t>
            </a:r>
          </a:p>
          <a:p>
            <a:r>
              <a:rPr lang="fr-FR" dirty="0"/>
              <a:t>3 novembre au 9 décembre (PE / PLP) : visites des SEGPA</a:t>
            </a:r>
          </a:p>
          <a:p>
            <a:r>
              <a:rPr lang="fr-FR" dirty="0"/>
              <a:t>12 décembre au 10 janvier (PE / PLP) : synthèse des visites / choix des élèves</a:t>
            </a:r>
          </a:p>
          <a:p>
            <a:r>
              <a:rPr lang="fr-FR" dirty="0"/>
              <a:t>16 au 20 janvier : répartition des élèves (DACS )</a:t>
            </a:r>
          </a:p>
          <a:p>
            <a:r>
              <a:rPr lang="fr-FR" dirty="0"/>
              <a:t>30 janvier au 3 mars : préparation des élèves pour l'échange de Découverte Professionnelle </a:t>
            </a:r>
          </a:p>
          <a:p>
            <a:pPr algn="ctr"/>
            <a:r>
              <a:rPr lang="fr-FR" sz="2200" b="1" dirty="0"/>
              <a:t>3ème regroupement PLP du lundi 30 janvier 2017</a:t>
            </a:r>
          </a:p>
          <a:p>
            <a:pPr algn="ctr"/>
            <a:r>
              <a:rPr lang="fr-FR" dirty="0"/>
              <a:t>Objectifs : Bilan de la phase 1 de la mise en réseau</a:t>
            </a:r>
          </a:p>
          <a:p>
            <a:pPr algn="ctr"/>
            <a:r>
              <a:rPr lang="fr-FR" dirty="0"/>
              <a:t>Préparation de la phase 2 : présentation des documents </a:t>
            </a:r>
          </a:p>
          <a:p>
            <a:pPr algn="ctr"/>
            <a:r>
              <a:rPr lang="fr-FR" dirty="0"/>
              <a:t>produits par chaque SEGPA et projets d’activités des moments d’accueil sur les 3 semaines (IEN ET et enseignants)</a:t>
            </a:r>
          </a:p>
          <a:p>
            <a:pPr lvl="0"/>
            <a:r>
              <a:rPr lang="fr-FR" sz="2200" b="1" u="sng" dirty="0"/>
              <a:t>Période 4 :</a:t>
            </a:r>
            <a:endParaRPr lang="fr-FR" sz="2200" dirty="0"/>
          </a:p>
          <a:p>
            <a:r>
              <a:rPr lang="fr-FR" dirty="0"/>
              <a:t>6 au 24 mars 2017 : échanges de Découverte Professionnelle (PLP) </a:t>
            </a:r>
          </a:p>
          <a:p>
            <a:pPr algn="ctr"/>
            <a:r>
              <a:rPr lang="fr-FR" dirty="0"/>
              <a:t>3 séances de 4h le vendredi matin.</a:t>
            </a:r>
          </a:p>
          <a:p>
            <a:r>
              <a:rPr lang="fr-FR" dirty="0"/>
              <a:t>Mai : Bilan et perspectives</a:t>
            </a:r>
          </a:p>
          <a:p>
            <a:pPr algn="ctr"/>
            <a:r>
              <a:rPr lang="fr-FR" sz="2200" b="1" dirty="0"/>
              <a:t>4</a:t>
            </a:r>
            <a:r>
              <a:rPr lang="fr-FR" sz="2200" b="1" baseline="30000" dirty="0"/>
              <a:t>ème</a:t>
            </a:r>
            <a:r>
              <a:rPr lang="fr-FR" sz="2200" b="1" dirty="0"/>
              <a:t> regroupement PE/ PLP programmé en juillet 2017 </a:t>
            </a:r>
            <a:endParaRPr lang="fr-FR" sz="2200" dirty="0"/>
          </a:p>
          <a:p>
            <a:pPr algn="ctr"/>
            <a:r>
              <a:rPr lang="fr-FR" dirty="0"/>
              <a:t>Objectifs : Bilan de la mise en réseau 4</a:t>
            </a:r>
            <a:r>
              <a:rPr lang="fr-FR" baseline="30000" dirty="0"/>
              <a:t>ème</a:t>
            </a:r>
            <a:r>
              <a:rPr lang="fr-FR" dirty="0"/>
              <a:t> 2016-2017</a:t>
            </a:r>
          </a:p>
          <a:p>
            <a:pPr algn="ctr"/>
            <a:r>
              <a:rPr lang="fr-FR" dirty="0"/>
              <a:t>Prolongements / améliorations</a:t>
            </a:r>
          </a:p>
        </p:txBody>
      </p:sp>
    </p:spTree>
    <p:extLst>
      <p:ext uri="{BB962C8B-B14F-4D97-AF65-F5344CB8AC3E}">
        <p14:creationId xmlns:p14="http://schemas.microsoft.com/office/powerpoint/2010/main" val="2276428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629</Words>
  <Application>Microsoft Office PowerPoint</Application>
  <PresentationFormat>Affichage à l'écran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Comic Sans MS</vt:lpstr>
      <vt:lpstr>Constantia</vt:lpstr>
      <vt:lpstr>Times New Roman</vt:lpstr>
      <vt:lpstr>Wingdings</vt:lpstr>
      <vt:lpstr>Wingdings 2</vt:lpstr>
      <vt:lpstr>Débit</vt:lpstr>
      <vt:lpstr>Parcours Avenir et  mise en réseau des SEGPA </vt:lpstr>
      <vt:lpstr>1/Textes de référence  </vt:lpstr>
      <vt:lpstr>Présentation PowerPoint</vt:lpstr>
      <vt:lpstr>2/Objectifs de la mise en réseau </vt:lpstr>
      <vt:lpstr>3/La Mise en réseau aujourd’hui </vt:lpstr>
      <vt:lpstr>4/Objectifs de la MER 4ème </vt:lpstr>
      <vt:lpstr>5/Moyens </vt:lpstr>
      <vt:lpstr>6/Calendrier MER 4ème 2016-2017</vt:lpstr>
      <vt:lpstr>Présentation PowerPoint</vt:lpstr>
      <vt:lpstr>7/Evolutions possibles :</vt:lpstr>
      <vt:lpstr>Présentation PowerPoint</vt:lpstr>
    </vt:vector>
  </TitlesOfParts>
  <Company>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Avenir et  mise en réseau des SEGPA </dc:title>
  <dc:creator>CATHERINE COSTES ROSTAGNI</dc:creator>
  <cp:lastModifiedBy>Catherine Professionnel</cp:lastModifiedBy>
  <cp:revision>16</cp:revision>
  <dcterms:created xsi:type="dcterms:W3CDTF">2017-05-17T09:08:42Z</dcterms:created>
  <dcterms:modified xsi:type="dcterms:W3CDTF">2017-05-20T10:04:57Z</dcterms:modified>
</cp:coreProperties>
</file>