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71" r:id="rId2"/>
    <p:sldId id="262" r:id="rId3"/>
    <p:sldId id="270" r:id="rId4"/>
    <p:sldId id="272" r:id="rId5"/>
    <p:sldId id="273" r:id="rId6"/>
    <p:sldId id="274" r:id="rId7"/>
    <p:sldId id="259" r:id="rId8"/>
    <p:sldId id="264" r:id="rId9"/>
    <p:sldId id="267" r:id="rId10"/>
    <p:sldId id="275" r:id="rId11"/>
    <p:sldId id="266"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662" autoAdjust="0"/>
  </p:normalViewPr>
  <p:slideViewPr>
    <p:cSldViewPr snapToGrid="0">
      <p:cViewPr varScale="1">
        <p:scale>
          <a:sx n="90" d="100"/>
          <a:sy n="90" d="100"/>
        </p:scale>
        <p:origin x="35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07CC2-C012-439C-9EF1-E0A4A5AF7583}" type="datetimeFigureOut">
              <a:rPr lang="fr-FR" smtClean="0"/>
              <a:t>04/10/2021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936C9-E866-46B6-AF4C-4748CCBDA69F}" type="slidenum">
              <a:rPr lang="fr-FR" smtClean="0"/>
              <a:t>‹N°›</a:t>
            </a:fld>
            <a:endParaRPr lang="fr-FR"/>
          </a:p>
        </p:txBody>
      </p:sp>
    </p:spTree>
    <p:extLst>
      <p:ext uri="{BB962C8B-B14F-4D97-AF65-F5344CB8AC3E}">
        <p14:creationId xmlns:p14="http://schemas.microsoft.com/office/powerpoint/2010/main" val="342645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fr.wikipedia.org/wiki/Programme_PISA"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fr.wikipedia.org/wiki/UNESCO" TargetMode="External"/><Relationship Id="rId4" Type="http://schemas.openxmlformats.org/officeDocument/2006/relationships/hyperlink" Target="https://fr.wikipedia.org/wiki/Classification_internationale_de_type_de_l%27%C3%A9duc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Son objectif est clairement et ouvertement un objectif stratégique : il s’agit d’ajuster « les ressources humaines » (« le principal atout de l’Europe ») aux nouvelles formes émergentes d’organisation du travail, des échanges, de l’emploi… ainsi qu’aux ressources des nouvelles technologies. En France,</a:t>
            </a:r>
            <a:r>
              <a:rPr lang="fr-FR" baseline="0" dirty="0" smtClean="0"/>
              <a:t> le socle concerne l’Ecole et la scolarité obligatoire. </a:t>
            </a:r>
            <a:r>
              <a:rPr lang="fr-FR" dirty="0" smtClean="0"/>
              <a:t>le texte du décret français reprend au texte européen le mode de présentation et de structuration tripartite de chaque compétence en « connaissances », « capacités » et « attitudes », le texte européen parlant de son côté des « connaissances », « aptitudes » et « attitudes » « essentielles » associées à chaque compétence.</a:t>
            </a:r>
            <a:endParaRPr lang="fr-FR" dirty="0"/>
          </a:p>
        </p:txBody>
      </p:sp>
      <p:sp>
        <p:nvSpPr>
          <p:cNvPr id="4" name="Espace réservé du numéro de diapositive 3"/>
          <p:cNvSpPr>
            <a:spLocks noGrp="1"/>
          </p:cNvSpPr>
          <p:nvPr>
            <p:ph type="sldNum" sz="quarter" idx="10"/>
          </p:nvPr>
        </p:nvSpPr>
        <p:spPr/>
        <p:txBody>
          <a:bodyPr/>
          <a:lstStyle/>
          <a:p>
            <a:fld id="{679936C9-E866-46B6-AF4C-4748CCBDA69F}" type="slidenum">
              <a:rPr lang="fr-FR" smtClean="0"/>
              <a:t>3</a:t>
            </a:fld>
            <a:endParaRPr lang="fr-FR"/>
          </a:p>
        </p:txBody>
      </p:sp>
    </p:spTree>
    <p:extLst>
      <p:ext uri="{BB962C8B-B14F-4D97-AF65-F5344CB8AC3E}">
        <p14:creationId xmlns:p14="http://schemas.microsoft.com/office/powerpoint/2010/main" val="335199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9936C9-E866-46B6-AF4C-4748CCBDA69F}" type="slidenum">
              <a:rPr lang="fr-FR" smtClean="0"/>
              <a:t>8</a:t>
            </a:fld>
            <a:endParaRPr lang="fr-FR"/>
          </a:p>
        </p:txBody>
      </p:sp>
    </p:spTree>
    <p:extLst>
      <p:ext uri="{BB962C8B-B14F-4D97-AF65-F5344CB8AC3E}">
        <p14:creationId xmlns:p14="http://schemas.microsoft.com/office/powerpoint/2010/main" val="203178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ICILS</a:t>
            </a:r>
            <a:r>
              <a:rPr lang="fr-FR" dirty="0" smtClean="0"/>
              <a:t> En 2018, la France a participé pour la première fois à l’enquête internationale ICILS au côté de onze autres pays et deux provinces. </a:t>
            </a:r>
          </a:p>
          <a:p>
            <a:r>
              <a:rPr lang="fr-FR" dirty="0" smtClean="0"/>
              <a:t>Contrairement à l'enquête </a:t>
            </a:r>
            <a:r>
              <a:rPr lang="fr-FR" dirty="0" smtClean="0">
                <a:hlinkClick r:id="rId3" tooltip="Programme PISA"/>
              </a:rPr>
              <a:t>PISA</a:t>
            </a:r>
            <a:r>
              <a:rPr lang="fr-FR" dirty="0" smtClean="0"/>
              <a:t>, </a:t>
            </a:r>
            <a:r>
              <a:rPr lang="fr-FR" b="1" dirty="0" smtClean="0"/>
              <a:t>la population étudiée dans les enquêtes PIRLS </a:t>
            </a:r>
            <a:r>
              <a:rPr lang="fr-FR" dirty="0" smtClean="0"/>
              <a:t>ne correspond pas à une génération d'élèves du même âge mais à l'ensemble des élèves, qui peuvent donc être d'un âge différent, présents à un certain niveau de la scolarité. La classe ciblée correspond au 4</a:t>
            </a:r>
            <a:r>
              <a:rPr lang="fr-FR" baseline="30000" dirty="0" smtClean="0"/>
              <a:t>e</a:t>
            </a:r>
            <a:r>
              <a:rPr lang="fr-FR" dirty="0" smtClean="0"/>
              <a:t> niveau d'enseignement en prenant comme référence la </a:t>
            </a:r>
            <a:r>
              <a:rPr lang="fr-FR" dirty="0" smtClean="0">
                <a:hlinkClick r:id="rId4" tooltip="Classification internationale de type de l'éducation"/>
              </a:rPr>
              <a:t>classification internationale de type de l'éducation</a:t>
            </a:r>
            <a:r>
              <a:rPr lang="fr-FR" dirty="0" smtClean="0"/>
              <a:t> définie par l'</a:t>
            </a:r>
            <a:r>
              <a:rPr lang="fr-FR" dirty="0" smtClean="0">
                <a:hlinkClick r:id="rId5" tooltip="UNESCO"/>
              </a:rPr>
              <a:t>UNESCO</a:t>
            </a:r>
            <a:endParaRPr lang="fr-FR" dirty="0"/>
          </a:p>
        </p:txBody>
      </p:sp>
      <p:sp>
        <p:nvSpPr>
          <p:cNvPr id="4" name="Espace réservé du numéro de diapositive 3"/>
          <p:cNvSpPr>
            <a:spLocks noGrp="1"/>
          </p:cNvSpPr>
          <p:nvPr>
            <p:ph type="sldNum" sz="quarter" idx="10"/>
          </p:nvPr>
        </p:nvSpPr>
        <p:spPr/>
        <p:txBody>
          <a:bodyPr/>
          <a:lstStyle/>
          <a:p>
            <a:fld id="{679936C9-E866-46B6-AF4C-4748CCBDA69F}" type="slidenum">
              <a:rPr lang="fr-FR" smtClean="0"/>
              <a:t>9</a:t>
            </a:fld>
            <a:endParaRPr lang="fr-FR"/>
          </a:p>
        </p:txBody>
      </p:sp>
    </p:spTree>
    <p:extLst>
      <p:ext uri="{BB962C8B-B14F-4D97-AF65-F5344CB8AC3E}">
        <p14:creationId xmlns:p14="http://schemas.microsoft.com/office/powerpoint/2010/main" val="305978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10/4/2021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10/4/2021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ortaileduc.net/website/levaluation-introduction/" TargetMode="External"/><Relationship Id="rId2" Type="http://schemas.openxmlformats.org/officeDocument/2006/relationships/hyperlink" Target="https://portaileduc.net/website/author/mduquesno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ducation.gouv.fr/pid285/bulletin_officiel.html?pid_bo=404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002060"/>
                </a:solidFill>
              </a:rPr>
              <a:t>L’EVALUATION DES ACQUIS DES ELEVES</a:t>
            </a: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3600" dirty="0" smtClean="0"/>
              <a:t>1</a:t>
            </a:r>
            <a:r>
              <a:rPr lang="fr-FR" sz="3600" baseline="30000" dirty="0" smtClean="0"/>
              <a:t>ère</a:t>
            </a:r>
            <a:r>
              <a:rPr lang="fr-FR" sz="3600" dirty="0" smtClean="0"/>
              <a:t> réunion du groupe ressource académique</a:t>
            </a:r>
          </a:p>
          <a:p>
            <a:pPr algn="ctr"/>
            <a:endParaRPr lang="fr-FR" sz="3600" dirty="0"/>
          </a:p>
          <a:p>
            <a:pPr marL="0" indent="0" algn="ctr">
              <a:buNone/>
            </a:pPr>
            <a:r>
              <a:rPr lang="fr-FR" dirty="0" smtClean="0"/>
              <a:t>Le 28 septembre 2021</a:t>
            </a:r>
          </a:p>
          <a:p>
            <a:pPr marL="0" indent="0" algn="ctr">
              <a:buNone/>
            </a:pPr>
            <a:r>
              <a:rPr lang="fr-FR" dirty="0" smtClean="0"/>
              <a:t>Lycée International Victor Hugo à Colomiers </a:t>
            </a:r>
            <a:endParaRPr lang="fr-FR" dirty="0"/>
          </a:p>
        </p:txBody>
      </p:sp>
    </p:spTree>
    <p:extLst>
      <p:ext uri="{BB962C8B-B14F-4D97-AF65-F5344CB8AC3E}">
        <p14:creationId xmlns:p14="http://schemas.microsoft.com/office/powerpoint/2010/main" val="136623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solidFill>
                  <a:srgbClr val="002060"/>
                </a:solidFill>
                <a:cs typeface="Arial" panose="020B0604020202020204" pitchFamily="34" charset="0"/>
              </a:rPr>
              <a:t>LES PROGRAMMES INTERNATIONAUX </a:t>
            </a:r>
            <a:r>
              <a:rPr lang="fr-FR" sz="2800" b="1" dirty="0" smtClean="0">
                <a:solidFill>
                  <a:srgbClr val="002060"/>
                </a:solidFill>
                <a:cs typeface="Arial" panose="020B0604020202020204" pitchFamily="34" charset="0"/>
              </a:rPr>
              <a:t> De </a:t>
            </a:r>
            <a:r>
              <a:rPr lang="fr-FR" sz="2800" b="1" dirty="0">
                <a:solidFill>
                  <a:srgbClr val="002060"/>
                </a:solidFill>
                <a:cs typeface="Arial" panose="020B0604020202020204" pitchFamily="34" charset="0"/>
              </a:rPr>
              <a:t>SUIVI DES ACQUIS DES ELEVES</a:t>
            </a:r>
            <a:r>
              <a:rPr lang="fr-FR" sz="2800" b="1" dirty="0">
                <a:solidFill>
                  <a:srgbClr val="002060"/>
                </a:solidFill>
              </a:rPr>
              <a:t/>
            </a:r>
            <a:br>
              <a:rPr lang="fr-FR" sz="2800" b="1" dirty="0">
                <a:solidFill>
                  <a:srgbClr val="002060"/>
                </a:solidFill>
              </a:rPr>
            </a:br>
            <a:endParaRPr lang="fr-FR" sz="2800" dirty="0"/>
          </a:p>
        </p:txBody>
      </p:sp>
      <p:sp>
        <p:nvSpPr>
          <p:cNvPr id="3" name="Espace réservé du contenu 2"/>
          <p:cNvSpPr>
            <a:spLocks noGrp="1"/>
          </p:cNvSpPr>
          <p:nvPr>
            <p:ph idx="1"/>
          </p:nvPr>
        </p:nvSpPr>
        <p:spPr/>
        <p:txBody>
          <a:bodyPr>
            <a:normAutofit/>
          </a:bodyPr>
          <a:lstStyle/>
          <a:p>
            <a:r>
              <a:rPr lang="fr-FR" sz="2000" b="1" dirty="0" smtClean="0">
                <a:solidFill>
                  <a:srgbClr val="003366"/>
                </a:solidFill>
              </a:rPr>
              <a:t>ICCS</a:t>
            </a:r>
            <a:r>
              <a:rPr lang="fr-FR" sz="2000" b="1" dirty="0">
                <a:solidFill>
                  <a:srgbClr val="003366"/>
                </a:solidFill>
              </a:rPr>
              <a:t>: </a:t>
            </a:r>
            <a:r>
              <a:rPr lang="fr-FR" sz="2000" b="1" dirty="0" smtClean="0">
                <a:solidFill>
                  <a:srgbClr val="003366"/>
                </a:solidFill>
              </a:rPr>
              <a:t>Evaluation des connaissances </a:t>
            </a:r>
            <a:r>
              <a:rPr lang="fr-FR" sz="2000" b="1" dirty="0">
                <a:solidFill>
                  <a:srgbClr val="003366"/>
                </a:solidFill>
              </a:rPr>
              <a:t>et </a:t>
            </a:r>
            <a:r>
              <a:rPr lang="fr-FR" sz="2000" b="1" dirty="0" smtClean="0">
                <a:solidFill>
                  <a:srgbClr val="003366"/>
                </a:solidFill>
              </a:rPr>
              <a:t>des </a:t>
            </a:r>
            <a:r>
              <a:rPr lang="fr-FR" sz="2000" b="1" dirty="0">
                <a:solidFill>
                  <a:srgbClr val="003366"/>
                </a:solidFill>
              </a:rPr>
              <a:t>compétences des élèves de quatrième en termes d’utilisation des outils numériques et de maîtrise de </a:t>
            </a:r>
            <a:r>
              <a:rPr lang="fr-FR" sz="2000" b="1" dirty="0" smtClean="0">
                <a:solidFill>
                  <a:srgbClr val="003366"/>
                </a:solidFill>
              </a:rPr>
              <a:t>l’information</a:t>
            </a:r>
          </a:p>
          <a:p>
            <a:endParaRPr lang="fr-FR" sz="2000" b="1" dirty="0">
              <a:solidFill>
                <a:srgbClr val="003366"/>
              </a:solidFill>
            </a:endParaRPr>
          </a:p>
          <a:p>
            <a:r>
              <a:rPr lang="fr-FR" sz="2000" b="1" dirty="0">
                <a:solidFill>
                  <a:srgbClr val="003366"/>
                </a:solidFill>
              </a:rPr>
              <a:t>ICILS : Enquête internationale auprès des enseignants de quatrième sur l’utilisation des technologies de l’information et de la communication</a:t>
            </a:r>
          </a:p>
          <a:p>
            <a:endParaRPr lang="fr-FR" dirty="0"/>
          </a:p>
        </p:txBody>
      </p:sp>
    </p:spTree>
    <p:extLst>
      <p:ext uri="{BB962C8B-B14F-4D97-AF65-F5344CB8AC3E}">
        <p14:creationId xmlns:p14="http://schemas.microsoft.com/office/powerpoint/2010/main" val="269921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6424" y="1122363"/>
            <a:ext cx="8791575" cy="1163637"/>
          </a:xfrm>
        </p:spPr>
        <p:txBody>
          <a:bodyPr>
            <a:normAutofit fontScale="90000"/>
          </a:bodyPr>
          <a:lstStyle/>
          <a:p>
            <a:r>
              <a:rPr lang="fr-FR" dirty="0"/>
              <a:t/>
            </a:r>
            <a:br>
              <a:rPr lang="fr-FR" dirty="0"/>
            </a:br>
            <a:endParaRPr lang="fr-FR" dirty="0"/>
          </a:p>
        </p:txBody>
      </p:sp>
      <p:sp>
        <p:nvSpPr>
          <p:cNvPr id="3" name="Sous-titre 2"/>
          <p:cNvSpPr>
            <a:spLocks noGrp="1"/>
          </p:cNvSpPr>
          <p:nvPr>
            <p:ph type="subTitle" idx="1"/>
          </p:nvPr>
        </p:nvSpPr>
        <p:spPr>
          <a:xfrm>
            <a:off x="2039709" y="391886"/>
            <a:ext cx="8791575" cy="6286499"/>
          </a:xfrm>
        </p:spPr>
        <p:txBody>
          <a:bodyPr>
            <a:normAutofit fontScale="77500" lnSpcReduction="20000"/>
          </a:bodyPr>
          <a:lstStyle/>
          <a:p>
            <a:pPr algn="ctr"/>
            <a:r>
              <a:rPr lang="fr-FR" sz="2800" b="1" dirty="0">
                <a:solidFill>
                  <a:srgbClr val="002060"/>
                </a:solidFill>
              </a:rPr>
              <a:t>Place et rôle du CPE dans l’évaluation </a:t>
            </a:r>
            <a:r>
              <a:rPr lang="fr-FR" sz="2800" b="1" dirty="0" smtClean="0">
                <a:solidFill>
                  <a:srgbClr val="002060"/>
                </a:solidFill>
              </a:rPr>
              <a:t>des ACQUIS DES </a:t>
            </a:r>
            <a:r>
              <a:rPr lang="fr-FR" sz="2800" b="1" dirty="0" err="1" smtClean="0">
                <a:solidFill>
                  <a:srgbClr val="002060"/>
                </a:solidFill>
              </a:rPr>
              <a:t>Eleves</a:t>
            </a:r>
            <a:endParaRPr lang="fr-FR" sz="2800" b="1" dirty="0" smtClean="0">
              <a:solidFill>
                <a:srgbClr val="002060"/>
              </a:solidFill>
            </a:endParaRPr>
          </a:p>
          <a:p>
            <a:pPr marL="342900" indent="-342900">
              <a:buFont typeface="Arial" panose="020B0604020202020204" pitchFamily="34" charset="0"/>
              <a:buChar char="•"/>
            </a:pPr>
            <a:r>
              <a:rPr lang="fr-FR" b="1" cap="none" dirty="0" smtClean="0">
                <a:solidFill>
                  <a:srgbClr val="003366"/>
                </a:solidFill>
                <a:cs typeface="Arial" panose="020B0604020202020204" pitchFamily="34" charset="0"/>
              </a:rPr>
              <a:t>Cadre législatif et règlementaire</a:t>
            </a:r>
          </a:p>
          <a:p>
            <a:r>
              <a:rPr lang="fr-FR" b="1" cap="none" dirty="0" smtClean="0">
                <a:solidFill>
                  <a:schemeClr val="tx1"/>
                </a:solidFill>
                <a:cs typeface="Arial" panose="020B0604020202020204" pitchFamily="34" charset="0"/>
              </a:rPr>
              <a:t>Le référentiel de compétences professionnelles des métiers du professorat et de l’éducation, </a:t>
            </a:r>
            <a:r>
              <a:rPr lang="fr-FR" cap="none" dirty="0" smtClean="0">
                <a:solidFill>
                  <a:schemeClr val="tx1"/>
                </a:solidFill>
                <a:cs typeface="Arial" panose="020B0604020202020204" pitchFamily="34" charset="0"/>
              </a:rPr>
              <a:t>arrêté du 01-07-2013</a:t>
            </a:r>
          </a:p>
          <a:p>
            <a:r>
              <a:rPr lang="fr-FR" b="1" cap="none" dirty="0" smtClean="0">
                <a:solidFill>
                  <a:schemeClr val="tx1"/>
                </a:solidFill>
                <a:cs typeface="Arial" panose="020B0604020202020204" pitchFamily="34" charset="0"/>
              </a:rPr>
              <a:t>Les missions </a:t>
            </a:r>
            <a:r>
              <a:rPr lang="fr-FR" b="1" cap="none" dirty="0">
                <a:solidFill>
                  <a:schemeClr val="tx1"/>
                </a:solidFill>
                <a:cs typeface="Arial" panose="020B0604020202020204" pitchFamily="34" charset="0"/>
              </a:rPr>
              <a:t>des </a:t>
            </a:r>
            <a:r>
              <a:rPr lang="fr-FR" b="1" cap="none" dirty="0" smtClean="0">
                <a:solidFill>
                  <a:schemeClr val="tx1"/>
                </a:solidFill>
                <a:cs typeface="Arial" panose="020B0604020202020204" pitchFamily="34" charset="0"/>
              </a:rPr>
              <a:t>Conseillers principaux d’éducation, </a:t>
            </a:r>
            <a:r>
              <a:rPr lang="fr-FR" cap="none" dirty="0" smtClean="0">
                <a:solidFill>
                  <a:schemeClr val="tx1"/>
                </a:solidFill>
                <a:cs typeface="Arial" panose="020B0604020202020204" pitchFamily="34" charset="0"/>
              </a:rPr>
              <a:t>circulaire  du 10-08-2015</a:t>
            </a:r>
          </a:p>
          <a:p>
            <a:r>
              <a:rPr lang="fr-FR" cap="none" dirty="0" smtClean="0">
                <a:solidFill>
                  <a:schemeClr val="tx1"/>
                </a:solidFill>
                <a:cs typeface="Arial" panose="020B0604020202020204" pitchFamily="34" charset="0"/>
              </a:rPr>
              <a:t>                                                  ***</a:t>
            </a:r>
          </a:p>
          <a:p>
            <a:r>
              <a:rPr lang="fr-FR" b="1" cap="none" dirty="0" smtClean="0">
                <a:solidFill>
                  <a:schemeClr val="tx1"/>
                </a:solidFill>
                <a:cs typeface="Arial" panose="020B0604020202020204" pitchFamily="34" charset="0"/>
              </a:rPr>
              <a:t>Le socle commun de connaissances, de compétences et de culture</a:t>
            </a:r>
          </a:p>
          <a:p>
            <a:r>
              <a:rPr lang="fr-FR" b="1" cap="none" dirty="0" smtClean="0">
                <a:solidFill>
                  <a:schemeClr val="tx1"/>
                </a:solidFill>
                <a:cs typeface="Arial" panose="020B0604020202020204" pitchFamily="34" charset="0"/>
              </a:rPr>
              <a:t>Parcours éducatifs, </a:t>
            </a:r>
            <a:r>
              <a:rPr lang="fr-FR" cap="none" dirty="0" smtClean="0">
                <a:solidFill>
                  <a:schemeClr val="tx1"/>
                </a:solidFill>
                <a:cs typeface="Arial" panose="020B0604020202020204" pitchFamily="34" charset="0"/>
              </a:rPr>
              <a:t>loi d’orientation et de programmation pour la refondation de l’Ecole de la République du 08-07</a:t>
            </a:r>
            <a:r>
              <a:rPr lang="fr-FR" dirty="0" smtClean="0"/>
              <a:t>-</a:t>
            </a:r>
            <a:r>
              <a:rPr lang="fr-FR" dirty="0" smtClean="0">
                <a:solidFill>
                  <a:schemeClr val="tx1"/>
                </a:solidFill>
              </a:rPr>
              <a:t>2013</a:t>
            </a:r>
            <a:r>
              <a:rPr lang="fr-FR" dirty="0">
                <a:solidFill>
                  <a:schemeClr val="tx1"/>
                </a:solidFill>
              </a:rPr>
              <a:t>. </a:t>
            </a:r>
            <a:endParaRPr lang="fr-FR" cap="none" dirty="0" smtClean="0">
              <a:solidFill>
                <a:schemeClr val="tx1"/>
              </a:solidFill>
              <a:cs typeface="Arial" panose="020B0604020202020204" pitchFamily="34" charset="0"/>
            </a:endParaRPr>
          </a:p>
          <a:p>
            <a:r>
              <a:rPr lang="fr-FR" b="1" cap="none" dirty="0" smtClean="0">
                <a:solidFill>
                  <a:schemeClr val="tx1"/>
                </a:solidFill>
                <a:cs typeface="Arial" panose="020B0604020202020204" pitchFamily="34" charset="0"/>
              </a:rPr>
              <a:t>L’enseignement moral et civique, </a:t>
            </a:r>
            <a:r>
              <a:rPr lang="fr-FR" cap="none" dirty="0" smtClean="0">
                <a:solidFill>
                  <a:schemeClr val="tx1"/>
                </a:solidFill>
                <a:cs typeface="Arial" panose="020B0604020202020204" pitchFamily="34" charset="0"/>
              </a:rPr>
              <a:t>arrêté du 12-06-2015</a:t>
            </a:r>
          </a:p>
          <a:p>
            <a:endParaRPr lang="fr-FR" cap="none" dirty="0" smtClean="0">
              <a:solidFill>
                <a:schemeClr val="tx1"/>
              </a:solidFill>
              <a:cs typeface="Arial" panose="020B0604020202020204" pitchFamily="34" charset="0"/>
            </a:endParaRPr>
          </a:p>
          <a:p>
            <a:pPr marL="342900" indent="-342900">
              <a:buFont typeface="Arial" panose="020B0604020202020204" pitchFamily="34" charset="0"/>
              <a:buChar char="•"/>
            </a:pPr>
            <a:r>
              <a:rPr lang="fr-FR" b="1" cap="none" dirty="0" smtClean="0">
                <a:solidFill>
                  <a:srgbClr val="003366"/>
                </a:solidFill>
                <a:cs typeface="Arial" panose="020B0604020202020204" pitchFamily="34" charset="0"/>
              </a:rPr>
              <a:t>Socle commun de connaissances, de compétences et de culture (SCCC)</a:t>
            </a:r>
          </a:p>
          <a:p>
            <a:r>
              <a:rPr lang="fr-FR" cap="none" dirty="0" smtClean="0">
                <a:solidFill>
                  <a:schemeClr val="tx1"/>
                </a:solidFill>
                <a:cs typeface="Arial" panose="020B0604020202020204" pitchFamily="34" charset="0"/>
              </a:rPr>
              <a:t>Domaines du socle  en lien avec les missions du CPE :</a:t>
            </a:r>
          </a:p>
          <a:p>
            <a:r>
              <a:rPr lang="fr-FR" cap="none" dirty="0" smtClean="0">
                <a:solidFill>
                  <a:schemeClr val="tx1"/>
                </a:solidFill>
                <a:cs typeface="Arial" panose="020B0604020202020204" pitchFamily="34" charset="0"/>
              </a:rPr>
              <a:t>Domaine1: Les langages pour penser et communiquer</a:t>
            </a:r>
          </a:p>
          <a:p>
            <a:r>
              <a:rPr lang="fr-FR" cap="none" dirty="0" smtClean="0">
                <a:solidFill>
                  <a:schemeClr val="tx1"/>
                </a:solidFill>
                <a:cs typeface="Arial" panose="020B0604020202020204" pitchFamily="34" charset="0"/>
              </a:rPr>
              <a:t>Domaine 2 : Les méthodes et outils pour apprendre</a:t>
            </a:r>
          </a:p>
          <a:p>
            <a:r>
              <a:rPr lang="fr-FR" cap="none" dirty="0" smtClean="0">
                <a:solidFill>
                  <a:schemeClr val="tx1"/>
                </a:solidFill>
                <a:cs typeface="Arial" panose="020B0604020202020204" pitchFamily="34" charset="0"/>
              </a:rPr>
              <a:t>Domaine 3 : La formation de la personne et du citoyen </a:t>
            </a:r>
          </a:p>
          <a:p>
            <a:endParaRPr lang="fr-FR" sz="1900" b="1" cap="none" dirty="0" smtClean="0">
              <a:latin typeface="Arial" panose="020B0604020202020204" pitchFamily="34" charset="0"/>
              <a:cs typeface="Arial" panose="020B0604020202020204" pitchFamily="34" charset="0"/>
            </a:endParaRPr>
          </a:p>
          <a:p>
            <a:pPr algn="ctr"/>
            <a:endParaRPr lang="fr-FR" sz="2800" b="1" dirty="0">
              <a:solidFill>
                <a:srgbClr val="002060"/>
              </a:solidFill>
            </a:endParaRPr>
          </a:p>
        </p:txBody>
      </p:sp>
      <p:sp>
        <p:nvSpPr>
          <p:cNvPr id="4" name="Rectangle 3"/>
          <p:cNvSpPr/>
          <p:nvPr/>
        </p:nvSpPr>
        <p:spPr>
          <a:xfrm flipV="1">
            <a:off x="2457450" y="5013050"/>
            <a:ext cx="6686550" cy="369332"/>
          </a:xfrm>
          <a:prstGeom prst="rect">
            <a:avLst/>
          </a:prstGeom>
        </p:spPr>
        <p:txBody>
          <a:bodyPr wrap="square">
            <a:spAutoFit/>
          </a:bodyPr>
          <a:lstStyle/>
          <a:p>
            <a:pPr algn="just"/>
            <a:endParaRPr lang="fr-FR" altLang="fr-FR" dirty="0"/>
          </a:p>
        </p:txBody>
      </p:sp>
    </p:spTree>
    <p:extLst>
      <p:ext uri="{BB962C8B-B14F-4D97-AF65-F5344CB8AC3E}">
        <p14:creationId xmlns:p14="http://schemas.microsoft.com/office/powerpoint/2010/main" val="1938095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2933" y="618517"/>
            <a:ext cx="10014478" cy="5739950"/>
          </a:xfrm>
        </p:spPr>
        <p:txBody>
          <a:bodyPr>
            <a:normAutofit/>
          </a:bodyPr>
          <a:lstStyle/>
          <a:p>
            <a:pPr algn="ctr"/>
            <a:r>
              <a:rPr lang="fr-FR" dirty="0" smtClean="0"/>
              <a:t>MERCI DE VOTRE ATTENTION</a:t>
            </a:r>
            <a:br>
              <a:rPr lang="fr-FR" dirty="0" smtClean="0"/>
            </a:br>
            <a:r>
              <a:rPr lang="fr-FR" dirty="0" smtClean="0"/>
              <a:t/>
            </a:r>
            <a:br>
              <a:rPr lang="fr-FR" dirty="0" smtClean="0"/>
            </a:br>
            <a:r>
              <a:rPr lang="fr-FR" dirty="0" smtClean="0"/>
              <a:t>M</a:t>
            </a:r>
            <a:r>
              <a:rPr lang="fr-FR" cap="none" dirty="0" smtClean="0"/>
              <a:t>arie-rose</a:t>
            </a:r>
            <a:r>
              <a:rPr lang="fr-FR" dirty="0" smtClean="0"/>
              <a:t>.D</a:t>
            </a:r>
            <a:r>
              <a:rPr lang="fr-FR" cap="none" dirty="0" smtClean="0"/>
              <a:t>eleglise</a:t>
            </a:r>
            <a:r>
              <a:rPr lang="fr-FR" dirty="0" smtClean="0"/>
              <a:t>@</a:t>
            </a:r>
            <a:r>
              <a:rPr lang="fr-FR" cap="none" dirty="0" smtClean="0"/>
              <a:t>ac-</a:t>
            </a:r>
            <a:r>
              <a:rPr lang="fr-FR" dirty="0" smtClean="0"/>
              <a:t>t</a:t>
            </a:r>
            <a:r>
              <a:rPr lang="fr-FR" cap="none" dirty="0" smtClean="0"/>
              <a:t>oulouse</a:t>
            </a:r>
            <a:r>
              <a:rPr lang="fr-FR" dirty="0" smtClean="0"/>
              <a:t>.</a:t>
            </a:r>
            <a:r>
              <a:rPr lang="fr-FR" cap="none" dirty="0" smtClean="0"/>
              <a:t>fr</a:t>
            </a:r>
            <a:r>
              <a:rPr lang="fr-FR" dirty="0"/>
              <a:t/>
            </a:r>
            <a:br>
              <a:rPr lang="fr-FR" dirty="0"/>
            </a:br>
            <a:endParaRPr lang="fr-FR" dirty="0"/>
          </a:p>
        </p:txBody>
      </p:sp>
    </p:spTree>
    <p:extLst>
      <p:ext uri="{BB962C8B-B14F-4D97-AF65-F5344CB8AC3E}">
        <p14:creationId xmlns:p14="http://schemas.microsoft.com/office/powerpoint/2010/main" val="216106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6424" y="1122363"/>
            <a:ext cx="8791575" cy="673780"/>
          </a:xfrm>
        </p:spPr>
        <p:txBody>
          <a:bodyPr>
            <a:normAutofit/>
          </a:bodyPr>
          <a:lstStyle/>
          <a:p>
            <a:pPr algn="ctr"/>
            <a:r>
              <a:rPr lang="fr-FR" sz="2800" b="1" dirty="0" smtClean="0">
                <a:solidFill>
                  <a:srgbClr val="002060"/>
                </a:solidFill>
              </a:rPr>
              <a:t>L’évaluation des compétences</a:t>
            </a:r>
            <a:endParaRPr lang="fr-FR" sz="2800" b="1" dirty="0">
              <a:solidFill>
                <a:srgbClr val="002060"/>
              </a:solidFill>
            </a:endParaRPr>
          </a:p>
        </p:txBody>
      </p:sp>
      <p:sp>
        <p:nvSpPr>
          <p:cNvPr id="3" name="Sous-titre 2"/>
          <p:cNvSpPr>
            <a:spLocks noGrp="1"/>
          </p:cNvSpPr>
          <p:nvPr>
            <p:ph type="subTitle" idx="1"/>
          </p:nvPr>
        </p:nvSpPr>
        <p:spPr>
          <a:xfrm>
            <a:off x="1876424" y="2155371"/>
            <a:ext cx="8791575" cy="3768351"/>
          </a:xfrm>
        </p:spPr>
        <p:txBody>
          <a:bodyPr/>
          <a:lstStyle/>
          <a:p>
            <a:pPr marL="342900" indent="-342900">
              <a:buFont typeface="Wingdings" panose="05000000000000000000" pitchFamily="2" charset="2"/>
              <a:buChar char="§"/>
            </a:pPr>
            <a:r>
              <a:rPr lang="fr-FR" b="1" dirty="0" smtClean="0">
                <a:solidFill>
                  <a:srgbClr val="003366"/>
                </a:solidFill>
              </a:rPr>
              <a:t>DEFINITION </a:t>
            </a:r>
          </a:p>
          <a:p>
            <a:pPr marL="342900" indent="-342900">
              <a:buFont typeface="Wingdings" panose="05000000000000000000" pitchFamily="2" charset="2"/>
              <a:buChar char="§"/>
            </a:pPr>
            <a:r>
              <a:rPr lang="fr-FR" b="1" dirty="0" smtClean="0">
                <a:solidFill>
                  <a:srgbClr val="003366"/>
                </a:solidFill>
              </a:rPr>
              <a:t>enjeux de l’évaluation </a:t>
            </a:r>
          </a:p>
          <a:p>
            <a:pPr marL="342900" indent="-342900">
              <a:buFont typeface="Wingdings" panose="05000000000000000000" pitchFamily="2" charset="2"/>
              <a:buChar char="§"/>
            </a:pPr>
            <a:r>
              <a:rPr lang="fr-FR" b="1" dirty="0" smtClean="0">
                <a:solidFill>
                  <a:srgbClr val="003366"/>
                </a:solidFill>
              </a:rPr>
              <a:t>Types d’évaluation</a:t>
            </a:r>
          </a:p>
          <a:p>
            <a:pPr marL="342900" indent="-342900">
              <a:buFont typeface="Wingdings" panose="05000000000000000000" pitchFamily="2" charset="2"/>
              <a:buChar char="§"/>
            </a:pPr>
            <a:r>
              <a:rPr lang="fr-FR" b="1" dirty="0" smtClean="0">
                <a:solidFill>
                  <a:srgbClr val="003366"/>
                </a:solidFill>
              </a:rPr>
              <a:t> outils</a:t>
            </a:r>
          </a:p>
          <a:p>
            <a:pPr marL="342900" indent="-342900">
              <a:buFont typeface="Wingdings" panose="05000000000000000000" pitchFamily="2" charset="2"/>
              <a:buChar char="§"/>
            </a:pPr>
            <a:r>
              <a:rPr lang="fr-FR" b="1" dirty="0" smtClean="0">
                <a:solidFill>
                  <a:srgbClr val="003366"/>
                </a:solidFill>
              </a:rPr>
              <a:t>PROGRAMMES INTERNATIONAUX</a:t>
            </a:r>
          </a:p>
          <a:p>
            <a:pPr marL="342900" indent="-342900">
              <a:buFont typeface="Wingdings" panose="05000000000000000000" pitchFamily="2" charset="2"/>
              <a:buChar char="§"/>
            </a:pPr>
            <a:r>
              <a:rPr lang="fr-FR" b="1" dirty="0" smtClean="0">
                <a:solidFill>
                  <a:srgbClr val="003366"/>
                </a:solidFill>
              </a:rPr>
              <a:t>Place et rôle du CPE dans l’évaluation des compétences</a:t>
            </a:r>
          </a:p>
          <a:p>
            <a:endParaRPr lang="fr-FR" dirty="0"/>
          </a:p>
        </p:txBody>
      </p:sp>
    </p:spTree>
    <p:extLst>
      <p:ext uri="{BB962C8B-B14F-4D97-AF65-F5344CB8AC3E}">
        <p14:creationId xmlns:p14="http://schemas.microsoft.com/office/powerpoint/2010/main" val="2942628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solidFill>
                  <a:srgbClr val="003366"/>
                </a:solidFill>
              </a:rPr>
              <a:t>PREAMBULE</a:t>
            </a:r>
            <a:br>
              <a:rPr lang="fr-FR" sz="2800" b="1" dirty="0" smtClean="0">
                <a:solidFill>
                  <a:srgbClr val="003366"/>
                </a:solidFill>
              </a:rPr>
            </a:br>
            <a:r>
              <a:rPr lang="fr-FR" sz="2800" b="1" dirty="0" smtClean="0">
                <a:solidFill>
                  <a:srgbClr val="003366"/>
                </a:solidFill>
              </a:rPr>
              <a:t>Des recommandations européennes au socle commun</a:t>
            </a:r>
            <a:endParaRPr lang="fr-FR" sz="2800" b="1" dirty="0">
              <a:solidFill>
                <a:srgbClr val="003366"/>
              </a:solidFill>
            </a:endParaRPr>
          </a:p>
        </p:txBody>
      </p:sp>
      <p:sp>
        <p:nvSpPr>
          <p:cNvPr id="3" name="Espace réservé du contenu 2"/>
          <p:cNvSpPr>
            <a:spLocks noGrp="1"/>
          </p:cNvSpPr>
          <p:nvPr>
            <p:ph idx="1"/>
          </p:nvPr>
        </p:nvSpPr>
        <p:spPr/>
        <p:txBody>
          <a:bodyPr>
            <a:normAutofit/>
          </a:bodyPr>
          <a:lstStyle/>
          <a:p>
            <a:pPr marL="0" indent="0">
              <a:buNone/>
            </a:pPr>
            <a:r>
              <a:rPr lang="fr-FR" sz="2000" b="1" dirty="0" smtClean="0">
                <a:cs typeface="Arial" panose="020B0604020202020204" pitchFamily="34" charset="0"/>
              </a:rPr>
              <a:t>En France, volonté de donner aux élèves les bases d’une culture commune à la fin de la scolarité obligatoire.</a:t>
            </a:r>
          </a:p>
          <a:p>
            <a:pPr marL="0" indent="0">
              <a:buNone/>
            </a:pPr>
            <a:endParaRPr lang="fr-FR" sz="2000" dirty="0" smtClean="0"/>
          </a:p>
          <a:p>
            <a:pPr marL="0" indent="0">
              <a:buNone/>
            </a:pPr>
            <a:r>
              <a:rPr lang="fr-FR" sz="2000" b="1" dirty="0" smtClean="0"/>
              <a:t>En Europe, </a:t>
            </a:r>
            <a:r>
              <a:rPr lang="fr-FR" sz="2000" dirty="0"/>
              <a:t>p</a:t>
            </a:r>
            <a:r>
              <a:rPr lang="fr-FR" sz="2000" dirty="0" smtClean="0"/>
              <a:t>roposition </a:t>
            </a:r>
            <a:r>
              <a:rPr lang="fr-FR" sz="2000" dirty="0"/>
              <a:t>de </a:t>
            </a:r>
            <a:r>
              <a:rPr lang="fr-FR" sz="2000" dirty="0" smtClean="0"/>
              <a:t>« </a:t>
            </a:r>
            <a:r>
              <a:rPr lang="fr-FR" sz="2000" b="1" dirty="0" smtClean="0"/>
              <a:t>Recommandation </a:t>
            </a:r>
            <a:r>
              <a:rPr lang="fr-FR" sz="2000" b="1" dirty="0"/>
              <a:t>européenne du 10-11-2005 relative aux compétences clés pour l’éducation et l’apprentissage tout au long de la </a:t>
            </a:r>
            <a:r>
              <a:rPr lang="fr-FR" sz="2000" b="1" dirty="0" smtClean="0"/>
              <a:t>vie </a:t>
            </a:r>
            <a:r>
              <a:rPr lang="fr-FR" sz="2000" dirty="0" smtClean="0"/>
              <a:t>»</a:t>
            </a:r>
          </a:p>
          <a:p>
            <a:pPr marL="0" indent="0">
              <a:buNone/>
            </a:pPr>
            <a:endParaRPr lang="fr-FR" sz="2000" b="1" dirty="0"/>
          </a:p>
          <a:p>
            <a:pPr marL="0" indent="0">
              <a:buNone/>
            </a:pPr>
            <a:r>
              <a:rPr lang="fr-FR" sz="2000" b="1" dirty="0" smtClean="0">
                <a:solidFill>
                  <a:srgbClr val="003366"/>
                </a:solidFill>
              </a:rPr>
              <a:t>Décret </a:t>
            </a:r>
            <a:r>
              <a:rPr lang="fr-FR" sz="2000" b="1" dirty="0">
                <a:solidFill>
                  <a:srgbClr val="003366"/>
                </a:solidFill>
              </a:rPr>
              <a:t>français du 11-7-2006 relatif au socle commun de connaissances et de compétences </a:t>
            </a:r>
          </a:p>
          <a:p>
            <a:endParaRPr lang="fr-FR" sz="2000" b="1" dirty="0">
              <a:solidFill>
                <a:srgbClr val="003399"/>
              </a:solidFill>
            </a:endParaRPr>
          </a:p>
          <a:p>
            <a:endParaRPr lang="fr-FR" dirty="0"/>
          </a:p>
        </p:txBody>
      </p:sp>
    </p:spTree>
    <p:extLst>
      <p:ext uri="{BB962C8B-B14F-4D97-AF65-F5344CB8AC3E}">
        <p14:creationId xmlns:p14="http://schemas.microsoft.com/office/powerpoint/2010/main" val="385001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535725"/>
          </a:xfrm>
        </p:spPr>
        <p:txBody>
          <a:bodyPr>
            <a:normAutofit/>
          </a:bodyPr>
          <a:lstStyle/>
          <a:p>
            <a:pPr algn="ctr"/>
            <a:r>
              <a:rPr lang="fr-FR" sz="2800" b="1" dirty="0" smtClean="0">
                <a:solidFill>
                  <a:srgbClr val="003366"/>
                </a:solidFill>
              </a:rPr>
              <a:t>L’Essai de DEFINITION de l’Evaluation</a:t>
            </a:r>
            <a:endParaRPr lang="fr-FR" sz="2800" b="1" dirty="0">
              <a:solidFill>
                <a:srgbClr val="003366"/>
              </a:solidFill>
            </a:endParaRPr>
          </a:p>
        </p:txBody>
      </p:sp>
      <p:sp>
        <p:nvSpPr>
          <p:cNvPr id="3" name="Espace réservé du contenu 2"/>
          <p:cNvSpPr>
            <a:spLocks noGrp="1"/>
          </p:cNvSpPr>
          <p:nvPr>
            <p:ph idx="1"/>
          </p:nvPr>
        </p:nvSpPr>
        <p:spPr>
          <a:xfrm>
            <a:off x="1141412" y="1154242"/>
            <a:ext cx="9905999" cy="5703757"/>
          </a:xfrm>
        </p:spPr>
        <p:txBody>
          <a:bodyPr>
            <a:normAutofit/>
          </a:bodyPr>
          <a:lstStyle/>
          <a:p>
            <a:r>
              <a:rPr lang="fr-FR" sz="2000" b="1" dirty="0">
                <a:solidFill>
                  <a:srgbClr val="002060"/>
                </a:solidFill>
                <a:cs typeface="Arial" panose="020B0604020202020204" pitchFamily="34" charset="0"/>
              </a:rPr>
              <a:t>Qu’entend - t ’on par évaluer?</a:t>
            </a:r>
          </a:p>
          <a:p>
            <a:r>
              <a:rPr lang="fr-FR" sz="2000" dirty="0" smtClean="0">
                <a:cs typeface="Arial" panose="020B0604020202020204" pitchFamily="34" charset="0"/>
              </a:rPr>
              <a:t>Selon les dictionnaires, </a:t>
            </a:r>
            <a:r>
              <a:rPr lang="fr-FR" sz="2000" dirty="0">
                <a:cs typeface="Arial" panose="020B0604020202020204" pitchFamily="34" charset="0"/>
              </a:rPr>
              <a:t>évaluer c’est porter un jugement sur la valeur </a:t>
            </a:r>
            <a:r>
              <a:rPr lang="fr-FR" sz="2000" dirty="0" smtClean="0">
                <a:cs typeface="Arial" panose="020B0604020202020204" pitchFamily="34" charset="0"/>
              </a:rPr>
              <a:t>(Le Robert). C’est </a:t>
            </a:r>
            <a:r>
              <a:rPr lang="fr-FR" sz="2000" dirty="0">
                <a:cs typeface="Arial" panose="020B0604020202020204" pitchFamily="34" charset="0"/>
              </a:rPr>
              <a:t>déterminer, fixer, apprécier la Valeur (Larousse). </a:t>
            </a:r>
          </a:p>
          <a:p>
            <a:r>
              <a:rPr lang="fr-FR" sz="2000" dirty="0">
                <a:cs typeface="Arial" panose="020B0604020202020204" pitchFamily="34" charset="0"/>
              </a:rPr>
              <a:t>Selon </a:t>
            </a:r>
            <a:r>
              <a:rPr lang="fr-FR" sz="2000" dirty="0" smtClean="0">
                <a:cs typeface="Arial" panose="020B0604020202020204" pitchFamily="34" charset="0"/>
              </a:rPr>
              <a:t>Michel Vial, </a:t>
            </a:r>
            <a:r>
              <a:rPr lang="fr-FR" sz="2000" dirty="0">
                <a:cs typeface="Arial" panose="020B0604020202020204" pitchFamily="34" charset="0"/>
              </a:rPr>
              <a:t>l'évaluation est le rapport que l'on entretient avec la </a:t>
            </a:r>
            <a:r>
              <a:rPr lang="fr-FR" sz="2000" dirty="0" smtClean="0">
                <a:cs typeface="Arial" panose="020B0604020202020204" pitchFamily="34" charset="0"/>
              </a:rPr>
              <a:t>valeur (Wikipédia</a:t>
            </a:r>
            <a:r>
              <a:rPr lang="fr-FR" sz="2000" dirty="0">
                <a:cs typeface="Arial" panose="020B0604020202020204" pitchFamily="34" charset="0"/>
              </a:rPr>
              <a:t>). </a:t>
            </a:r>
            <a:endParaRPr lang="fr-FR" sz="2000" dirty="0" smtClean="0">
              <a:cs typeface="Arial" panose="020B0604020202020204" pitchFamily="34" charset="0"/>
            </a:endParaRPr>
          </a:p>
          <a:p>
            <a:endParaRPr lang="fr-FR" sz="2000" dirty="0" smtClean="0">
              <a:cs typeface="Arial" panose="020B0604020202020204" pitchFamily="34" charset="0"/>
            </a:endParaRPr>
          </a:p>
          <a:p>
            <a:r>
              <a:rPr lang="fr-FR" sz="2000" b="1" dirty="0">
                <a:solidFill>
                  <a:srgbClr val="002060"/>
                </a:solidFill>
                <a:ea typeface="Times New Roman" panose="02020603050405020304" pitchFamily="18" charset="0"/>
                <a:cs typeface="Arial" panose="020B0604020202020204" pitchFamily="34" charset="0"/>
              </a:rPr>
              <a:t>L’évaluation</a:t>
            </a:r>
            <a:r>
              <a:rPr lang="fr-FR" sz="2000" dirty="0">
                <a:ea typeface="Times New Roman" panose="02020603050405020304" pitchFamily="18" charset="0"/>
                <a:cs typeface="Arial" panose="020B0604020202020204" pitchFamily="34" charset="0"/>
              </a:rPr>
              <a:t> est une appréciation  de l’activité didactique qui doit permettre de vérifier si les capacités sont acquises</a:t>
            </a:r>
            <a:r>
              <a:rPr lang="fr-FR" sz="2000" dirty="0" smtClean="0">
                <a:ea typeface="Times New Roman" panose="02020603050405020304" pitchFamily="18" charset="0"/>
                <a:cs typeface="Arial" panose="020B0604020202020204" pitchFamily="34" charset="0"/>
              </a:rPr>
              <a:t>.</a:t>
            </a:r>
          </a:p>
          <a:p>
            <a:r>
              <a:rPr lang="fr-FR" sz="2000" dirty="0">
                <a:ea typeface="Times New Roman" panose="02020603050405020304" pitchFamily="18" charset="0"/>
                <a:cs typeface="Arial" panose="020B0604020202020204" pitchFamily="34" charset="0"/>
              </a:rPr>
              <a:t>L’évaluation est d’abord </a:t>
            </a:r>
            <a:r>
              <a:rPr lang="fr-FR" sz="2000" b="1" dirty="0">
                <a:solidFill>
                  <a:srgbClr val="003366"/>
                </a:solidFill>
                <a:ea typeface="Times New Roman" panose="02020603050405020304" pitchFamily="18" charset="0"/>
                <a:cs typeface="Arial" panose="020B0604020202020204" pitchFamily="34" charset="0"/>
              </a:rPr>
              <a:t>un moyen de suivre les </a:t>
            </a:r>
            <a:r>
              <a:rPr lang="fr-FR" sz="2000" b="1" dirty="0" smtClean="0">
                <a:solidFill>
                  <a:srgbClr val="003366"/>
                </a:solidFill>
                <a:ea typeface="Times New Roman" panose="02020603050405020304" pitchFamily="18" charset="0"/>
                <a:cs typeface="Arial" panose="020B0604020202020204" pitchFamily="34" charset="0"/>
              </a:rPr>
              <a:t>progrès</a:t>
            </a:r>
          </a:p>
          <a:p>
            <a:r>
              <a:rPr lang="fr-FR" sz="2000" dirty="0" smtClean="0">
                <a:ea typeface="Times New Roman" panose="02020603050405020304" pitchFamily="18" charset="0"/>
                <a:cs typeface="Arial" panose="020B0604020202020204" pitchFamily="34" charset="0"/>
              </a:rPr>
              <a:t> L’évaluation </a:t>
            </a:r>
            <a:r>
              <a:rPr lang="fr-FR" sz="2000" dirty="0">
                <a:ea typeface="Times New Roman" panose="02020603050405020304" pitchFamily="18" charset="0"/>
                <a:cs typeface="Arial" panose="020B0604020202020204" pitchFamily="34" charset="0"/>
              </a:rPr>
              <a:t>est </a:t>
            </a:r>
            <a:r>
              <a:rPr lang="fr-FR" sz="2000" dirty="0">
                <a:solidFill>
                  <a:srgbClr val="003366"/>
                </a:solidFill>
                <a:ea typeface="Times New Roman" panose="02020603050405020304" pitchFamily="18" charset="0"/>
                <a:cs typeface="Arial" panose="020B0604020202020204" pitchFamily="34" charset="0"/>
              </a:rPr>
              <a:t>un </a:t>
            </a:r>
            <a:r>
              <a:rPr lang="fr-FR" sz="2000" b="1" dirty="0">
                <a:solidFill>
                  <a:srgbClr val="003366"/>
                </a:solidFill>
                <a:ea typeface="Times New Roman" panose="02020603050405020304" pitchFamily="18" charset="0"/>
                <a:cs typeface="Arial" panose="020B0604020202020204" pitchFamily="34" charset="0"/>
              </a:rPr>
              <a:t>moyen de certifier </a:t>
            </a:r>
            <a:r>
              <a:rPr lang="fr-FR" sz="2000" dirty="0">
                <a:ea typeface="Times New Roman" panose="02020603050405020304" pitchFamily="18" charset="0"/>
                <a:cs typeface="Arial" panose="020B0604020202020204" pitchFamily="34" charset="0"/>
              </a:rPr>
              <a:t>que les objectifs ont bien été atteints. </a:t>
            </a:r>
            <a:endParaRPr lang="fr-FR" sz="2000" b="1" dirty="0">
              <a:ea typeface="Times New Roman" panose="02020603050405020304" pitchFamily="18" charset="0"/>
              <a:cs typeface="Arial" panose="020B0604020202020204" pitchFamily="34" charset="0"/>
            </a:endParaRPr>
          </a:p>
          <a:p>
            <a:r>
              <a:rPr lang="fr-FR" sz="2000" dirty="0" smtClean="0">
                <a:ea typeface="Times New Roman" panose="02020603050405020304" pitchFamily="18" charset="0"/>
                <a:cs typeface="Arial" panose="020B0604020202020204" pitchFamily="34" charset="0"/>
              </a:rPr>
              <a:t>L’évaluation </a:t>
            </a:r>
            <a:r>
              <a:rPr lang="fr-FR" sz="2000" dirty="0">
                <a:ea typeface="Times New Roman" panose="02020603050405020304" pitchFamily="18" charset="0"/>
                <a:cs typeface="Arial" panose="020B0604020202020204" pitchFamily="34" charset="0"/>
              </a:rPr>
              <a:t>est donc </a:t>
            </a:r>
            <a:r>
              <a:rPr lang="fr-FR" sz="2000" b="1" dirty="0">
                <a:solidFill>
                  <a:srgbClr val="003366"/>
                </a:solidFill>
                <a:ea typeface="Times New Roman" panose="02020603050405020304" pitchFamily="18" charset="0"/>
                <a:cs typeface="Arial" panose="020B0604020202020204" pitchFamily="34" charset="0"/>
              </a:rPr>
              <a:t>un </a:t>
            </a:r>
            <a:r>
              <a:rPr lang="fr-FR" sz="2000" b="1" dirty="0" smtClean="0">
                <a:solidFill>
                  <a:srgbClr val="003366"/>
                </a:solidFill>
                <a:ea typeface="Times New Roman" panose="02020603050405020304" pitchFamily="18" charset="0"/>
                <a:cs typeface="Arial" panose="020B0604020202020204" pitchFamily="34" charset="0"/>
              </a:rPr>
              <a:t>outil pédagogique </a:t>
            </a:r>
            <a:r>
              <a:rPr lang="fr-FR" sz="2000" dirty="0" smtClean="0">
                <a:ea typeface="Times New Roman" panose="02020603050405020304" pitchFamily="18" charset="0"/>
                <a:cs typeface="Arial" panose="020B0604020202020204" pitchFamily="34" charset="0"/>
              </a:rPr>
              <a:t>qui </a:t>
            </a:r>
            <a:r>
              <a:rPr lang="fr-FR" sz="2000" dirty="0">
                <a:ea typeface="Times New Roman" panose="02020603050405020304" pitchFamily="18" charset="0"/>
                <a:cs typeface="Arial" panose="020B0604020202020204" pitchFamily="34" charset="0"/>
              </a:rPr>
              <a:t>contribue aux progrès de </a:t>
            </a:r>
            <a:r>
              <a:rPr lang="fr-FR" sz="2000" dirty="0" smtClean="0">
                <a:ea typeface="Times New Roman" panose="02020603050405020304" pitchFamily="18" charset="0"/>
                <a:cs typeface="Arial" panose="020B0604020202020204" pitchFamily="34" charset="0"/>
              </a:rPr>
              <a:t>l’apprenant</a:t>
            </a:r>
            <a:r>
              <a:rPr lang="fr-FR" sz="2000" dirty="0">
                <a:ea typeface="Times New Roman" panose="02020603050405020304" pitchFamily="18" charset="0"/>
                <a:cs typeface="Arial" panose="020B0604020202020204" pitchFamily="34" charset="0"/>
              </a:rPr>
              <a:t> (évaluation formative</a:t>
            </a:r>
            <a:r>
              <a:rPr lang="fr-FR" sz="2000" dirty="0" smtClean="0">
                <a:ea typeface="Times New Roman" panose="02020603050405020304" pitchFamily="18" charset="0"/>
                <a:cs typeface="Arial" panose="020B0604020202020204" pitchFamily="34" charset="0"/>
              </a:rPr>
              <a:t>)  </a:t>
            </a:r>
            <a:r>
              <a:rPr lang="fr-FR" sz="2000" dirty="0">
                <a:ea typeface="Times New Roman" panose="02020603050405020304" pitchFamily="18" charset="0"/>
                <a:cs typeface="Arial" panose="020B0604020202020204" pitchFamily="34" charset="0"/>
              </a:rPr>
              <a:t>et un outil de sélection (évaluation certificative). </a:t>
            </a:r>
            <a:r>
              <a:rPr lang="fr-FR" sz="2000" dirty="0">
                <a:ea typeface="Times New Roman" panose="02020603050405020304" pitchFamily="18" charset="0"/>
                <a:cs typeface="Arial" panose="020B0604020202020204" pitchFamily="34" charset="0"/>
                <a:hlinkClick r:id="rId2"/>
              </a:rPr>
              <a:t>Maxime Duquesnoy</a:t>
            </a:r>
            <a:r>
              <a:rPr lang="fr-FR" sz="2000" dirty="0">
                <a:ea typeface="Times New Roman" panose="02020603050405020304" pitchFamily="18" charset="0"/>
                <a:cs typeface="Arial" panose="020B0604020202020204" pitchFamily="34" charset="0"/>
                <a:hlinkClick r:id="rId3"/>
              </a:rPr>
              <a:t> 27 Oct,2014</a:t>
            </a:r>
            <a:r>
              <a:rPr lang="fr-FR" sz="2000" dirty="0">
                <a:ea typeface="Times New Roman" panose="02020603050405020304" pitchFamily="18" charset="0"/>
                <a:cs typeface="Arial" panose="020B0604020202020204" pitchFamily="34" charset="0"/>
              </a:rPr>
              <a:t> </a:t>
            </a:r>
            <a:r>
              <a:rPr lang="fr-FR" sz="2000" dirty="0" err="1">
                <a:solidFill>
                  <a:schemeClr val="accent1"/>
                </a:solidFill>
                <a:ea typeface="Times New Roman" panose="02020603050405020304" pitchFamily="18" charset="0"/>
                <a:cs typeface="Arial" panose="020B0604020202020204" pitchFamily="34" charset="0"/>
              </a:rPr>
              <a:t>PortailEduc</a:t>
            </a:r>
            <a:r>
              <a:rPr lang="fr-FR" sz="2000" dirty="0">
                <a:solidFill>
                  <a:schemeClr val="accent1"/>
                </a:solidFill>
                <a:ea typeface="Times New Roman" panose="02020603050405020304" pitchFamily="18" charset="0"/>
                <a:cs typeface="Arial" panose="020B0604020202020204" pitchFamily="34" charset="0"/>
              </a:rPr>
              <a:t> L’évaluation</a:t>
            </a:r>
          </a:p>
          <a:p>
            <a:pPr marL="0" indent="0">
              <a:buNone/>
            </a:pPr>
            <a:endParaRPr lang="fr-FR" dirty="0">
              <a:ea typeface="Times New Roman" panose="02020603050405020304" pitchFamily="18"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06411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399" y="-93133"/>
            <a:ext cx="10270068" cy="1083734"/>
          </a:xfrm>
        </p:spPr>
        <p:txBody>
          <a:bodyPr>
            <a:normAutofit fontScale="90000"/>
          </a:bodyPr>
          <a:lstStyle/>
          <a:p>
            <a:pPr algn="ctr"/>
            <a:r>
              <a:rPr lang="fr-FR" sz="3100" b="1" dirty="0" smtClean="0">
                <a:solidFill>
                  <a:srgbClr val="002060"/>
                </a:solidFill>
                <a:latin typeface="+mn-lt"/>
                <a:cs typeface="Arial" panose="020B0604020202020204" pitchFamily="34" charset="0"/>
              </a:rPr>
              <a:t/>
            </a:r>
            <a:br>
              <a:rPr lang="fr-FR" sz="3100" b="1" dirty="0" smtClean="0">
                <a:solidFill>
                  <a:srgbClr val="002060"/>
                </a:solidFill>
                <a:latin typeface="+mn-lt"/>
                <a:cs typeface="Arial" panose="020B0604020202020204" pitchFamily="34" charset="0"/>
              </a:rPr>
            </a:br>
            <a:r>
              <a:rPr lang="fr-FR" sz="3100" b="1" dirty="0">
                <a:solidFill>
                  <a:srgbClr val="002060"/>
                </a:solidFill>
                <a:latin typeface="+mn-lt"/>
                <a:cs typeface="Arial" panose="020B0604020202020204" pitchFamily="34" charset="0"/>
              </a:rPr>
              <a:t/>
            </a:r>
            <a:br>
              <a:rPr lang="fr-FR" sz="3100" b="1" dirty="0">
                <a:solidFill>
                  <a:srgbClr val="002060"/>
                </a:solidFill>
                <a:latin typeface="+mn-lt"/>
                <a:cs typeface="Arial" panose="020B0604020202020204" pitchFamily="34" charset="0"/>
              </a:rPr>
            </a:br>
            <a:r>
              <a:rPr lang="fr-FR" sz="3100" b="1" dirty="0" smtClean="0">
                <a:solidFill>
                  <a:srgbClr val="002060"/>
                </a:solidFill>
                <a:latin typeface="+mn-lt"/>
                <a:cs typeface="Arial" panose="020B0604020202020204" pitchFamily="34" charset="0"/>
              </a:rPr>
              <a:t/>
            </a:r>
            <a:br>
              <a:rPr lang="fr-FR" sz="3100" b="1" dirty="0" smtClean="0">
                <a:solidFill>
                  <a:srgbClr val="002060"/>
                </a:solidFill>
                <a:latin typeface="+mn-lt"/>
                <a:cs typeface="Arial" panose="020B0604020202020204" pitchFamily="34" charset="0"/>
              </a:rPr>
            </a:br>
            <a:r>
              <a:rPr lang="fr-FR" sz="3100" b="1" dirty="0" smtClean="0">
                <a:solidFill>
                  <a:srgbClr val="002060"/>
                </a:solidFill>
                <a:latin typeface="+mn-lt"/>
                <a:cs typeface="Arial" panose="020B0604020202020204" pitchFamily="34" charset="0"/>
              </a:rPr>
              <a:t>Les enjeux </a:t>
            </a:r>
            <a:r>
              <a:rPr lang="fr-FR" sz="3100" b="1" dirty="0">
                <a:solidFill>
                  <a:srgbClr val="002060"/>
                </a:solidFill>
                <a:latin typeface="+mn-lt"/>
                <a:cs typeface="Arial" panose="020B0604020202020204" pitchFamily="34" charset="0"/>
              </a:rPr>
              <a:t>de </a:t>
            </a:r>
            <a:r>
              <a:rPr lang="fr-FR" sz="3100" b="1" dirty="0" smtClean="0">
                <a:solidFill>
                  <a:srgbClr val="002060"/>
                </a:solidFill>
                <a:latin typeface="+mn-lt"/>
                <a:cs typeface="Arial" panose="020B0604020202020204" pitchFamily="34" charset="0"/>
              </a:rPr>
              <a:t>l’évaluation </a:t>
            </a:r>
            <a:br>
              <a:rPr lang="fr-FR" sz="3100" b="1" dirty="0" smtClean="0">
                <a:solidFill>
                  <a:srgbClr val="002060"/>
                </a:solidFill>
                <a:latin typeface="+mn-lt"/>
                <a:cs typeface="Arial" panose="020B0604020202020204" pitchFamily="34" charset="0"/>
              </a:rPr>
            </a:br>
            <a:r>
              <a:rPr lang="fr-FR" sz="3100" b="1" dirty="0" smtClean="0">
                <a:solidFill>
                  <a:srgbClr val="002060"/>
                </a:solidFill>
                <a:latin typeface="+mn-lt"/>
                <a:cs typeface="Arial" panose="020B0604020202020204" pitchFamily="34" charset="0"/>
              </a:rPr>
              <a:t>TOUT AU LONG DE LA SCOLARITE OBLIGATOIRE </a:t>
            </a:r>
            <a:r>
              <a:rPr lang="fr-FR" dirty="0">
                <a:latin typeface="+mn-lt"/>
              </a:rPr>
              <a:t/>
            </a:r>
            <a:br>
              <a:rPr lang="fr-FR" dirty="0">
                <a:latin typeface="+mn-lt"/>
              </a:rPr>
            </a:br>
            <a:endParaRPr lang="fr-FR" dirty="0">
              <a:latin typeface="+mn-lt"/>
            </a:endParaRPr>
          </a:p>
        </p:txBody>
      </p:sp>
      <p:sp>
        <p:nvSpPr>
          <p:cNvPr id="3" name="Espace réservé du contenu 2"/>
          <p:cNvSpPr>
            <a:spLocks noGrp="1"/>
          </p:cNvSpPr>
          <p:nvPr>
            <p:ph idx="1"/>
          </p:nvPr>
        </p:nvSpPr>
        <p:spPr>
          <a:xfrm>
            <a:off x="1168400" y="1253067"/>
            <a:ext cx="9879011" cy="6070599"/>
          </a:xfrm>
        </p:spPr>
        <p:txBody>
          <a:bodyPr>
            <a:normAutofit fontScale="47500" lnSpcReduction="20000"/>
          </a:bodyPr>
          <a:lstStyle/>
          <a:p>
            <a:r>
              <a:rPr lang="fr-FR" sz="3300" b="1" dirty="0">
                <a:solidFill>
                  <a:srgbClr val="002060"/>
                </a:solidFill>
                <a:cs typeface="Arial" panose="020B0604020202020204" pitchFamily="34" charset="0"/>
              </a:rPr>
              <a:t>Les objectifs (décret du 31 décembre </a:t>
            </a:r>
            <a:r>
              <a:rPr lang="fr-FR" sz="3300" b="1" dirty="0" smtClean="0">
                <a:solidFill>
                  <a:srgbClr val="002060"/>
                </a:solidFill>
                <a:cs typeface="Arial" panose="020B0604020202020204" pitchFamily="34" charset="0"/>
              </a:rPr>
              <a:t>2015)</a:t>
            </a:r>
            <a:endParaRPr lang="fr-FR" sz="3300" b="1" dirty="0">
              <a:solidFill>
                <a:srgbClr val="002060"/>
              </a:solidFill>
              <a:cs typeface="Arial" panose="020B0604020202020204" pitchFamily="34" charset="0"/>
            </a:endParaRPr>
          </a:p>
          <a:p>
            <a:pPr marL="0" indent="0" algn="just">
              <a:buNone/>
            </a:pPr>
            <a:r>
              <a:rPr lang="fr-FR" sz="3300" dirty="0">
                <a:cs typeface="Arial" panose="020B0604020202020204" pitchFamily="34" charset="0"/>
              </a:rPr>
              <a:t>« En application des dispositions de la loi n° 2013-595 du 8 juillet 2013 d'orientation et de programmation pour la refondation de l'école de la république, le décret vise à </a:t>
            </a:r>
            <a:r>
              <a:rPr lang="fr-FR" sz="3300" b="1" dirty="0">
                <a:cs typeface="Arial" panose="020B0604020202020204" pitchFamily="34" charset="0"/>
              </a:rPr>
              <a:t>faire évoluer </a:t>
            </a:r>
            <a:r>
              <a:rPr lang="fr-FR" sz="3300" dirty="0">
                <a:cs typeface="Arial" panose="020B0604020202020204" pitchFamily="34" charset="0"/>
              </a:rPr>
              <a:t>et à </a:t>
            </a:r>
            <a:r>
              <a:rPr lang="fr-FR" sz="3300" b="1" dirty="0">
                <a:cs typeface="Arial" panose="020B0604020202020204" pitchFamily="34" charset="0"/>
              </a:rPr>
              <a:t>diversifier</a:t>
            </a:r>
            <a:r>
              <a:rPr lang="fr-FR" sz="3300" dirty="0">
                <a:cs typeface="Arial" panose="020B0604020202020204" pitchFamily="34" charset="0"/>
              </a:rPr>
              <a:t> les modalités de notation et d'évaluation des élèves de l'école primaire et du collège pour éviter une « notation-sanction » à faible valeur pédagogique et privilégier une </a:t>
            </a:r>
            <a:r>
              <a:rPr lang="fr-FR" sz="3300" b="1" dirty="0">
                <a:cs typeface="Arial" panose="020B0604020202020204" pitchFamily="34" charset="0"/>
              </a:rPr>
              <a:t>évaluation positive, simple et lisible, valorisant les progrès, encourageant les initiatives et compréhensible par les familles</a:t>
            </a:r>
            <a:r>
              <a:rPr lang="fr-FR" sz="3300" dirty="0">
                <a:cs typeface="Arial" panose="020B0604020202020204" pitchFamily="34" charset="0"/>
              </a:rPr>
              <a:t>. </a:t>
            </a:r>
            <a:r>
              <a:rPr lang="fr-FR" sz="3300" dirty="0" smtClean="0">
                <a:cs typeface="Arial" panose="020B0604020202020204" pitchFamily="34" charset="0"/>
              </a:rPr>
              <a:t>L'évaluation </a:t>
            </a:r>
            <a:r>
              <a:rPr lang="fr-FR" sz="3300" dirty="0">
                <a:cs typeface="Arial" panose="020B0604020202020204" pitchFamily="34" charset="0"/>
              </a:rPr>
              <a:t>doit aussi permettre de mesurer le degré d'acquisition des connaissances et des compétences ainsi que la progression de l'élève. </a:t>
            </a:r>
            <a:r>
              <a:rPr lang="fr-FR" sz="3300" dirty="0" smtClean="0">
                <a:cs typeface="Arial" panose="020B0604020202020204" pitchFamily="34" charset="0"/>
              </a:rPr>
              <a:t>»</a:t>
            </a:r>
          </a:p>
          <a:p>
            <a:r>
              <a:rPr lang="fr-FR" sz="3300" b="1" dirty="0">
                <a:solidFill>
                  <a:srgbClr val="002060"/>
                </a:solidFill>
                <a:cs typeface="Arial" panose="020B0604020202020204" pitchFamily="34" charset="0"/>
              </a:rPr>
              <a:t>Mises en place en 2018, les évaluations standardisées des acquis des élèves répondent à trois objectifs :</a:t>
            </a:r>
          </a:p>
          <a:p>
            <a:pPr marL="0" indent="0">
              <a:buNone/>
            </a:pPr>
            <a:r>
              <a:rPr lang="fr-FR" sz="3300" dirty="0">
                <a:cs typeface="Arial" panose="020B0604020202020204" pitchFamily="34" charset="0"/>
              </a:rPr>
              <a:t>1- </a:t>
            </a:r>
            <a:r>
              <a:rPr lang="fr-FR" sz="3300" b="1" dirty="0">
                <a:cs typeface="Arial" panose="020B0604020202020204" pitchFamily="34" charset="0"/>
              </a:rPr>
              <a:t>Fournir aux enseignants des repères sur les acquis de leurs élèves</a:t>
            </a:r>
            <a:r>
              <a:rPr lang="fr-FR" sz="3300" dirty="0">
                <a:cs typeface="Arial" panose="020B0604020202020204" pitchFamily="34" charset="0"/>
              </a:rPr>
              <a:t>, compléter leurs constats et leur permettre d'enrichir leurs pratiques pédagogiques</a:t>
            </a:r>
          </a:p>
          <a:p>
            <a:pPr marL="0" indent="0">
              <a:buNone/>
            </a:pPr>
            <a:r>
              <a:rPr lang="fr-FR" sz="3300" dirty="0">
                <a:cs typeface="Arial" panose="020B0604020202020204" pitchFamily="34" charset="0"/>
              </a:rPr>
              <a:t>2- </a:t>
            </a:r>
            <a:r>
              <a:rPr lang="fr-FR" sz="3300" b="1" dirty="0">
                <a:cs typeface="Arial" panose="020B0604020202020204" pitchFamily="34" charset="0"/>
              </a:rPr>
              <a:t>Doter les chefs d'établissement, inspecteurs, recteurs - entre autres - d'indicateurs </a:t>
            </a:r>
            <a:r>
              <a:rPr lang="fr-FR" sz="3300" dirty="0">
                <a:cs typeface="Arial" panose="020B0604020202020204" pitchFamily="34" charset="0"/>
              </a:rPr>
              <a:t>leur permettant de mieux connaître les résultats et d'adapter leur action éducative. Ces indicateurs sont des résultats agrégés sans information de nom, de prénom ou de classe</a:t>
            </a:r>
          </a:p>
          <a:p>
            <a:pPr marL="0" indent="0">
              <a:buNone/>
            </a:pPr>
            <a:r>
              <a:rPr lang="fr-FR" sz="3300" dirty="0">
                <a:cs typeface="Arial" panose="020B0604020202020204" pitchFamily="34" charset="0"/>
              </a:rPr>
              <a:t>3- </a:t>
            </a:r>
            <a:r>
              <a:rPr lang="fr-FR" sz="3300" b="1" dirty="0">
                <a:cs typeface="Arial" panose="020B0604020202020204" pitchFamily="34" charset="0"/>
              </a:rPr>
              <a:t>Mesurer au niveau national les performances du système éducatif </a:t>
            </a:r>
            <a:r>
              <a:rPr lang="fr-FR" sz="3300" dirty="0">
                <a:cs typeface="Arial" panose="020B0604020202020204" pitchFamily="34" charset="0"/>
              </a:rPr>
              <a:t>pour les évolutions temporelles et les comparaisons internationales</a:t>
            </a:r>
            <a:br>
              <a:rPr lang="fr-FR" sz="3300" dirty="0">
                <a:cs typeface="Arial" panose="020B0604020202020204" pitchFamily="34" charset="0"/>
              </a:rPr>
            </a:br>
            <a:endParaRPr lang="fr-FR" sz="3300" i="1" dirty="0">
              <a:cs typeface="Arial" panose="020B0604020202020204" pitchFamily="34" charset="0"/>
            </a:endParaRPr>
          </a:p>
          <a:p>
            <a:pPr algn="just"/>
            <a:r>
              <a:rPr lang="fr-FR" sz="3300" b="1" dirty="0">
                <a:solidFill>
                  <a:srgbClr val="002060"/>
                </a:solidFill>
                <a:cs typeface="Arial" panose="020B0604020202020204" pitchFamily="34" charset="0"/>
              </a:rPr>
              <a:t>Les évaluations scolaires nationales de la rentrée 2021 ont pour objectif de mieux accompagner les besoins des élèves. </a:t>
            </a:r>
            <a:r>
              <a:rPr lang="fr-FR" sz="3300" dirty="0" smtClean="0">
                <a:solidFill>
                  <a:srgbClr val="002060"/>
                </a:solidFill>
                <a:cs typeface="Arial" panose="020B0604020202020204" pitchFamily="34" charset="0"/>
              </a:rPr>
              <a:t>Source </a:t>
            </a:r>
            <a:r>
              <a:rPr lang="fr-FR" sz="3300" dirty="0">
                <a:solidFill>
                  <a:srgbClr val="002060"/>
                </a:solidFill>
                <a:cs typeface="Arial" panose="020B0604020202020204" pitchFamily="34" charset="0"/>
              </a:rPr>
              <a:t>: https://www.service-public.fr/particuliers/actualites/A15156</a:t>
            </a:r>
          </a:p>
          <a:p>
            <a:endParaRPr lang="fr-FR" dirty="0" smtClean="0"/>
          </a:p>
          <a:p>
            <a:endParaRPr lang="fr-FR" dirty="0"/>
          </a:p>
        </p:txBody>
      </p:sp>
    </p:spTree>
    <p:extLst>
      <p:ext uri="{BB962C8B-B14F-4D97-AF65-F5344CB8AC3E}">
        <p14:creationId xmlns:p14="http://schemas.microsoft.com/office/powerpoint/2010/main" val="310769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403762"/>
            <a:ext cx="9905998" cy="641267"/>
          </a:xfrm>
        </p:spPr>
        <p:txBody>
          <a:bodyPr>
            <a:normAutofit fontScale="90000"/>
          </a:bodyPr>
          <a:lstStyle/>
          <a:p>
            <a:pPr algn="ctr"/>
            <a:r>
              <a:rPr lang="fr-FR" sz="3100" b="1" dirty="0" smtClean="0">
                <a:solidFill>
                  <a:srgbClr val="003366"/>
                </a:solidFill>
              </a:rPr>
              <a:t>LES ENJEUX DE L’Evaluation au LYCEE</a:t>
            </a:r>
            <a:r>
              <a:rPr lang="fr-FR" sz="3200" b="1" dirty="0" smtClean="0">
                <a:solidFill>
                  <a:srgbClr val="003366"/>
                </a:solidFill>
              </a:rPr>
              <a:t/>
            </a:r>
            <a:br>
              <a:rPr lang="fr-FR" sz="3200" b="1" dirty="0" smtClean="0">
                <a:solidFill>
                  <a:srgbClr val="003366"/>
                </a:solidFill>
              </a:rPr>
            </a:br>
            <a:endParaRPr lang="fr-FR" sz="3200" b="1" dirty="0">
              <a:solidFill>
                <a:srgbClr val="003366"/>
              </a:solidFill>
            </a:endParaRPr>
          </a:p>
        </p:txBody>
      </p:sp>
      <p:sp>
        <p:nvSpPr>
          <p:cNvPr id="3" name="Espace réservé du contenu 2"/>
          <p:cNvSpPr>
            <a:spLocks noGrp="1"/>
          </p:cNvSpPr>
          <p:nvPr>
            <p:ph idx="1"/>
          </p:nvPr>
        </p:nvSpPr>
        <p:spPr>
          <a:xfrm>
            <a:off x="1141412" y="1816924"/>
            <a:ext cx="9905999" cy="4678879"/>
          </a:xfrm>
        </p:spPr>
        <p:txBody>
          <a:bodyPr>
            <a:normAutofit/>
          </a:bodyPr>
          <a:lstStyle/>
          <a:p>
            <a:r>
              <a:rPr lang="fr-FR" sz="2000" b="1" dirty="0" smtClean="0">
                <a:solidFill>
                  <a:srgbClr val="003366"/>
                </a:solidFill>
              </a:rPr>
              <a:t>Valorisation de l’engagement de l’élève tout au long de son parcours au lycée</a:t>
            </a:r>
          </a:p>
          <a:p>
            <a:pPr marL="0" indent="0">
              <a:buNone/>
            </a:pPr>
            <a:r>
              <a:rPr lang="fr-FR" sz="2000" b="1" dirty="0" smtClean="0"/>
              <a:t>Le </a:t>
            </a:r>
            <a:r>
              <a:rPr lang="fr-FR" sz="2000" b="1" dirty="0"/>
              <a:t>diplôme du baccalauréat est délivré</a:t>
            </a:r>
            <a:r>
              <a:rPr lang="fr-FR" sz="2000" dirty="0"/>
              <a:t>, dans la voie générale et dans la voie technologique, au vu des </a:t>
            </a:r>
            <a:r>
              <a:rPr lang="fr-FR" sz="2000" b="1" dirty="0"/>
              <a:t>résultats obtenus par le candidat, d'une part à des épreuves terminales qui représentent 60% de sa note globale</a:t>
            </a:r>
            <a:r>
              <a:rPr lang="fr-FR" sz="2000" dirty="0"/>
              <a:t>, et d'autre part aux </a:t>
            </a:r>
            <a:r>
              <a:rPr lang="fr-FR" sz="2000" b="1" dirty="0"/>
              <a:t>évaluations organisées pendant sa scolarité en classes de première et de terminale dans le cadre d'un contrôle continu qui représente 40% de sa note globale</a:t>
            </a:r>
            <a:r>
              <a:rPr lang="fr-FR" sz="2000" dirty="0"/>
              <a:t>. Les résultats obtenus pendant le cycle terminal dans des enseignements optionnels sont également pris en compte pour l'examen</a:t>
            </a:r>
            <a:r>
              <a:rPr lang="fr-FR" sz="2000" dirty="0" smtClean="0"/>
              <a:t>.</a:t>
            </a:r>
          </a:p>
          <a:p>
            <a:endParaRPr lang="fr-FR" sz="2000" b="1" dirty="0" smtClean="0">
              <a:solidFill>
                <a:srgbClr val="003366"/>
              </a:solidFill>
            </a:endParaRPr>
          </a:p>
          <a:p>
            <a:r>
              <a:rPr lang="fr-FR" sz="2000" b="1" dirty="0" smtClean="0">
                <a:solidFill>
                  <a:srgbClr val="003366"/>
                </a:solidFill>
              </a:rPr>
              <a:t>Projet </a:t>
            </a:r>
            <a:r>
              <a:rPr lang="fr-FR" sz="2000" b="1" dirty="0">
                <a:solidFill>
                  <a:srgbClr val="003366"/>
                </a:solidFill>
              </a:rPr>
              <a:t>d’évaluation </a:t>
            </a:r>
            <a:r>
              <a:rPr lang="fr-FR" sz="2000" b="1" dirty="0" smtClean="0">
                <a:solidFill>
                  <a:srgbClr val="003366"/>
                </a:solidFill>
              </a:rPr>
              <a:t>de l’établissement </a:t>
            </a:r>
            <a:r>
              <a:rPr lang="fr-FR" sz="2000" dirty="0" smtClean="0"/>
              <a:t>: « définition </a:t>
            </a:r>
            <a:r>
              <a:rPr lang="fr-FR" sz="2000" dirty="0"/>
              <a:t>de principes communs, garants de l'égalité entre les candidats, tout en conservant les marges d'autonomie indispensables pour respecter la progression pédagogique adaptée à chaque classe ou groupe d'élèves</a:t>
            </a:r>
            <a:r>
              <a:rPr lang="fr-FR" sz="2000" dirty="0" smtClean="0"/>
              <a:t>. »</a:t>
            </a:r>
            <a:endParaRPr lang="fr-FR" sz="2000" dirty="0"/>
          </a:p>
        </p:txBody>
      </p:sp>
      <p:sp>
        <p:nvSpPr>
          <p:cNvPr id="7" name="Rectangle 1"/>
          <p:cNvSpPr>
            <a:spLocks noChangeArrowheads="1"/>
          </p:cNvSpPr>
          <p:nvPr/>
        </p:nvSpPr>
        <p:spPr bwMode="auto">
          <a:xfrm>
            <a:off x="3574473" y="1235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800" b="0" i="0" u="none" strike="noStrike" cap="none" normalizeH="0" baseline="0" dirty="0" smtClean="0">
                <a:ln>
                  <a:noFill/>
                </a:ln>
                <a:solidFill>
                  <a:schemeClr val="tx1"/>
                </a:solidFill>
                <a:effectLst/>
                <a:latin typeface="Arial" panose="020B0604020202020204" pitchFamily="34" charset="0"/>
                <a:hlinkClick r:id="rId2"/>
              </a:rPr>
              <a:t>Bulletin officiel n°30 du 29 juillet 2021</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09180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9"/>
            <a:ext cx="9905998" cy="604640"/>
          </a:xfrm>
        </p:spPr>
        <p:txBody>
          <a:bodyPr>
            <a:normAutofit/>
          </a:bodyPr>
          <a:lstStyle/>
          <a:p>
            <a:pPr algn="ctr"/>
            <a:r>
              <a:rPr lang="fr-FR" sz="2800" b="1" dirty="0" smtClean="0">
                <a:solidFill>
                  <a:srgbClr val="002060"/>
                </a:solidFill>
                <a:latin typeface="+mn-lt"/>
                <a:cs typeface="Arial" panose="020B0604020202020204" pitchFamily="34" charset="0"/>
              </a:rPr>
              <a:t>L’ évaluation : différentes pratiques</a:t>
            </a:r>
            <a:endParaRPr lang="fr-FR" sz="2800" b="1" dirty="0">
              <a:solidFill>
                <a:srgbClr val="002060"/>
              </a:solidFill>
              <a:latin typeface="+mn-lt"/>
              <a:cs typeface="Arial" panose="020B0604020202020204" pitchFamily="34" charset="0"/>
            </a:endParaRPr>
          </a:p>
        </p:txBody>
      </p:sp>
      <p:sp>
        <p:nvSpPr>
          <p:cNvPr id="3" name="Rectangle 2"/>
          <p:cNvSpPr/>
          <p:nvPr/>
        </p:nvSpPr>
        <p:spPr>
          <a:xfrm>
            <a:off x="922337" y="2139784"/>
            <a:ext cx="10344150" cy="2554545"/>
          </a:xfrm>
          <a:prstGeom prst="rect">
            <a:avLst/>
          </a:prstGeom>
        </p:spPr>
        <p:txBody>
          <a:bodyPr wrap="square">
            <a:spAutoFit/>
          </a:bodyPr>
          <a:lstStyle/>
          <a:p>
            <a:r>
              <a:rPr lang="fr-FR" sz="2000" b="1" dirty="0" smtClean="0">
                <a:solidFill>
                  <a:srgbClr val="002060"/>
                </a:solidFill>
                <a:cs typeface="Arial" panose="020B0604020202020204" pitchFamily="34" charset="0"/>
              </a:rPr>
              <a:t>Evaluation </a:t>
            </a:r>
            <a:r>
              <a:rPr lang="fr-FR" sz="2000" b="1" dirty="0">
                <a:solidFill>
                  <a:srgbClr val="002060"/>
                </a:solidFill>
                <a:cs typeface="Arial" panose="020B0604020202020204" pitchFamily="34" charset="0"/>
              </a:rPr>
              <a:t>de départ ou </a:t>
            </a:r>
            <a:r>
              <a:rPr lang="fr-FR" sz="2000" b="1" dirty="0" smtClean="0">
                <a:solidFill>
                  <a:srgbClr val="002060"/>
                </a:solidFill>
                <a:cs typeface="Arial" panose="020B0604020202020204" pitchFamily="34" charset="0"/>
              </a:rPr>
              <a:t>diagnostique, avant </a:t>
            </a:r>
            <a:r>
              <a:rPr lang="fr-FR" sz="2000" b="1" dirty="0">
                <a:solidFill>
                  <a:srgbClr val="002060"/>
                </a:solidFill>
                <a:cs typeface="Arial" panose="020B0604020202020204" pitchFamily="34" charset="0"/>
              </a:rPr>
              <a:t>la séquence </a:t>
            </a:r>
            <a:r>
              <a:rPr lang="fr-FR" sz="2000" b="1" dirty="0" smtClean="0">
                <a:solidFill>
                  <a:srgbClr val="002060"/>
                </a:solidFill>
                <a:cs typeface="Arial" panose="020B0604020202020204" pitchFamily="34" charset="0"/>
              </a:rPr>
              <a:t>d’apprentissage</a:t>
            </a:r>
            <a:endParaRPr lang="fr-FR" sz="2000" dirty="0" smtClean="0">
              <a:solidFill>
                <a:srgbClr val="002060"/>
              </a:solidFill>
              <a:cs typeface="Arial" panose="020B0604020202020204" pitchFamily="34" charset="0"/>
            </a:endParaRPr>
          </a:p>
          <a:p>
            <a:r>
              <a:rPr lang="fr-FR" sz="2000" dirty="0">
                <a:cs typeface="Arial" panose="020B0604020202020204" pitchFamily="34" charset="0"/>
              </a:rPr>
              <a:t/>
            </a:r>
            <a:br>
              <a:rPr lang="fr-FR" sz="2000" dirty="0">
                <a:cs typeface="Arial" panose="020B0604020202020204" pitchFamily="34" charset="0"/>
              </a:rPr>
            </a:br>
            <a:r>
              <a:rPr lang="fr-FR" sz="2000" b="1" dirty="0" smtClean="0">
                <a:solidFill>
                  <a:srgbClr val="002060"/>
                </a:solidFill>
                <a:cs typeface="Arial" panose="020B0604020202020204" pitchFamily="34" charset="0"/>
              </a:rPr>
              <a:t>Evaluation </a:t>
            </a:r>
            <a:r>
              <a:rPr lang="fr-FR" sz="2000" b="1" dirty="0">
                <a:solidFill>
                  <a:srgbClr val="002060"/>
                </a:solidFill>
                <a:cs typeface="Arial" panose="020B0604020202020204" pitchFamily="34" charset="0"/>
              </a:rPr>
              <a:t>en cours ou </a:t>
            </a:r>
            <a:r>
              <a:rPr lang="fr-FR" sz="2000" b="1" dirty="0" smtClean="0">
                <a:solidFill>
                  <a:srgbClr val="002060"/>
                </a:solidFill>
                <a:cs typeface="Arial" panose="020B0604020202020204" pitchFamily="34" charset="0"/>
              </a:rPr>
              <a:t>formative,  pendant </a:t>
            </a:r>
            <a:r>
              <a:rPr lang="fr-FR" sz="2000" b="1" dirty="0">
                <a:solidFill>
                  <a:srgbClr val="002060"/>
                </a:solidFill>
                <a:cs typeface="Arial" panose="020B0604020202020204" pitchFamily="34" charset="0"/>
              </a:rPr>
              <a:t>la séquence </a:t>
            </a:r>
            <a:r>
              <a:rPr lang="fr-FR" sz="2000" b="1" dirty="0" smtClean="0">
                <a:solidFill>
                  <a:srgbClr val="002060"/>
                </a:solidFill>
                <a:cs typeface="Arial" panose="020B0604020202020204" pitchFamily="34" charset="0"/>
              </a:rPr>
              <a:t>d’apprentissage</a:t>
            </a:r>
            <a:r>
              <a:rPr lang="fr-FR" sz="2000" b="1" dirty="0">
                <a:solidFill>
                  <a:srgbClr val="002060"/>
                </a:solidFill>
                <a:cs typeface="Arial" panose="020B0604020202020204" pitchFamily="34" charset="0"/>
              </a:rPr>
              <a:t/>
            </a:r>
            <a:br>
              <a:rPr lang="fr-FR" sz="2000" b="1" dirty="0">
                <a:solidFill>
                  <a:srgbClr val="002060"/>
                </a:solidFill>
                <a:cs typeface="Arial" panose="020B0604020202020204" pitchFamily="34" charset="0"/>
              </a:rPr>
            </a:br>
            <a:r>
              <a:rPr lang="fr-FR" sz="2000" dirty="0">
                <a:cs typeface="Arial" panose="020B0604020202020204" pitchFamily="34" charset="0"/>
              </a:rPr>
              <a:t/>
            </a:r>
            <a:br>
              <a:rPr lang="fr-FR" sz="2000" dirty="0">
                <a:cs typeface="Arial" panose="020B0604020202020204" pitchFamily="34" charset="0"/>
              </a:rPr>
            </a:br>
            <a:r>
              <a:rPr lang="fr-FR" sz="2000" b="1" dirty="0" smtClean="0">
                <a:solidFill>
                  <a:srgbClr val="002060"/>
                </a:solidFill>
                <a:cs typeface="Arial" panose="020B0604020202020204" pitchFamily="34" charset="0"/>
              </a:rPr>
              <a:t>Evaluation formatrice, pendant </a:t>
            </a:r>
            <a:r>
              <a:rPr lang="fr-FR" sz="2000" b="1" dirty="0">
                <a:solidFill>
                  <a:srgbClr val="002060"/>
                </a:solidFill>
                <a:cs typeface="Arial" panose="020B0604020202020204" pitchFamily="34" charset="0"/>
              </a:rPr>
              <a:t>la séquence d’apprentissage </a:t>
            </a:r>
            <a:r>
              <a:rPr lang="fr-FR" sz="2000" b="1" dirty="0" smtClean="0">
                <a:solidFill>
                  <a:srgbClr val="002060"/>
                </a:solidFill>
                <a:cs typeface="Arial" panose="020B0604020202020204" pitchFamily="34" charset="0"/>
              </a:rPr>
              <a:t> </a:t>
            </a:r>
            <a:r>
              <a:rPr lang="fr-FR" sz="2000" b="1" dirty="0">
                <a:solidFill>
                  <a:srgbClr val="002060"/>
                </a:solidFill>
                <a:cs typeface="Arial" panose="020B0604020202020204" pitchFamily="34" charset="0"/>
              </a:rPr>
              <a:t/>
            </a:r>
            <a:br>
              <a:rPr lang="fr-FR" sz="2000" b="1" dirty="0">
                <a:solidFill>
                  <a:srgbClr val="002060"/>
                </a:solidFill>
                <a:cs typeface="Arial" panose="020B0604020202020204" pitchFamily="34" charset="0"/>
              </a:rPr>
            </a:br>
            <a:r>
              <a:rPr lang="fr-FR" sz="2000" dirty="0">
                <a:cs typeface="Arial" panose="020B0604020202020204" pitchFamily="34" charset="0"/>
              </a:rPr>
              <a:t/>
            </a:r>
            <a:br>
              <a:rPr lang="fr-FR" sz="2000" dirty="0">
                <a:cs typeface="Arial" panose="020B0604020202020204" pitchFamily="34" charset="0"/>
              </a:rPr>
            </a:br>
            <a:r>
              <a:rPr lang="fr-FR" sz="2000" b="1" dirty="0" smtClean="0">
                <a:solidFill>
                  <a:srgbClr val="002060"/>
                </a:solidFill>
                <a:cs typeface="Arial" panose="020B0604020202020204" pitchFamily="34" charset="0"/>
              </a:rPr>
              <a:t>Evaluation sommative, après </a:t>
            </a:r>
            <a:r>
              <a:rPr lang="fr-FR" sz="2000" b="1" dirty="0">
                <a:solidFill>
                  <a:srgbClr val="002060"/>
                </a:solidFill>
                <a:cs typeface="Arial" panose="020B0604020202020204" pitchFamily="34" charset="0"/>
              </a:rPr>
              <a:t>la séquence d’apprentissage </a:t>
            </a:r>
            <a:br>
              <a:rPr lang="fr-FR" sz="2000" b="1" dirty="0">
                <a:solidFill>
                  <a:srgbClr val="002060"/>
                </a:solidFill>
                <a:cs typeface="Arial" panose="020B0604020202020204" pitchFamily="34" charset="0"/>
              </a:rPr>
            </a:br>
            <a:endParaRPr lang="fr-FR" sz="2000" dirty="0">
              <a:solidFill>
                <a:schemeClr val="accent1">
                  <a:lumMod val="60000"/>
                  <a:lumOff val="40000"/>
                </a:schemeClr>
              </a:solidFill>
              <a:cs typeface="Arial" panose="020B0604020202020204" pitchFamily="34" charset="0"/>
            </a:endParaRPr>
          </a:p>
        </p:txBody>
      </p:sp>
    </p:spTree>
    <p:extLst>
      <p:ext uri="{BB962C8B-B14F-4D97-AF65-F5344CB8AC3E}">
        <p14:creationId xmlns:p14="http://schemas.microsoft.com/office/powerpoint/2010/main" val="228312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6424" y="228602"/>
            <a:ext cx="8791575" cy="673924"/>
          </a:xfrm>
        </p:spPr>
        <p:txBody>
          <a:bodyPr>
            <a:noAutofit/>
          </a:bodyPr>
          <a:lstStyle/>
          <a:p>
            <a:pPr algn="ctr"/>
            <a:r>
              <a:rPr lang="fr-FR" sz="2800" b="1" dirty="0">
                <a:solidFill>
                  <a:srgbClr val="002060"/>
                </a:solidFill>
              </a:rPr>
              <a:t>Du socle au livret de </a:t>
            </a:r>
            <a:r>
              <a:rPr lang="fr-FR" sz="2800" b="1" dirty="0" smtClean="0">
                <a:solidFill>
                  <a:srgbClr val="002060"/>
                </a:solidFill>
              </a:rPr>
              <a:t> compétences</a:t>
            </a:r>
            <a:r>
              <a:rPr lang="fr-FR" sz="2800" b="1" dirty="0">
                <a:solidFill>
                  <a:srgbClr val="002060"/>
                </a:solidFill>
              </a:rPr>
              <a:t>, </a:t>
            </a:r>
            <a:r>
              <a:rPr lang="fr-FR" sz="2800" b="1" dirty="0" smtClean="0">
                <a:solidFill>
                  <a:srgbClr val="002060"/>
                </a:solidFill>
              </a:rPr>
              <a:t/>
            </a:r>
            <a:br>
              <a:rPr lang="fr-FR" sz="2800" b="1" dirty="0" smtClean="0">
                <a:solidFill>
                  <a:srgbClr val="002060"/>
                </a:solidFill>
              </a:rPr>
            </a:br>
            <a:r>
              <a:rPr lang="fr-FR" sz="2800" b="1" dirty="0" smtClean="0">
                <a:solidFill>
                  <a:srgbClr val="002060"/>
                </a:solidFill>
              </a:rPr>
              <a:t>une </a:t>
            </a:r>
            <a:r>
              <a:rPr lang="fr-FR" sz="2800" b="1" dirty="0">
                <a:solidFill>
                  <a:srgbClr val="002060"/>
                </a:solidFill>
              </a:rPr>
              <a:t>ambition pour </a:t>
            </a:r>
            <a:r>
              <a:rPr lang="fr-FR" sz="2800" b="1" dirty="0" smtClean="0">
                <a:solidFill>
                  <a:srgbClr val="002060"/>
                </a:solidFill>
              </a:rPr>
              <a:t>tous </a:t>
            </a:r>
            <a:r>
              <a:rPr lang="fr-FR" sz="2800" b="1" dirty="0">
                <a:solidFill>
                  <a:srgbClr val="002060"/>
                </a:solidFill>
              </a:rPr>
              <a:t>les </a:t>
            </a:r>
            <a:r>
              <a:rPr lang="fr-FR" sz="2800" b="1" dirty="0" smtClean="0">
                <a:solidFill>
                  <a:srgbClr val="002060"/>
                </a:solidFill>
              </a:rPr>
              <a:t>élèves</a:t>
            </a:r>
            <a:endParaRPr lang="fr-FR" sz="2800" b="1" dirty="0">
              <a:solidFill>
                <a:srgbClr val="002060"/>
              </a:solidFill>
            </a:endParaRPr>
          </a:p>
        </p:txBody>
      </p:sp>
      <p:sp>
        <p:nvSpPr>
          <p:cNvPr id="3" name="Sous-titre 2"/>
          <p:cNvSpPr>
            <a:spLocks noGrp="1"/>
          </p:cNvSpPr>
          <p:nvPr>
            <p:ph type="subTitle" idx="1"/>
          </p:nvPr>
        </p:nvSpPr>
        <p:spPr>
          <a:xfrm>
            <a:off x="1876423" y="1318161"/>
            <a:ext cx="8791575" cy="5409210"/>
          </a:xfrm>
        </p:spPr>
        <p:txBody>
          <a:bodyPr>
            <a:normAutofit fontScale="25000" lnSpcReduction="20000"/>
          </a:bodyPr>
          <a:lstStyle/>
          <a:p>
            <a:pPr marL="857250" indent="-857250">
              <a:buFont typeface="Arial" panose="020B0604020202020204" pitchFamily="34" charset="0"/>
              <a:buChar char="•"/>
            </a:pPr>
            <a:r>
              <a:rPr lang="fr-FR" sz="6400" b="1" cap="none" dirty="0" smtClean="0">
                <a:solidFill>
                  <a:srgbClr val="002060"/>
                </a:solidFill>
                <a:latin typeface="Arial" panose="020B0604020202020204" pitchFamily="34" charset="0"/>
                <a:cs typeface="Arial" panose="020B0604020202020204" pitchFamily="34" charset="0"/>
              </a:rPr>
              <a:t>Le livret de compétences :</a:t>
            </a:r>
            <a:endParaRPr lang="fr-FR" sz="6400" cap="none" dirty="0" smtClean="0">
              <a:solidFill>
                <a:schemeClr val="tx1"/>
              </a:solidFill>
              <a:latin typeface="Arial" panose="020B0604020202020204" pitchFamily="34" charset="0"/>
              <a:cs typeface="Arial" panose="020B0604020202020204" pitchFamily="34" charset="0"/>
            </a:endParaRPr>
          </a:p>
          <a:p>
            <a:r>
              <a:rPr lang="fr-FR" sz="5600" cap="none" dirty="0" smtClean="0">
                <a:solidFill>
                  <a:schemeClr val="tx1"/>
                </a:solidFill>
                <a:latin typeface="Arial" panose="020B0604020202020204" pitchFamily="34" charset="0"/>
                <a:cs typeface="Arial" panose="020B0604020202020204" pitchFamily="34" charset="0"/>
              </a:rPr>
              <a:t>La définition du socle commun (Jo du 11 juillet 2006) s’accompagne de la mise en œuvre d’un « livret </a:t>
            </a:r>
            <a:br>
              <a:rPr lang="fr-FR" sz="5600" cap="none" dirty="0" smtClean="0">
                <a:solidFill>
                  <a:schemeClr val="tx1"/>
                </a:solidFill>
                <a:latin typeface="Arial" panose="020B0604020202020204" pitchFamily="34" charset="0"/>
                <a:cs typeface="Arial" panose="020B0604020202020204" pitchFamily="34" charset="0"/>
              </a:rPr>
            </a:br>
            <a:r>
              <a:rPr lang="fr-FR" sz="5600" cap="none" dirty="0" smtClean="0">
                <a:solidFill>
                  <a:schemeClr val="tx1"/>
                </a:solidFill>
                <a:latin typeface="Arial" panose="020B0604020202020204" pitchFamily="34" charset="0"/>
                <a:cs typeface="Arial" panose="020B0604020202020204" pitchFamily="34" charset="0"/>
              </a:rPr>
              <a:t>personnel de l’élève », destiné à « suivre l’acquisition progressive de compétences ». </a:t>
            </a:r>
          </a:p>
          <a:p>
            <a:endParaRPr lang="fr-FR" sz="5600" cap="none" dirty="0" smtClean="0">
              <a:solidFill>
                <a:schemeClr val="tx1"/>
              </a:solidFill>
              <a:latin typeface="Arial" panose="020B0604020202020204" pitchFamily="34" charset="0"/>
              <a:cs typeface="Arial" panose="020B0604020202020204" pitchFamily="34" charset="0"/>
            </a:endParaRPr>
          </a:p>
          <a:p>
            <a:pPr marL="685800" indent="-685800">
              <a:buFont typeface="Arial" panose="020B0604020202020204" pitchFamily="34" charset="0"/>
              <a:buChar char="•"/>
            </a:pPr>
            <a:r>
              <a:rPr lang="fr-FR" sz="5600" b="1" cap="none" dirty="0" smtClean="0">
                <a:solidFill>
                  <a:srgbClr val="003366"/>
                </a:solidFill>
                <a:latin typeface="Arial" panose="020B0604020202020204" pitchFamily="34" charset="0"/>
                <a:cs typeface="Arial" panose="020B0604020202020204" pitchFamily="34" charset="0"/>
              </a:rPr>
              <a:t>Le livret scolaire unique de l’école au collège :</a:t>
            </a:r>
            <a:endParaRPr lang="fr-FR" sz="5600" cap="none" dirty="0" smtClean="0">
              <a:solidFill>
                <a:schemeClr val="tx1"/>
              </a:solidFill>
              <a:latin typeface="Arial" panose="020B0604020202020204" pitchFamily="34" charset="0"/>
              <a:cs typeface="Arial" panose="020B0604020202020204" pitchFamily="34" charset="0"/>
            </a:endParaRPr>
          </a:p>
          <a:p>
            <a:r>
              <a:rPr lang="fr-FR" sz="5600" b="1" cap="none" dirty="0">
                <a:solidFill>
                  <a:schemeClr val="tx1"/>
                </a:solidFill>
                <a:latin typeface="Arial" panose="020B0604020202020204" pitchFamily="34" charset="0"/>
                <a:cs typeface="Arial" panose="020B0604020202020204" pitchFamily="34" charset="0"/>
              </a:rPr>
              <a:t>P</a:t>
            </a:r>
            <a:r>
              <a:rPr lang="fr-FR" sz="5600" b="1" cap="none" dirty="0" smtClean="0">
                <a:solidFill>
                  <a:schemeClr val="tx1"/>
                </a:solidFill>
                <a:latin typeface="Arial" panose="020B0604020202020204" pitchFamily="34" charset="0"/>
                <a:cs typeface="Arial" panose="020B0604020202020204" pitchFamily="34" charset="0"/>
              </a:rPr>
              <a:t>our les élèves </a:t>
            </a:r>
            <a:r>
              <a:rPr lang="fr-FR" sz="5600" cap="none" dirty="0" smtClean="0">
                <a:solidFill>
                  <a:schemeClr val="tx1"/>
                </a:solidFill>
                <a:latin typeface="Arial" panose="020B0604020202020204" pitchFamily="34" charset="0"/>
                <a:cs typeface="Arial" panose="020B0604020202020204" pitchFamily="34" charset="0"/>
              </a:rPr>
              <a:t>: un outil de valorisation des acquis et de précisions sur des marges de progrès</a:t>
            </a:r>
          </a:p>
          <a:p>
            <a:r>
              <a:rPr lang="fr-FR" sz="5600" b="1" cap="none" dirty="0" smtClean="0">
                <a:solidFill>
                  <a:schemeClr val="tx1"/>
                </a:solidFill>
                <a:latin typeface="Arial" panose="020B0604020202020204" pitchFamily="34" charset="0"/>
                <a:cs typeface="Arial" panose="020B0604020202020204" pitchFamily="34" charset="0"/>
              </a:rPr>
              <a:t>Pour les parents </a:t>
            </a:r>
            <a:r>
              <a:rPr lang="fr-FR" sz="5600" cap="none" dirty="0">
                <a:solidFill>
                  <a:schemeClr val="tx1"/>
                </a:solidFill>
                <a:latin typeface="Arial" panose="020B0604020202020204" pitchFamily="34" charset="0"/>
                <a:cs typeface="Arial" panose="020B0604020202020204" pitchFamily="34" charset="0"/>
              </a:rPr>
              <a:t>:</a:t>
            </a:r>
            <a:r>
              <a:rPr lang="fr-FR" sz="5600" cap="none" dirty="0" smtClean="0">
                <a:solidFill>
                  <a:schemeClr val="tx1"/>
                </a:solidFill>
                <a:latin typeface="Arial" panose="020B0604020202020204" pitchFamily="34" charset="0"/>
                <a:cs typeface="Arial" panose="020B0604020202020204" pitchFamily="34" charset="0"/>
              </a:rPr>
              <a:t> un outil d’information sur la progression dans les apprentissages de leurs enfants</a:t>
            </a:r>
          </a:p>
          <a:p>
            <a:r>
              <a:rPr lang="fr-FR" sz="5600" b="1" cap="none" dirty="0" smtClean="0">
                <a:solidFill>
                  <a:schemeClr val="tx1"/>
                </a:solidFill>
                <a:latin typeface="Arial" panose="020B0604020202020204" pitchFamily="34" charset="0"/>
                <a:cs typeface="Arial" panose="020B0604020202020204" pitchFamily="34" charset="0"/>
              </a:rPr>
              <a:t>Pour les équipes pédagogiques et éducatives </a:t>
            </a:r>
            <a:r>
              <a:rPr lang="fr-FR" sz="5600" cap="none" dirty="0" smtClean="0">
                <a:solidFill>
                  <a:schemeClr val="tx1"/>
                </a:solidFill>
                <a:latin typeface="Arial" panose="020B0604020202020204" pitchFamily="34" charset="0"/>
                <a:cs typeface="Arial" panose="020B0604020202020204" pitchFamily="34" charset="0"/>
              </a:rPr>
              <a:t>: un outil fédérateur autour des démarches d’évaluation </a:t>
            </a:r>
          </a:p>
          <a:p>
            <a:endParaRPr lang="fr-FR" sz="5600" cap="none" dirty="0" smtClean="0">
              <a:solidFill>
                <a:schemeClr val="tx1"/>
              </a:solidFill>
              <a:latin typeface="Arial" panose="020B0604020202020204" pitchFamily="34" charset="0"/>
              <a:cs typeface="Arial" panose="020B0604020202020204" pitchFamily="34" charset="0"/>
            </a:endParaRPr>
          </a:p>
          <a:p>
            <a:pPr marL="685800" indent="-685800">
              <a:buFont typeface="Arial" panose="020B0604020202020204" pitchFamily="34" charset="0"/>
              <a:buChar char="•"/>
            </a:pPr>
            <a:r>
              <a:rPr lang="fr-FR" sz="5600" b="1" cap="none" dirty="0" smtClean="0">
                <a:solidFill>
                  <a:srgbClr val="003366"/>
                </a:solidFill>
                <a:latin typeface="Arial" panose="020B0604020202020204" pitchFamily="34" charset="0"/>
                <a:cs typeface="Arial" panose="020B0604020202020204" pitchFamily="34" charset="0"/>
              </a:rPr>
              <a:t>Le livret scolaire au </a:t>
            </a:r>
            <a:r>
              <a:rPr lang="fr-FR" sz="5600" b="1" cap="none" dirty="0" smtClean="0">
                <a:solidFill>
                  <a:srgbClr val="003366"/>
                </a:solidFill>
                <a:latin typeface="Arial" panose="020B0604020202020204" pitchFamily="34" charset="0"/>
                <a:cs typeface="Arial" panose="020B0604020202020204" pitchFamily="34" charset="0"/>
              </a:rPr>
              <a:t>lycée :</a:t>
            </a:r>
            <a:endParaRPr lang="fr-FR" sz="5600" b="1" cap="none" dirty="0" smtClean="0">
              <a:solidFill>
                <a:srgbClr val="003366"/>
              </a:solidFill>
              <a:latin typeface="Arial" panose="020B0604020202020204" pitchFamily="34" charset="0"/>
              <a:cs typeface="Arial" panose="020B0604020202020204" pitchFamily="34" charset="0"/>
            </a:endParaRPr>
          </a:p>
          <a:p>
            <a:r>
              <a:rPr lang="fr-FR" sz="5600" cap="none" dirty="0" smtClean="0">
                <a:solidFill>
                  <a:schemeClr val="tx1"/>
                </a:solidFill>
                <a:latin typeface="Arial" panose="020B0604020202020204" pitchFamily="34" charset="0"/>
                <a:cs typeface="Arial" panose="020B0604020202020204" pitchFamily="34" charset="0"/>
              </a:rPr>
              <a:t>C’est un</a:t>
            </a:r>
            <a:r>
              <a:rPr lang="fr-FR" sz="5600" cap="none" dirty="0">
                <a:solidFill>
                  <a:schemeClr val="tx1"/>
                </a:solidFill>
                <a:latin typeface="Arial" panose="020B0604020202020204" pitchFamily="34" charset="0"/>
                <a:cs typeface="Arial" panose="020B0604020202020204" pitchFamily="34" charset="0"/>
              </a:rPr>
              <a:t> </a:t>
            </a:r>
            <a:r>
              <a:rPr lang="fr-FR" sz="5600" b="1" cap="none" dirty="0">
                <a:solidFill>
                  <a:schemeClr val="tx1"/>
                </a:solidFill>
                <a:latin typeface="Arial" panose="020B0604020202020204" pitchFamily="34" charset="0"/>
                <a:cs typeface="Arial" panose="020B0604020202020204" pitchFamily="34" charset="0"/>
              </a:rPr>
              <a:t>outil d'aide à la décision pour le jury du baccalauréat</a:t>
            </a:r>
            <a:r>
              <a:rPr lang="fr-FR" sz="5600" b="1" cap="none" dirty="0" smtClean="0">
                <a:solidFill>
                  <a:schemeClr val="tx1"/>
                </a:solidFill>
                <a:latin typeface="Arial" panose="020B0604020202020204" pitchFamily="34" charset="0"/>
                <a:cs typeface="Arial" panose="020B0604020202020204" pitchFamily="34" charset="0"/>
              </a:rPr>
              <a:t>.</a:t>
            </a:r>
            <a:r>
              <a:rPr lang="fr-FR" sz="5600" cap="none" dirty="0" smtClean="0">
                <a:solidFill>
                  <a:schemeClr val="tx1"/>
                </a:solidFill>
                <a:latin typeface="Arial" panose="020B0604020202020204" pitchFamily="34" charset="0"/>
                <a:cs typeface="Arial" panose="020B0604020202020204" pitchFamily="34" charset="0"/>
              </a:rPr>
              <a:t> </a:t>
            </a:r>
            <a:endParaRPr lang="fr-FR" sz="1700" cap="none" dirty="0">
              <a:latin typeface="Arial" panose="020B0604020202020204" pitchFamily="34" charset="0"/>
              <a:cs typeface="Arial" panose="020B0604020202020204" pitchFamily="34" charset="0"/>
            </a:endParaRPr>
          </a:p>
          <a:p>
            <a:r>
              <a:rPr lang="fr-FR" sz="5600" cap="none" dirty="0" smtClean="0">
                <a:solidFill>
                  <a:schemeClr val="tx1"/>
                </a:solidFill>
                <a:latin typeface="Arial" panose="020B0604020202020204" pitchFamily="34" charset="0"/>
                <a:cs typeface="Arial" panose="020B0604020202020204" pitchFamily="34" charset="0"/>
              </a:rPr>
              <a:t>Il porte à la fois sur l'atteinte d'un niveau de connaissances et sur le degré de maîtrise des compétences requises dans les enseignements en référence aux objectifs visés par chacun d'entre eux. C'est pourquoi, le livret scolaire conjugue une évaluation chiffrée et une approche qualitative des résultats de l'élève.</a:t>
            </a:r>
          </a:p>
          <a:p>
            <a:r>
              <a:rPr lang="fr-FR" sz="5600" cap="none" dirty="0" smtClean="0">
                <a:solidFill>
                  <a:schemeClr val="tx1"/>
                </a:solidFill>
                <a:latin typeface="Arial" panose="020B0604020202020204" pitchFamily="34" charset="0"/>
                <a:cs typeface="Arial" panose="020B0604020202020204" pitchFamily="34" charset="0"/>
              </a:rPr>
              <a:t>Dans le cadre de la nouvelle architecture du baccalauréat à compter de la session 2021, le livret scolaire est la </a:t>
            </a:r>
            <a:r>
              <a:rPr lang="fr-FR" sz="5600" b="1" cap="none" dirty="0" smtClean="0">
                <a:solidFill>
                  <a:schemeClr val="tx1"/>
                </a:solidFill>
                <a:latin typeface="Arial" panose="020B0604020202020204" pitchFamily="34" charset="0"/>
                <a:cs typeface="Arial" panose="020B0604020202020204" pitchFamily="34" charset="0"/>
              </a:rPr>
              <a:t>référence pour le </a:t>
            </a:r>
            <a:r>
              <a:rPr lang="fr-FR" sz="5600" b="1" i="1" cap="none" dirty="0" smtClean="0">
                <a:solidFill>
                  <a:schemeClr val="tx1"/>
                </a:solidFill>
                <a:latin typeface="Arial" panose="020B0604020202020204" pitchFamily="34" charset="0"/>
                <a:cs typeface="Arial" panose="020B0604020202020204" pitchFamily="34" charset="0"/>
              </a:rPr>
              <a:t>calcul des notes moyennes annuelles participant au contrôle continu. (source </a:t>
            </a:r>
            <a:r>
              <a:rPr lang="fr-FR" sz="5600" b="1" i="1" cap="none" dirty="0" err="1" smtClean="0">
                <a:solidFill>
                  <a:schemeClr val="tx1"/>
                </a:solidFill>
                <a:latin typeface="Arial" panose="020B0604020202020204" pitchFamily="34" charset="0"/>
                <a:cs typeface="Arial" panose="020B0604020202020204" pitchFamily="34" charset="0"/>
              </a:rPr>
              <a:t>Eduscol</a:t>
            </a:r>
            <a:r>
              <a:rPr lang="fr-FR" sz="5600" b="1" i="1" cap="none" dirty="0" smtClean="0">
                <a:solidFill>
                  <a:schemeClr val="tx1"/>
                </a:solidFill>
                <a:latin typeface="Arial" panose="020B0604020202020204" pitchFamily="34" charset="0"/>
                <a:cs typeface="Arial" panose="020B0604020202020204" pitchFamily="34" charset="0"/>
              </a:rPr>
              <a:t>)</a:t>
            </a:r>
            <a:endParaRPr lang="fr-FR" sz="5600" i="1" cap="none" dirty="0" smtClean="0">
              <a:solidFill>
                <a:schemeClr val="tx1"/>
              </a:solidFill>
              <a:latin typeface="Arial" panose="020B0604020202020204" pitchFamily="34" charset="0"/>
              <a:cs typeface="Arial" panose="020B0604020202020204" pitchFamily="34" charset="0"/>
            </a:endParaRPr>
          </a:p>
          <a:p>
            <a:endParaRPr lang="fr-FR" sz="1700" cap="none" dirty="0" smtClean="0">
              <a:latin typeface="Arial" panose="020B0604020202020204" pitchFamily="34" charset="0"/>
              <a:cs typeface="Arial" panose="020B0604020202020204" pitchFamily="34" charset="0"/>
            </a:endParaRPr>
          </a:p>
          <a:p>
            <a:endParaRPr lang="fr-FR" sz="15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314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flipV="1">
            <a:off x="1967593" y="359229"/>
            <a:ext cx="8700406" cy="975405"/>
          </a:xfrm>
        </p:spPr>
        <p:txBody>
          <a:bodyPr>
            <a:noAutofit/>
          </a:bodyPr>
          <a:lstStyle/>
          <a:p>
            <a:r>
              <a:rPr lang="fr-FR" sz="1600" cap="none" dirty="0" smtClean="0">
                <a:latin typeface="Arial" panose="020B0604020202020204" pitchFamily="34" charset="0"/>
                <a:cs typeface="Arial" panose="020B0604020202020204" pitchFamily="34" charset="0"/>
              </a:rPr>
              <a:t> </a:t>
            </a:r>
            <a:endParaRPr lang="fr-FR" sz="1600" cap="none"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2072367" y="359229"/>
            <a:ext cx="8791575" cy="975405"/>
          </a:xfrm>
        </p:spPr>
        <p:txBody>
          <a:bodyPr>
            <a:noAutofit/>
          </a:bodyPr>
          <a:lstStyle/>
          <a:p>
            <a:pPr algn="ctr"/>
            <a:r>
              <a:rPr lang="fr-FR" sz="2400" b="1" dirty="0" smtClean="0">
                <a:solidFill>
                  <a:srgbClr val="002060"/>
                </a:solidFill>
                <a:cs typeface="Arial" panose="020B0604020202020204" pitchFamily="34" charset="0"/>
              </a:rPr>
              <a:t>LES PROGRAMMES INTERNATIONAUX </a:t>
            </a:r>
          </a:p>
          <a:p>
            <a:pPr algn="ctr"/>
            <a:r>
              <a:rPr lang="fr-FR" sz="2400" b="1" dirty="0" smtClean="0">
                <a:solidFill>
                  <a:srgbClr val="002060"/>
                </a:solidFill>
                <a:cs typeface="Arial" panose="020B0604020202020204" pitchFamily="34" charset="0"/>
              </a:rPr>
              <a:t>De SUIVI DES ACQUIS DES ELEVES</a:t>
            </a:r>
            <a:endParaRPr lang="fr-FR" sz="2400" b="1" dirty="0">
              <a:solidFill>
                <a:srgbClr val="002060"/>
              </a:solidFill>
            </a:endParaRPr>
          </a:p>
        </p:txBody>
      </p:sp>
      <p:sp>
        <p:nvSpPr>
          <p:cNvPr id="4" name="Rectangle 3"/>
          <p:cNvSpPr/>
          <p:nvPr/>
        </p:nvSpPr>
        <p:spPr>
          <a:xfrm>
            <a:off x="2181472" y="1734684"/>
            <a:ext cx="9123838" cy="5324535"/>
          </a:xfrm>
          <a:prstGeom prst="rect">
            <a:avLst/>
          </a:prstGeom>
        </p:spPr>
        <p:txBody>
          <a:bodyPr wrap="square">
            <a:spAutoFit/>
          </a:bodyPr>
          <a:lstStyle/>
          <a:p>
            <a:r>
              <a:rPr lang="fr-FR" sz="2000" dirty="0"/>
              <a:t>La France participe à plusieurs comparaisons internationales de performances des élèves : </a:t>
            </a:r>
            <a:endParaRPr lang="fr-FR" sz="2000" dirty="0" smtClean="0"/>
          </a:p>
          <a:p>
            <a:endParaRPr lang="fr-FR" sz="2000" b="1" dirty="0">
              <a:solidFill>
                <a:srgbClr val="003399"/>
              </a:solidFill>
            </a:endParaRPr>
          </a:p>
          <a:p>
            <a:pPr marL="342900" indent="-342900">
              <a:buFont typeface="Arial" panose="020B0604020202020204" pitchFamily="34" charset="0"/>
              <a:buChar char="•"/>
            </a:pPr>
            <a:r>
              <a:rPr lang="fr-FR" sz="2000" b="1" dirty="0" smtClean="0">
                <a:solidFill>
                  <a:srgbClr val="003366"/>
                </a:solidFill>
              </a:rPr>
              <a:t>PIRLS :</a:t>
            </a:r>
            <a:r>
              <a:rPr lang="fr-FR" sz="2000" b="1" dirty="0" smtClean="0">
                <a:solidFill>
                  <a:srgbClr val="003399"/>
                </a:solidFill>
              </a:rPr>
              <a:t> </a:t>
            </a:r>
            <a:r>
              <a:rPr lang="fr-FR" sz="2000" b="1" dirty="0" smtClean="0">
                <a:solidFill>
                  <a:srgbClr val="003366"/>
                </a:solidFill>
              </a:rPr>
              <a:t>Evaluation de </a:t>
            </a:r>
            <a:r>
              <a:rPr lang="fr-FR" sz="2000" b="1" dirty="0">
                <a:solidFill>
                  <a:srgbClr val="003366"/>
                </a:solidFill>
              </a:rPr>
              <a:t>la compréhension </a:t>
            </a:r>
            <a:r>
              <a:rPr lang="fr-FR" sz="2000" b="1" dirty="0" smtClean="0">
                <a:solidFill>
                  <a:srgbClr val="003366"/>
                </a:solidFill>
              </a:rPr>
              <a:t>des élèves de niveau de CM1 en </a:t>
            </a:r>
            <a:r>
              <a:rPr lang="fr-FR" sz="2000" b="1" dirty="0">
                <a:solidFill>
                  <a:srgbClr val="003366"/>
                </a:solidFill>
              </a:rPr>
              <a:t>lecture </a:t>
            </a:r>
            <a:r>
              <a:rPr lang="fr-FR" sz="2000" dirty="0"/>
              <a:t>en distinguant quatre compétences : "Prélever des informations explicites", "Inférer directement", "Interpréter idées et informations", "Apprécier le contenu, la langue et les éléments </a:t>
            </a:r>
            <a:r>
              <a:rPr lang="fr-FR" sz="2000" dirty="0" smtClean="0"/>
              <a:t>textuels » (tous les 5 ans)</a:t>
            </a:r>
          </a:p>
          <a:p>
            <a:endParaRPr lang="fr-FR" sz="2000" dirty="0"/>
          </a:p>
          <a:p>
            <a:pPr marL="342900" indent="-342900">
              <a:buFont typeface="Arial" panose="020B0604020202020204" pitchFamily="34" charset="0"/>
              <a:buChar char="•"/>
            </a:pPr>
            <a:r>
              <a:rPr lang="fr-FR" sz="2000" b="1" dirty="0" smtClean="0">
                <a:solidFill>
                  <a:srgbClr val="003366"/>
                </a:solidFill>
              </a:rPr>
              <a:t>TIMSS4:</a:t>
            </a:r>
            <a:r>
              <a:rPr lang="fr-FR" sz="2000" b="1" dirty="0">
                <a:solidFill>
                  <a:srgbClr val="003366"/>
                </a:solidFill>
              </a:rPr>
              <a:t> </a:t>
            </a:r>
            <a:r>
              <a:rPr lang="fr-FR" sz="2000" b="1" dirty="0" smtClean="0">
                <a:solidFill>
                  <a:srgbClr val="003366"/>
                </a:solidFill>
              </a:rPr>
              <a:t>Evaluation des compétences des élèves de CM1 en mathématiques et sciences (tous les 4 ans)</a:t>
            </a:r>
          </a:p>
          <a:p>
            <a:endParaRPr lang="fr-FR" sz="2000" b="1" dirty="0">
              <a:solidFill>
                <a:srgbClr val="003366"/>
              </a:solidFill>
            </a:endParaRPr>
          </a:p>
          <a:p>
            <a:pPr marL="342900" indent="-342900">
              <a:buFont typeface="Arial" panose="020B0604020202020204" pitchFamily="34" charset="0"/>
              <a:buChar char="•"/>
            </a:pPr>
            <a:r>
              <a:rPr lang="fr-FR" sz="2000" b="1" dirty="0" smtClean="0">
                <a:solidFill>
                  <a:srgbClr val="003366"/>
                </a:solidFill>
              </a:rPr>
              <a:t>TIMSS8 :</a:t>
            </a:r>
            <a:r>
              <a:rPr lang="fr-FR" sz="2000" b="1" dirty="0">
                <a:solidFill>
                  <a:srgbClr val="003366"/>
                </a:solidFill>
              </a:rPr>
              <a:t>Evaluation des compétences des élèves de CM1 en mathématiques et sciences (tous les 4 ans)</a:t>
            </a:r>
          </a:p>
          <a:p>
            <a:endParaRPr lang="fr-FR" sz="2000" b="1" dirty="0">
              <a:solidFill>
                <a:srgbClr val="003366"/>
              </a:solidFill>
            </a:endParaRPr>
          </a:p>
          <a:p>
            <a:pPr marL="342900" indent="-342900">
              <a:buFont typeface="Arial" panose="020B0604020202020204" pitchFamily="34" charset="0"/>
              <a:buChar char="•"/>
            </a:pPr>
            <a:r>
              <a:rPr lang="fr-FR" sz="2000" b="1" dirty="0">
                <a:solidFill>
                  <a:srgbClr val="003366"/>
                </a:solidFill>
              </a:rPr>
              <a:t>PISA: Evaluation des compétences des élèves de 15 ans en lecture, sciences et mathématiques (tous les 3 ans)</a:t>
            </a:r>
          </a:p>
          <a:p>
            <a:endParaRPr lang="fr-FR" sz="2000" b="1" dirty="0">
              <a:solidFill>
                <a:srgbClr val="003366"/>
              </a:solidFill>
            </a:endParaRPr>
          </a:p>
        </p:txBody>
      </p:sp>
    </p:spTree>
    <p:extLst>
      <p:ext uri="{BB962C8B-B14F-4D97-AF65-F5344CB8AC3E}">
        <p14:creationId xmlns:p14="http://schemas.microsoft.com/office/powerpoint/2010/main" val="173972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918</TotalTime>
  <Words>1492</Words>
  <Application>Microsoft Office PowerPoint</Application>
  <PresentationFormat>Grand écran</PresentationFormat>
  <Paragraphs>96</Paragraphs>
  <Slides>12</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Times New Roman</vt:lpstr>
      <vt:lpstr>Trebuchet MS</vt:lpstr>
      <vt:lpstr>Tw Cen MT</vt:lpstr>
      <vt:lpstr>Wingdings</vt:lpstr>
      <vt:lpstr>Circuit</vt:lpstr>
      <vt:lpstr>L’EVALUATION DES ACQUIS DES ELEVES</vt:lpstr>
      <vt:lpstr>L’évaluation des compétences</vt:lpstr>
      <vt:lpstr>PREAMBULE Des recommandations européennes au socle commun</vt:lpstr>
      <vt:lpstr>L’Essai de DEFINITION de l’Evaluation</vt:lpstr>
      <vt:lpstr>   Les enjeux de l’évaluation  TOUT AU LONG DE LA SCOLARITE OBLIGATOIRE  </vt:lpstr>
      <vt:lpstr>LES ENJEUX DE L’Evaluation au LYCEE </vt:lpstr>
      <vt:lpstr>L’ évaluation : différentes pratiques</vt:lpstr>
      <vt:lpstr>Du socle au livret de  compétences,  une ambition pour tous les élèves</vt:lpstr>
      <vt:lpstr> </vt:lpstr>
      <vt:lpstr>LES PROGRAMMES INTERNATIONAUX  De SUIVI DES ACQUIS DES ELEVES </vt:lpstr>
      <vt:lpstr> </vt:lpstr>
      <vt:lpstr>MERCI DE VOTRE ATTENTION  Marie-rose.Deleglise@ac-toulouse.fr </vt:lpstr>
    </vt:vector>
  </TitlesOfParts>
  <Company>Rectorat de Toulouse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compétences</dc:title>
  <dc:creator>DELEGLISE MARIE-ROSE</dc:creator>
  <cp:lastModifiedBy>DELEGLISE MARIE-ROSE</cp:lastModifiedBy>
  <cp:revision>93</cp:revision>
  <dcterms:created xsi:type="dcterms:W3CDTF">2021-09-25T05:06:28Z</dcterms:created>
  <dcterms:modified xsi:type="dcterms:W3CDTF">2021-10-04T05:48:06Z</dcterms:modified>
</cp:coreProperties>
</file>